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5" r:id="rId3"/>
    <p:sldId id="257" r:id="rId4"/>
    <p:sldId id="258" r:id="rId5"/>
    <p:sldId id="259" r:id="rId6"/>
    <p:sldId id="260" r:id="rId7"/>
    <p:sldId id="271" r:id="rId8"/>
    <p:sldId id="261" r:id="rId9"/>
    <p:sldId id="270" r:id="rId10"/>
    <p:sldId id="262" r:id="rId11"/>
    <p:sldId id="263" r:id="rId12"/>
    <p:sldId id="264" r:id="rId13"/>
    <p:sldId id="266" r:id="rId14"/>
    <p:sldId id="267" r:id="rId15"/>
    <p:sldId id="268" r:id="rId16"/>
    <p:sldId id="272" r:id="rId17"/>
    <p:sldId id="269" r:id="rId1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7" autoAdjust="0"/>
  </p:normalViewPr>
  <p:slideViewPr>
    <p:cSldViewPr>
      <p:cViewPr varScale="1">
        <p:scale>
          <a:sx n="96" d="100"/>
          <a:sy n="96" d="100"/>
        </p:scale>
        <p:origin x="936" y="90"/>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1C0D8-5C89-4024-A34B-3A2018199FE0}" type="datetimeFigureOut">
              <a:rPr lang="sl-SI" smtClean="0"/>
              <a:t>22. 09. 2020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44BCB8-7856-4092-826C-3418B66D75E6}" type="slidenum">
              <a:rPr lang="sl-SI" smtClean="0"/>
              <a:t>‹#›</a:t>
            </a:fld>
            <a:endParaRPr lang="sl-SI"/>
          </a:p>
        </p:txBody>
      </p:sp>
    </p:spTree>
    <p:extLst>
      <p:ext uri="{BB962C8B-B14F-4D97-AF65-F5344CB8AC3E}">
        <p14:creationId xmlns:p14="http://schemas.microsoft.com/office/powerpoint/2010/main" val="254754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Danes se bomo pogovarjali o papirju.</a:t>
            </a:r>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1</a:t>
            </a:fld>
            <a:endParaRPr lang="sl-SI"/>
          </a:p>
        </p:txBody>
      </p:sp>
    </p:spTree>
    <p:extLst>
      <p:ext uri="{BB962C8B-B14F-4D97-AF65-F5344CB8AC3E}">
        <p14:creationId xmlns:p14="http://schemas.microsoft.com/office/powerpoint/2010/main" val="85073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Prebrala vam bom eno kratko zgodbico o nastanku papirja na Kitajskem. Se pravi, kako so </a:t>
            </a:r>
            <a:r>
              <a:rPr lang="sl-SI" dirty="0"/>
              <a:t>K</a:t>
            </a:r>
            <a:r>
              <a:rPr lang="sl-SI" dirty="0" smtClean="0"/>
              <a:t>itajci iznašli postopek izdelave papirja. </a:t>
            </a:r>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2</a:t>
            </a:fld>
            <a:endParaRPr lang="sl-SI"/>
          </a:p>
        </p:txBody>
      </p:sp>
    </p:spTree>
    <p:extLst>
      <p:ext uri="{BB962C8B-B14F-4D97-AF65-F5344CB8AC3E}">
        <p14:creationId xmlns:p14="http://schemas.microsoft.com/office/powerpoint/2010/main" val="406153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Največ papirja porabimo za hranjenje in prenos pisane besede v obliki najrazličnejših informacij.</a:t>
            </a:r>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3</a:t>
            </a:fld>
            <a:endParaRPr lang="sl-SI"/>
          </a:p>
        </p:txBody>
      </p:sp>
    </p:spTree>
    <p:extLst>
      <p:ext uri="{BB962C8B-B14F-4D97-AF65-F5344CB8AC3E}">
        <p14:creationId xmlns:p14="http://schemas.microsoft.com/office/powerpoint/2010/main" val="117323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t>Papir izdelujemo iz papirnate snovi, ki jo tvorijo neenakomerno razporejena rastlinska vlakna. Osnovna surovina je praviloma les. Lesna vlakna povezujejo med seboj lignin.</a:t>
            </a:r>
          </a:p>
          <a:p>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5</a:t>
            </a:fld>
            <a:endParaRPr lang="sl-SI"/>
          </a:p>
        </p:txBody>
      </p:sp>
    </p:spTree>
    <p:extLst>
      <p:ext uri="{BB962C8B-B14F-4D97-AF65-F5344CB8AC3E}">
        <p14:creationId xmlns:p14="http://schemas.microsoft.com/office/powerpoint/2010/main" val="9246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Poznamo dva postopk</a:t>
            </a:r>
            <a:r>
              <a:rPr lang="sl-SI" baseline="0" dirty="0" smtClean="0"/>
              <a:t>a pridobivanja vlaken: prvi je KEMIČNI, drugi pa je MEHANSKI.</a:t>
            </a:r>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1. Kemično pridobivanje vlaken:</a:t>
            </a:r>
            <a:r>
              <a:rPr lang="sl-SI" sz="1200" i="1" baseline="0" dirty="0" smtClean="0"/>
              <a:t>p</a:t>
            </a:r>
            <a:r>
              <a:rPr lang="sl-SI" sz="1200" i="1" dirty="0" smtClean="0"/>
              <a:t>ri pridobivanju vlaken na kemičen način, se pridobiva celuloza. Pri celulozi, se raztaplja lignin, ki povezuje celulozna vlakna. Papir izdelan iz celuloze je močnejši, trdnejši in čistejši kakor papir iz lesovine. Papirji, izdelan iz čiste celuloze, se imenujejo tudi brezlesni papirji. V zadnjih letih lesa vse bolj primanjkuje, zato uporabljamo zlasti za pridobivanje celuloze, tudi razne odpadke iz lesne industrije, kot so žagarski odpadki, </a:t>
            </a:r>
            <a:r>
              <a:rPr lang="sl-SI" sz="1200" i="1" dirty="0" err="1" smtClean="0"/>
              <a:t>žamanje</a:t>
            </a:r>
            <a:r>
              <a:rPr lang="sl-SI" sz="1200" i="1" dirty="0" smtClean="0"/>
              <a:t> in žagovina.</a:t>
            </a: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dirty="0" smtClean="0"/>
          </a:p>
          <a:p>
            <a:endParaRPr lang="sl-SI" baseline="0" dirty="0" smtClean="0"/>
          </a:p>
          <a:p>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6</a:t>
            </a:fld>
            <a:endParaRPr lang="sl-SI"/>
          </a:p>
        </p:txBody>
      </p:sp>
    </p:spTree>
    <p:extLst>
      <p:ext uri="{BB962C8B-B14F-4D97-AF65-F5344CB8AC3E}">
        <p14:creationId xmlns:p14="http://schemas.microsoft.com/office/powerpoint/2010/main" val="155944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i="1" dirty="0" smtClean="0"/>
              <a:t>Mehansko pridobljena vlakna se imenujejo </a:t>
            </a:r>
            <a:r>
              <a:rPr lang="sl-SI" sz="1200" b="1" i="1" dirty="0" smtClean="0"/>
              <a:t>lesovina</a:t>
            </a:r>
            <a:r>
              <a:rPr lang="sl-SI" sz="1200" i="1" dirty="0" smtClean="0"/>
              <a:t>. To pridobivamo v brusilnikih različnih izvedb. Pri vseh se les pritiska ob vrteče se brusne kamne in tako pridobimo lesna vlakna. Ta postopek poteka z veliko vode. Tako pridobljeno lesovino uporabljano za izdelavo časopisnih in zavijalnih papirjev.</a:t>
            </a:r>
            <a:endParaRPr lang="sl-SI" sz="1200" dirty="0" smtClean="0"/>
          </a:p>
          <a:p>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8</a:t>
            </a:fld>
            <a:endParaRPr lang="sl-SI"/>
          </a:p>
        </p:txBody>
      </p:sp>
    </p:spTree>
    <p:extLst>
      <p:ext uri="{BB962C8B-B14F-4D97-AF65-F5344CB8AC3E}">
        <p14:creationId xmlns:p14="http://schemas.microsoft.com/office/powerpoint/2010/main" val="251522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Poznamo dve vrsti izdelave papirja:strojno</a:t>
            </a:r>
            <a:r>
              <a:rPr lang="sl-SI" baseline="0" dirty="0" smtClean="0"/>
              <a:t> in ročno. Za oba postopka si bomo zdaj pogledali video. Ročno pa bomo mi tudi izdelali papir, ko bomo zaključili poglavje o papirju.</a:t>
            </a:r>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11</a:t>
            </a:fld>
            <a:endParaRPr lang="sl-SI"/>
          </a:p>
        </p:txBody>
      </p:sp>
    </p:spTree>
    <p:extLst>
      <p:ext uri="{BB962C8B-B14F-4D97-AF65-F5344CB8AC3E}">
        <p14:creationId xmlns:p14="http://schemas.microsoft.com/office/powerpoint/2010/main" val="43171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sz="1200" b="1" dirty="0" smtClean="0"/>
              <a:t>Recikliranje</a:t>
            </a:r>
            <a:r>
              <a:rPr lang="sl-SI" sz="1200" dirty="0" smtClean="0"/>
              <a:t> je predelava že uporabljenih, odpadnih snovi v proizvodnem procesu. </a:t>
            </a:r>
          </a:p>
          <a:p>
            <a:r>
              <a:rPr lang="sl-SI" sz="1200" dirty="0" smtClean="0"/>
              <a:t>Namen recikliranja je zmanjšanje trošenja potencialno uporabnih snovi, zmanjšanje porabe svežih surovin in energije ter preprečevanja onesnaženja zraka (da bi obdržali čim več lesa). </a:t>
            </a:r>
          </a:p>
          <a:p>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12</a:t>
            </a:fld>
            <a:endParaRPr lang="sl-SI"/>
          </a:p>
        </p:txBody>
      </p:sp>
    </p:spTree>
    <p:extLst>
      <p:ext uri="{BB962C8B-B14F-4D97-AF65-F5344CB8AC3E}">
        <p14:creationId xmlns:p14="http://schemas.microsoft.com/office/powerpoint/2010/main" val="23235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sl-SI" dirty="0" smtClean="0"/>
              <a:t>Proizvodni proces papirja </a:t>
            </a:r>
            <a:r>
              <a:rPr lang="sl-SI" dirty="0" err="1" smtClean="0"/>
              <a:t>izgleda</a:t>
            </a:r>
            <a:r>
              <a:rPr lang="sl-SI" dirty="0" smtClean="0"/>
              <a:t> tako.</a:t>
            </a:r>
            <a:endParaRPr lang="sl-SI" dirty="0"/>
          </a:p>
        </p:txBody>
      </p:sp>
      <p:sp>
        <p:nvSpPr>
          <p:cNvPr id="4" name="Ograda številke diapozitiva 3"/>
          <p:cNvSpPr>
            <a:spLocks noGrp="1"/>
          </p:cNvSpPr>
          <p:nvPr>
            <p:ph type="sldNum" sz="quarter" idx="10"/>
          </p:nvPr>
        </p:nvSpPr>
        <p:spPr/>
        <p:txBody>
          <a:bodyPr/>
          <a:lstStyle/>
          <a:p>
            <a:fld id="{5D44BCB8-7856-4092-826C-3418B66D75E6}" type="slidenum">
              <a:rPr lang="sl-SI" smtClean="0"/>
              <a:t>13</a:t>
            </a:fld>
            <a:endParaRPr lang="sl-SI"/>
          </a:p>
        </p:txBody>
      </p:sp>
    </p:spTree>
    <p:extLst>
      <p:ext uri="{BB962C8B-B14F-4D97-AF65-F5344CB8AC3E}">
        <p14:creationId xmlns:p14="http://schemas.microsoft.com/office/powerpoint/2010/main" val="70161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BAC17CB5-DC9A-49CD-8444-762606EC6B92}" type="datetimeFigureOut">
              <a:rPr lang="sl-SI" smtClean="0"/>
              <a:t>22. 09. 2020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50864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BAC17CB5-DC9A-49CD-8444-762606EC6B92}" type="datetimeFigureOut">
              <a:rPr lang="sl-SI" smtClean="0"/>
              <a:t>22. 09. 2020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287045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BAC17CB5-DC9A-49CD-8444-762606EC6B92}" type="datetimeFigureOut">
              <a:rPr lang="sl-SI" smtClean="0"/>
              <a:t>22. 09. 2020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353325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BAC17CB5-DC9A-49CD-8444-762606EC6B92}" type="datetimeFigureOut">
              <a:rPr lang="sl-SI" smtClean="0"/>
              <a:t>22. 09. 2020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213984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BAC17CB5-DC9A-49CD-8444-762606EC6B92}" type="datetimeFigureOut">
              <a:rPr lang="sl-SI" smtClean="0"/>
              <a:t>22. 09. 2020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68743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BAC17CB5-DC9A-49CD-8444-762606EC6B92}" type="datetimeFigureOut">
              <a:rPr lang="sl-SI" smtClean="0"/>
              <a:t>22. 09. 2020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224383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BAC17CB5-DC9A-49CD-8444-762606EC6B92}" type="datetimeFigureOut">
              <a:rPr lang="sl-SI" smtClean="0"/>
              <a:t>22. 09. 2020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83420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BAC17CB5-DC9A-49CD-8444-762606EC6B92}" type="datetimeFigureOut">
              <a:rPr lang="sl-SI" smtClean="0"/>
              <a:t>22. 09. 2020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194748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BAC17CB5-DC9A-49CD-8444-762606EC6B92}" type="datetimeFigureOut">
              <a:rPr lang="sl-SI" smtClean="0"/>
              <a:t>22. 09. 2020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305358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BAC17CB5-DC9A-49CD-8444-762606EC6B92}" type="datetimeFigureOut">
              <a:rPr lang="sl-SI" smtClean="0"/>
              <a:t>22. 09. 2020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247805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BAC17CB5-DC9A-49CD-8444-762606EC6B92}" type="datetimeFigureOut">
              <a:rPr lang="sl-SI" smtClean="0"/>
              <a:t>22. 09. 2020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D88D7C5-58A4-46EF-88B0-70D97281B1BB}" type="slidenum">
              <a:rPr lang="sl-SI" smtClean="0"/>
              <a:t>‹#›</a:t>
            </a:fld>
            <a:endParaRPr lang="sl-SI"/>
          </a:p>
        </p:txBody>
      </p:sp>
    </p:spTree>
    <p:extLst>
      <p:ext uri="{BB962C8B-B14F-4D97-AF65-F5344CB8AC3E}">
        <p14:creationId xmlns:p14="http://schemas.microsoft.com/office/powerpoint/2010/main" val="380146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17CB5-DC9A-49CD-8444-762606EC6B92}" type="datetimeFigureOut">
              <a:rPr lang="sl-SI" smtClean="0"/>
              <a:t>22. 09. 2020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D7C5-58A4-46EF-88B0-70D97281B1BB}" type="slidenum">
              <a:rPr lang="sl-SI" smtClean="0"/>
              <a:t>‹#›</a:t>
            </a:fld>
            <a:endParaRPr lang="sl-SI"/>
          </a:p>
        </p:txBody>
      </p:sp>
    </p:spTree>
    <p:extLst>
      <p:ext uri="{BB962C8B-B14F-4D97-AF65-F5344CB8AC3E}">
        <p14:creationId xmlns:p14="http://schemas.microsoft.com/office/powerpoint/2010/main" val="75905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sl-SI" sz="6000" dirty="0" smtClean="0">
                <a:solidFill>
                  <a:srgbClr val="00B0F0"/>
                </a:solidFill>
              </a:rPr>
              <a:t>PAPIR</a:t>
            </a:r>
            <a:endParaRPr lang="sl-SI" sz="6000" dirty="0">
              <a:solidFill>
                <a:srgbClr val="00B0F0"/>
              </a:solidFill>
            </a:endParaRPr>
          </a:p>
        </p:txBody>
      </p:sp>
      <p:sp>
        <p:nvSpPr>
          <p:cNvPr id="3" name="Podnaslov 2"/>
          <p:cNvSpPr>
            <a:spLocks noGrp="1"/>
          </p:cNvSpPr>
          <p:nvPr>
            <p:ph type="subTitle" idx="1"/>
          </p:nvPr>
        </p:nvSpPr>
        <p:spPr/>
        <p:txBody>
          <a:bodyPr/>
          <a:lstStyle/>
          <a:p>
            <a:endParaRPr lang="sl-S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542" y="3789039"/>
            <a:ext cx="3296602" cy="243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98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Izdelki iz lesovine</a:t>
            </a:r>
            <a:endParaRPr lang="sl-SI" dirty="0">
              <a:solidFill>
                <a:srgbClr val="00B0F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3096344" cy="177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566987"/>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140968"/>
            <a:ext cx="2095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13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Izdelava papirja</a:t>
            </a:r>
            <a:endParaRPr lang="sl-SI" dirty="0">
              <a:solidFill>
                <a:srgbClr val="00B0F0"/>
              </a:solidFill>
            </a:endParaRPr>
          </a:p>
        </p:txBody>
      </p:sp>
      <p:sp>
        <p:nvSpPr>
          <p:cNvPr id="3" name="Ograda vsebine 2"/>
          <p:cNvSpPr>
            <a:spLocks noGrp="1"/>
          </p:cNvSpPr>
          <p:nvPr>
            <p:ph idx="1"/>
          </p:nvPr>
        </p:nvSpPr>
        <p:spPr/>
        <p:txBody>
          <a:bodyPr/>
          <a:lstStyle/>
          <a:p>
            <a:r>
              <a:rPr lang="sl-SI" sz="2800" dirty="0" smtClean="0"/>
              <a:t>Poznamo dve vrsti izdelave papirja:</a:t>
            </a:r>
          </a:p>
          <a:p>
            <a:pPr>
              <a:buFont typeface="Wingdings" panose="05000000000000000000" pitchFamily="2" charset="2"/>
              <a:buChar char="ü"/>
            </a:pPr>
            <a:r>
              <a:rPr lang="sl-SI" sz="2800" dirty="0"/>
              <a:t>s</a:t>
            </a:r>
            <a:r>
              <a:rPr lang="sl-SI" sz="2800" dirty="0" smtClean="0"/>
              <a:t>trojno in</a:t>
            </a:r>
          </a:p>
          <a:p>
            <a:pPr>
              <a:buFont typeface="Wingdings" panose="05000000000000000000" pitchFamily="2" charset="2"/>
              <a:buChar char="ü"/>
            </a:pPr>
            <a:r>
              <a:rPr lang="sl-SI" sz="2800" dirty="0"/>
              <a:t>r</a:t>
            </a:r>
            <a:r>
              <a:rPr lang="sl-SI" sz="2800" dirty="0" smtClean="0"/>
              <a:t>očno.</a:t>
            </a:r>
            <a:endParaRPr lang="sl-SI" sz="2800" dirty="0"/>
          </a:p>
        </p:txBody>
      </p:sp>
    </p:spTree>
    <p:extLst>
      <p:ext uri="{BB962C8B-B14F-4D97-AF65-F5344CB8AC3E}">
        <p14:creationId xmlns:p14="http://schemas.microsoft.com/office/powerpoint/2010/main" val="2270958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Reciklirani papir</a:t>
            </a:r>
            <a:endParaRPr lang="sl-SI" dirty="0">
              <a:solidFill>
                <a:srgbClr val="00B0F0"/>
              </a:solidFill>
            </a:endParaRPr>
          </a:p>
        </p:txBody>
      </p:sp>
      <p:sp>
        <p:nvSpPr>
          <p:cNvPr id="3" name="Ograda vsebine 2"/>
          <p:cNvSpPr>
            <a:spLocks noGrp="1"/>
          </p:cNvSpPr>
          <p:nvPr>
            <p:ph idx="1"/>
          </p:nvPr>
        </p:nvSpPr>
        <p:spPr/>
        <p:txBody>
          <a:bodyPr/>
          <a:lstStyle/>
          <a:p>
            <a:pPr marL="0" indent="0">
              <a:buNone/>
            </a:pPr>
            <a:r>
              <a:rPr lang="sl-SI" sz="2000" dirty="0"/>
              <a:t> </a:t>
            </a:r>
            <a:endParaRPr lang="sl-SI" sz="2000" dirty="0" smtClean="0"/>
          </a:p>
          <a:p>
            <a:r>
              <a:rPr lang="sl-SI" sz="2800" dirty="0" smtClean="0"/>
              <a:t>Star papir predelamo v novega, se pravi predelamo že uporabljene odpadne snovi v proizvodnem procesu. Izdelki recikliranega papirja so vrečke in toaletni papir.</a:t>
            </a:r>
            <a:endParaRPr lang="sl-SI" sz="2800" dirty="0"/>
          </a:p>
          <a:p>
            <a:pPr marL="0" indent="0">
              <a:buNone/>
            </a:pPr>
            <a:endParaRPr lang="sl-SI" dirty="0"/>
          </a:p>
        </p:txBody>
      </p:sp>
    </p:spTree>
    <p:extLst>
      <p:ext uri="{BB962C8B-B14F-4D97-AF65-F5344CB8AC3E}">
        <p14:creationId xmlns:p14="http://schemas.microsoft.com/office/powerpoint/2010/main" val="282871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Reciklažni krog papirja</a:t>
            </a:r>
            <a:endParaRPr lang="sl-SI" dirty="0">
              <a:solidFill>
                <a:srgbClr val="00B0F0"/>
              </a:solidFill>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1680" y="1772816"/>
            <a:ext cx="4824536" cy="463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27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Razvrstitev papirja</a:t>
            </a:r>
            <a:endParaRPr lang="sl-SI" dirty="0">
              <a:solidFill>
                <a:srgbClr val="00B0F0"/>
              </a:solidFill>
            </a:endParaRPr>
          </a:p>
        </p:txBody>
      </p:sp>
      <p:sp>
        <p:nvSpPr>
          <p:cNvPr id="3" name="Ograda vsebine 2"/>
          <p:cNvSpPr>
            <a:spLocks noGrp="1"/>
          </p:cNvSpPr>
          <p:nvPr>
            <p:ph idx="1"/>
          </p:nvPr>
        </p:nvSpPr>
        <p:spPr/>
        <p:txBody>
          <a:bodyPr/>
          <a:lstStyle/>
          <a:p>
            <a:r>
              <a:rPr lang="sl-SI" dirty="0"/>
              <a:t>Papir lahko razvrstimo glede na:</a:t>
            </a:r>
          </a:p>
          <a:p>
            <a:r>
              <a:rPr lang="sl-SI" dirty="0"/>
              <a:t>-</a:t>
            </a:r>
            <a:r>
              <a:rPr lang="sl-SI" sz="2800" dirty="0"/>
              <a:t>težo</a:t>
            </a:r>
          </a:p>
          <a:p>
            <a:r>
              <a:rPr lang="sl-SI" sz="2800" dirty="0"/>
              <a:t>-strukturno sestavo,</a:t>
            </a:r>
          </a:p>
          <a:p>
            <a:r>
              <a:rPr lang="sl-SI" sz="2800" dirty="0"/>
              <a:t>-prevladujoče sestavine,</a:t>
            </a:r>
          </a:p>
          <a:p>
            <a:r>
              <a:rPr lang="sl-SI" sz="2800" dirty="0"/>
              <a:t>-namen uporabe.</a:t>
            </a:r>
          </a:p>
          <a:p>
            <a:endParaRPr lang="sl-SI" sz="2800" dirty="0"/>
          </a:p>
        </p:txBody>
      </p:sp>
    </p:spTree>
    <p:extLst>
      <p:ext uri="{BB962C8B-B14F-4D97-AF65-F5344CB8AC3E}">
        <p14:creationId xmlns:p14="http://schemas.microsoft.com/office/powerpoint/2010/main" val="2082813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Papirni stroji</a:t>
            </a:r>
            <a:endParaRPr lang="sl-SI" dirty="0">
              <a:solidFill>
                <a:srgbClr val="00B0F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3" y="1988840"/>
            <a:ext cx="289519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88840"/>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36550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516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9087" y="1988840"/>
            <a:ext cx="732081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89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Tovarna papirja</a:t>
            </a:r>
            <a:endParaRPr lang="sl-SI" dirty="0">
              <a:solidFill>
                <a:srgbClr val="00B0F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772816"/>
            <a:ext cx="6167898"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28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Zgodba o nastanku papirja</a:t>
            </a:r>
            <a:endParaRPr lang="sl-SI" dirty="0">
              <a:solidFill>
                <a:srgbClr val="00B0F0"/>
              </a:solidFill>
            </a:endParaRPr>
          </a:p>
        </p:txBody>
      </p:sp>
      <p:sp>
        <p:nvSpPr>
          <p:cNvPr id="3" name="Ograda vsebine 2"/>
          <p:cNvSpPr>
            <a:spLocks noGrp="1"/>
          </p:cNvSpPr>
          <p:nvPr>
            <p:ph idx="1"/>
          </p:nvPr>
        </p:nvSpPr>
        <p:spPr/>
        <p:txBody>
          <a:bodyPr>
            <a:normAutofit fontScale="92500"/>
          </a:bodyPr>
          <a:lstStyle/>
          <a:p>
            <a:pPr marL="0" indent="0">
              <a:buNone/>
            </a:pPr>
            <a:r>
              <a:rPr lang="sl-SI" sz="3000" dirty="0" smtClean="0"/>
              <a:t>Izum papirja, kakršnega poznamo danes, dolgujemo Kitajcem, ti pa osam. Zgodba pripoveduje, da je Kitajec po imenu </a:t>
            </a:r>
            <a:r>
              <a:rPr lang="sl-SI" sz="3000" dirty="0" err="1" smtClean="0"/>
              <a:t>Tsai</a:t>
            </a:r>
            <a:r>
              <a:rPr lang="sl-SI" sz="3000" dirty="0" smtClean="0"/>
              <a:t>-Lun opazoval ose, ko so delale gnezdo. Te živali namreč žvečijo les in drugo rastlinsko vlaknino,  pomešajo jo s slino, katera je kot lepilo in s tako dobljeno „kašo“ zgradijo osir. Tudi </a:t>
            </a:r>
            <a:r>
              <a:rPr lang="sl-SI" sz="3000" dirty="0" err="1" smtClean="0"/>
              <a:t>Tsai</a:t>
            </a:r>
            <a:r>
              <a:rPr lang="sl-SI" sz="3000" dirty="0" smtClean="0"/>
              <a:t>-Lun je naredil podobno: na drobno je zmlel koščke bambusa in lesa murve. Dobil je tekočo zmes, ki jo je precedil in posušil. Tako je dobil list papirja. To se je zgodilo skoraj pred 2000 leti. Kitajci so svojo skrivnost varovali kar 700 let.</a:t>
            </a:r>
          </a:p>
          <a:p>
            <a:endParaRPr lang="sl-SI" sz="3000" dirty="0" smtClean="0"/>
          </a:p>
          <a:p>
            <a:endParaRPr lang="sl-SI" dirty="0"/>
          </a:p>
        </p:txBody>
      </p:sp>
    </p:spTree>
    <p:extLst>
      <p:ext uri="{BB962C8B-B14F-4D97-AF65-F5344CB8AC3E}">
        <p14:creationId xmlns:p14="http://schemas.microsoft.com/office/powerpoint/2010/main" val="937825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Področja uporabe papirnih gradiv</a:t>
            </a:r>
            <a:endParaRPr lang="sl-SI" dirty="0">
              <a:solidFill>
                <a:srgbClr val="00B0F0"/>
              </a:solidFill>
            </a:endParaRPr>
          </a:p>
        </p:txBody>
      </p:sp>
      <p:sp>
        <p:nvSpPr>
          <p:cNvPr id="3" name="Ograda vsebine 2"/>
          <p:cNvSpPr>
            <a:spLocks noGrp="1"/>
          </p:cNvSpPr>
          <p:nvPr>
            <p:ph idx="1"/>
          </p:nvPr>
        </p:nvSpPr>
        <p:spPr/>
        <p:txBody>
          <a:bodyPr/>
          <a:lstStyle/>
          <a:p>
            <a:r>
              <a:rPr lang="sl-SI" dirty="0" smtClean="0"/>
              <a:t>Področja kjer se največ </a:t>
            </a:r>
            <a:r>
              <a:rPr lang="sl-SI" smtClean="0"/>
              <a:t>uporabljajo </a:t>
            </a:r>
            <a:r>
              <a:rPr lang="sl-SI" smtClean="0"/>
              <a:t>papirnata </a:t>
            </a:r>
            <a:r>
              <a:rPr lang="sl-SI" dirty="0" smtClean="0"/>
              <a:t>gradiva so knjižnice, časopisi, različne embalaže,dokumenti, vrednostni papirji ter papirji za različno rabo:WC, robčki..</a:t>
            </a:r>
            <a:endParaRPr lang="sl-SI" dirty="0"/>
          </a:p>
          <a:p>
            <a:endParaRPr lang="sl-SI" dirty="0"/>
          </a:p>
        </p:txBody>
      </p:sp>
    </p:spTree>
    <p:extLst>
      <p:ext uri="{BB962C8B-B14F-4D97-AF65-F5344CB8AC3E}">
        <p14:creationId xmlns:p14="http://schemas.microsoft.com/office/powerpoint/2010/main" val="2551072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201234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556792"/>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628800"/>
            <a:ext cx="17811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59" y="443711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79202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36554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216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Pridobivanje papirja</a:t>
            </a:r>
            <a:endParaRPr lang="sl-SI" dirty="0">
              <a:solidFill>
                <a:srgbClr val="00B0F0"/>
              </a:solidFill>
            </a:endParaRPr>
          </a:p>
        </p:txBody>
      </p:sp>
      <p:sp>
        <p:nvSpPr>
          <p:cNvPr id="3" name="Ograda vsebine 2"/>
          <p:cNvSpPr>
            <a:spLocks noGrp="1"/>
          </p:cNvSpPr>
          <p:nvPr>
            <p:ph idx="1"/>
          </p:nvPr>
        </p:nvSpPr>
        <p:spPr/>
        <p:txBody>
          <a:bodyPr>
            <a:normAutofit/>
          </a:bodyPr>
          <a:lstStyle/>
          <a:p>
            <a:r>
              <a:rPr lang="sl-SI" sz="2400" dirty="0" smtClean="0"/>
              <a:t>Iz česa izdelamo papir?</a:t>
            </a:r>
          </a:p>
          <a:p>
            <a:pPr>
              <a:buFont typeface="Wingdings" panose="05000000000000000000" pitchFamily="2" charset="2"/>
              <a:buChar char="ü"/>
            </a:pPr>
            <a:r>
              <a:rPr lang="sl-SI" sz="2400" dirty="0"/>
              <a:t>p</a:t>
            </a:r>
            <a:r>
              <a:rPr lang="sl-SI" sz="2400" dirty="0" smtClean="0"/>
              <a:t>apir izdelujemo </a:t>
            </a:r>
            <a:r>
              <a:rPr lang="sl-SI" sz="2400" dirty="0"/>
              <a:t>iz papirnate snovi, ki jo tvorijo neenakomerno razporejena rastlinska vlakna. Osnovna surovina je praviloma </a:t>
            </a:r>
            <a:r>
              <a:rPr lang="sl-SI" sz="2400" b="1" dirty="0"/>
              <a:t>les.</a:t>
            </a:r>
            <a:r>
              <a:rPr lang="sl-SI" sz="2400" dirty="0"/>
              <a:t> Lesna vlakna povezujejo med seboj lignin.</a:t>
            </a:r>
          </a:p>
          <a:p>
            <a:pPr marL="0" indent="0">
              <a:buNone/>
            </a:pPr>
            <a:endParaRPr lang="sl-SI" sz="2400" dirty="0" smtClean="0"/>
          </a:p>
          <a:p>
            <a:pPr marL="0" indent="0">
              <a:buNone/>
            </a:pPr>
            <a:endParaRPr lang="sl-SI" sz="2400" dirty="0"/>
          </a:p>
        </p:txBody>
      </p:sp>
    </p:spTree>
    <p:extLst>
      <p:ext uri="{BB962C8B-B14F-4D97-AF65-F5344CB8AC3E}">
        <p14:creationId xmlns:p14="http://schemas.microsoft.com/office/powerpoint/2010/main" val="1452010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Kemično pridobivanje vlaken</a:t>
            </a:r>
            <a:endParaRPr lang="sl-SI" dirty="0">
              <a:solidFill>
                <a:srgbClr val="00B0F0"/>
              </a:solidFill>
            </a:endParaRPr>
          </a:p>
        </p:txBody>
      </p:sp>
      <p:sp>
        <p:nvSpPr>
          <p:cNvPr id="3" name="Ograda vsebine 2"/>
          <p:cNvSpPr>
            <a:spLocks noGrp="1"/>
          </p:cNvSpPr>
          <p:nvPr>
            <p:ph idx="1"/>
          </p:nvPr>
        </p:nvSpPr>
        <p:spPr/>
        <p:txBody>
          <a:bodyPr/>
          <a:lstStyle/>
          <a:p>
            <a:r>
              <a:rPr lang="sl-SI" sz="2400" i="1" u="sng" dirty="0"/>
              <a:t>Pri pridobivanju vlaken na kemičen način</a:t>
            </a:r>
            <a:r>
              <a:rPr lang="sl-SI" sz="2400" i="1" dirty="0"/>
              <a:t>, </a:t>
            </a:r>
            <a:r>
              <a:rPr lang="sl-SI" sz="2400" i="1" dirty="0" smtClean="0"/>
              <a:t>se pridobiva </a:t>
            </a:r>
            <a:r>
              <a:rPr lang="sl-SI" sz="2400" b="1" i="1" dirty="0" smtClean="0"/>
              <a:t>celuloza.</a:t>
            </a:r>
            <a:r>
              <a:rPr lang="sl-SI" sz="2400" i="1" dirty="0" smtClean="0"/>
              <a:t> </a:t>
            </a:r>
          </a:p>
          <a:p>
            <a:r>
              <a:rPr lang="sl-SI" sz="2400" i="1" dirty="0" smtClean="0"/>
              <a:t>Pri </a:t>
            </a:r>
            <a:r>
              <a:rPr lang="sl-SI" sz="2400" i="1" dirty="0"/>
              <a:t>celulozi, se raztaplja lignin, ki povezuje celulozna vlakna. </a:t>
            </a:r>
            <a:endParaRPr lang="sl-SI" sz="2400" i="1" dirty="0" smtClean="0"/>
          </a:p>
          <a:p>
            <a:pPr marL="0" indent="0">
              <a:buNone/>
            </a:pPr>
            <a:endParaRPr lang="sl-SI" sz="2400" i="1" dirty="0" smtClean="0"/>
          </a:p>
          <a:p>
            <a:pPr marL="0" indent="0">
              <a:buNone/>
            </a:pPr>
            <a:endParaRPr lang="sl-SI" sz="2400" dirty="0"/>
          </a:p>
          <a:p>
            <a:pPr marL="0" indent="0">
              <a:buNone/>
            </a:pPr>
            <a:r>
              <a:rPr lang="sl-SI" sz="2400" i="1" dirty="0"/>
              <a:t> </a:t>
            </a:r>
            <a:endParaRPr lang="sl-SI" sz="2400" i="1" dirty="0" smtClean="0"/>
          </a:p>
          <a:p>
            <a:pPr marL="0" indent="0">
              <a:buNone/>
            </a:pPr>
            <a:endParaRPr lang="sl-SI" sz="2400" dirty="0"/>
          </a:p>
          <a:p>
            <a:endParaRPr lang="sl-SI"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677658"/>
            <a:ext cx="6982901" cy="2199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04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Kemično pridobivanje vlaken</a:t>
            </a:r>
            <a:endParaRPr lang="sl-SI" dirty="0">
              <a:solidFill>
                <a:srgbClr val="00B0F0"/>
              </a:solidFill>
            </a:endParaRPr>
          </a:p>
        </p:txBody>
      </p:sp>
      <p:pic>
        <p:nvPicPr>
          <p:cNvPr id="4" name="Ograda vsebine 3" descr="C:\Users\ALES\Downloads\download (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6552728" cy="3960440"/>
          </a:xfrm>
          <a:prstGeom prst="rect">
            <a:avLst/>
          </a:prstGeom>
          <a:noFill/>
          <a:ln>
            <a:noFill/>
          </a:ln>
        </p:spPr>
      </p:pic>
      <p:sp>
        <p:nvSpPr>
          <p:cNvPr id="5" name="Elipsa 4"/>
          <p:cNvSpPr/>
          <p:nvPr/>
        </p:nvSpPr>
        <p:spPr>
          <a:xfrm>
            <a:off x="1115616" y="3037696"/>
            <a:ext cx="1855480" cy="1327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Priprava celuloze</a:t>
            </a:r>
            <a:endParaRPr lang="sl-SI" dirty="0"/>
          </a:p>
        </p:txBody>
      </p:sp>
      <p:sp>
        <p:nvSpPr>
          <p:cNvPr id="6" name="Elipsa 5"/>
          <p:cNvSpPr/>
          <p:nvPr/>
        </p:nvSpPr>
        <p:spPr>
          <a:xfrm>
            <a:off x="5987008" y="3465552"/>
            <a:ext cx="18253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Dodatki</a:t>
            </a:r>
            <a:endParaRPr lang="sl-SI" dirty="0"/>
          </a:p>
        </p:txBody>
      </p:sp>
    </p:spTree>
    <p:extLst>
      <p:ext uri="{BB962C8B-B14F-4D97-AF65-F5344CB8AC3E}">
        <p14:creationId xmlns:p14="http://schemas.microsoft.com/office/powerpoint/2010/main" val="126486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Mehansko pridobivanje vlaken</a:t>
            </a:r>
            <a:endParaRPr lang="sl-SI" dirty="0">
              <a:solidFill>
                <a:srgbClr val="00B0F0"/>
              </a:solidFill>
            </a:endParaRPr>
          </a:p>
        </p:txBody>
      </p:sp>
      <p:sp>
        <p:nvSpPr>
          <p:cNvPr id="3" name="Ograda vsebine 2"/>
          <p:cNvSpPr>
            <a:spLocks noGrp="1"/>
          </p:cNvSpPr>
          <p:nvPr>
            <p:ph idx="1"/>
          </p:nvPr>
        </p:nvSpPr>
        <p:spPr/>
        <p:txBody>
          <a:bodyPr>
            <a:normAutofit/>
          </a:bodyPr>
          <a:lstStyle/>
          <a:p>
            <a:r>
              <a:rPr lang="sl-SI" sz="2400" i="1" u="sng" dirty="0" smtClean="0"/>
              <a:t>Pri pridobivanju vlaken na mehanski </a:t>
            </a:r>
            <a:r>
              <a:rPr lang="sl-SI" sz="2400" i="1" dirty="0" smtClean="0"/>
              <a:t>način se pridobiva </a:t>
            </a:r>
            <a:r>
              <a:rPr lang="sl-SI" sz="2400" b="1" i="1" dirty="0"/>
              <a:t>lesovina</a:t>
            </a:r>
            <a:r>
              <a:rPr lang="sl-SI" sz="2400" i="1" dirty="0"/>
              <a:t>. To pridobivamo v brusilnikih različnih izvedb. </a:t>
            </a:r>
            <a:r>
              <a:rPr lang="sl-SI" sz="2400" i="1" dirty="0" smtClean="0"/>
              <a:t>Ta postopek poteka z veliko vode.</a:t>
            </a:r>
            <a:endParaRPr lang="sl-SI" sz="2400" dirty="0"/>
          </a:p>
          <a:p>
            <a:pPr marL="0" indent="0">
              <a:buNone/>
            </a:pPr>
            <a:endParaRPr lang="sl-SI"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839434"/>
            <a:ext cx="28575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623989"/>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7737" y="4305067"/>
            <a:ext cx="1790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7737" y="2925159"/>
            <a:ext cx="28575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470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00B0F0"/>
                </a:solidFill>
              </a:rPr>
              <a:t>Mehansko pridobivanje vlaken</a:t>
            </a:r>
            <a:endParaRPr lang="sl-SI" dirty="0">
              <a:solidFill>
                <a:srgbClr val="00B0F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61164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ipsa 3"/>
          <p:cNvSpPr/>
          <p:nvPr/>
        </p:nvSpPr>
        <p:spPr>
          <a:xfrm>
            <a:off x="2915816" y="3212976"/>
            <a:ext cx="208823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Priprava lesovine</a:t>
            </a:r>
            <a:endParaRPr lang="sl-SI" dirty="0"/>
          </a:p>
        </p:txBody>
      </p:sp>
      <p:sp>
        <p:nvSpPr>
          <p:cNvPr id="5" name="Elipsa 4"/>
          <p:cNvSpPr/>
          <p:nvPr/>
        </p:nvSpPr>
        <p:spPr>
          <a:xfrm>
            <a:off x="6228184" y="3861048"/>
            <a:ext cx="18722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Kemikalije</a:t>
            </a:r>
            <a:endParaRPr lang="sl-SI" dirty="0"/>
          </a:p>
        </p:txBody>
      </p:sp>
    </p:spTree>
    <p:extLst>
      <p:ext uri="{BB962C8B-B14F-4D97-AF65-F5344CB8AC3E}">
        <p14:creationId xmlns:p14="http://schemas.microsoft.com/office/powerpoint/2010/main" val="1615224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559</Words>
  <Application>Microsoft Office PowerPoint</Application>
  <PresentationFormat>Diaprojekcija na zaslonu (4:3)</PresentationFormat>
  <Paragraphs>61</Paragraphs>
  <Slides>17</Slides>
  <Notes>9</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17</vt:i4>
      </vt:variant>
    </vt:vector>
  </HeadingPairs>
  <TitlesOfParts>
    <vt:vector size="21" baseType="lpstr">
      <vt:lpstr>Arial</vt:lpstr>
      <vt:lpstr>Calibri</vt:lpstr>
      <vt:lpstr>Wingdings</vt:lpstr>
      <vt:lpstr>Officeova tema</vt:lpstr>
      <vt:lpstr>PAPIR</vt:lpstr>
      <vt:lpstr>Zgodba o nastanku papirja</vt:lpstr>
      <vt:lpstr>Področja uporabe papirnih gradiv</vt:lpstr>
      <vt:lpstr>PowerPointova predstavitev</vt:lpstr>
      <vt:lpstr>Pridobivanje papirja</vt:lpstr>
      <vt:lpstr>Kemično pridobivanje vlaken</vt:lpstr>
      <vt:lpstr>Kemično pridobivanje vlaken</vt:lpstr>
      <vt:lpstr>Mehansko pridobivanje vlaken</vt:lpstr>
      <vt:lpstr>Mehansko pridobivanje vlaken</vt:lpstr>
      <vt:lpstr>Izdelki iz lesovine</vt:lpstr>
      <vt:lpstr>Izdelava papirja</vt:lpstr>
      <vt:lpstr>Reciklirani papir</vt:lpstr>
      <vt:lpstr>Reciklažni krog papirja</vt:lpstr>
      <vt:lpstr>Razvrstitev papirja</vt:lpstr>
      <vt:lpstr>Papirni stroji</vt:lpstr>
      <vt:lpstr>PowerPointova predstavitev</vt:lpstr>
      <vt:lpstr>Tovarna papirja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PAPIR</dc:title>
  <dc:creator>ALES</dc:creator>
  <cp:lastModifiedBy>ZBORNICA</cp:lastModifiedBy>
  <cp:revision>41</cp:revision>
  <dcterms:created xsi:type="dcterms:W3CDTF">2020-09-09T18:06:50Z</dcterms:created>
  <dcterms:modified xsi:type="dcterms:W3CDTF">2020-09-22T06:50:49Z</dcterms:modified>
</cp:coreProperties>
</file>