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8" r:id="rId1"/>
  </p:sldMasterIdLst>
  <p:notesMasterIdLst>
    <p:notesMasterId r:id="rId185"/>
  </p:notesMasterIdLst>
  <p:sldIdLst>
    <p:sldId id="256" r:id="rId2"/>
    <p:sldId id="257" r:id="rId3"/>
    <p:sldId id="296" r:id="rId4"/>
    <p:sldId id="259" r:id="rId5"/>
    <p:sldId id="549" r:id="rId6"/>
    <p:sldId id="261" r:id="rId7"/>
    <p:sldId id="465" r:id="rId8"/>
    <p:sldId id="264" r:id="rId9"/>
    <p:sldId id="464" r:id="rId10"/>
    <p:sldId id="267" r:id="rId11"/>
    <p:sldId id="466" r:id="rId12"/>
    <p:sldId id="270" r:id="rId13"/>
    <p:sldId id="467" r:id="rId14"/>
    <p:sldId id="273" r:id="rId15"/>
    <p:sldId id="468" r:id="rId16"/>
    <p:sldId id="310" r:id="rId17"/>
    <p:sldId id="469" r:id="rId18"/>
    <p:sldId id="280" r:id="rId19"/>
    <p:sldId id="470" r:id="rId20"/>
    <p:sldId id="311" r:id="rId21"/>
    <p:sldId id="471" r:id="rId22"/>
    <p:sldId id="312" r:id="rId23"/>
    <p:sldId id="472" r:id="rId24"/>
    <p:sldId id="315" r:id="rId25"/>
    <p:sldId id="473" r:id="rId26"/>
    <p:sldId id="309" r:id="rId27"/>
    <p:sldId id="474" r:id="rId28"/>
    <p:sldId id="316" r:id="rId29"/>
    <p:sldId id="475" r:id="rId30"/>
    <p:sldId id="291" r:id="rId31"/>
    <p:sldId id="551" r:id="rId32"/>
    <p:sldId id="550" r:id="rId33"/>
    <p:sldId id="553" r:id="rId34"/>
    <p:sldId id="552" r:id="rId35"/>
    <p:sldId id="476" r:id="rId36"/>
    <p:sldId id="338" r:id="rId37"/>
    <p:sldId id="492" r:id="rId38"/>
    <p:sldId id="324" r:id="rId39"/>
    <p:sldId id="479" r:id="rId40"/>
    <p:sldId id="337" r:id="rId41"/>
    <p:sldId id="555" r:id="rId42"/>
    <p:sldId id="319" r:id="rId43"/>
    <p:sldId id="486" r:id="rId44"/>
    <p:sldId id="554" r:id="rId45"/>
    <p:sldId id="478" r:id="rId46"/>
    <p:sldId id="320" r:id="rId47"/>
    <p:sldId id="480" r:id="rId48"/>
    <p:sldId id="322" r:id="rId49"/>
    <p:sldId id="488" r:id="rId50"/>
    <p:sldId id="326" r:id="rId51"/>
    <p:sldId id="481" r:id="rId52"/>
    <p:sldId id="328" r:id="rId53"/>
    <p:sldId id="482" r:id="rId54"/>
    <p:sldId id="330" r:id="rId55"/>
    <p:sldId id="483" r:id="rId56"/>
    <p:sldId id="341" r:id="rId57"/>
    <p:sldId id="484" r:id="rId58"/>
    <p:sldId id="342" r:id="rId59"/>
    <p:sldId id="485" r:id="rId60"/>
    <p:sldId id="345" r:id="rId61"/>
    <p:sldId id="477" r:id="rId62"/>
    <p:sldId id="346" r:id="rId63"/>
    <p:sldId id="491" r:id="rId64"/>
    <p:sldId id="332" r:id="rId65"/>
    <p:sldId id="487" r:id="rId66"/>
    <p:sldId id="334" r:id="rId67"/>
    <p:sldId id="490" r:id="rId68"/>
    <p:sldId id="348" r:id="rId69"/>
    <p:sldId id="493" r:id="rId70"/>
    <p:sldId id="349" r:id="rId71"/>
    <p:sldId id="494" r:id="rId72"/>
    <p:sldId id="350" r:id="rId73"/>
    <p:sldId id="495" r:id="rId74"/>
    <p:sldId id="351" r:id="rId75"/>
    <p:sldId id="489" r:id="rId76"/>
    <p:sldId id="352" r:id="rId77"/>
    <p:sldId id="497" r:id="rId78"/>
    <p:sldId id="353" r:id="rId79"/>
    <p:sldId id="498" r:id="rId80"/>
    <p:sldId id="354" r:id="rId81"/>
    <p:sldId id="499" r:id="rId82"/>
    <p:sldId id="355" r:id="rId83"/>
    <p:sldId id="500" r:id="rId84"/>
    <p:sldId id="356" r:id="rId85"/>
    <p:sldId id="501" r:id="rId86"/>
    <p:sldId id="357" r:id="rId87"/>
    <p:sldId id="502" r:id="rId88"/>
    <p:sldId id="358" r:id="rId89"/>
    <p:sldId id="503" r:id="rId90"/>
    <p:sldId id="359" r:id="rId91"/>
    <p:sldId id="504" r:id="rId92"/>
    <p:sldId id="360" r:id="rId93"/>
    <p:sldId id="505" r:id="rId94"/>
    <p:sldId id="361" r:id="rId95"/>
    <p:sldId id="506" r:id="rId96"/>
    <p:sldId id="362" r:id="rId97"/>
    <p:sldId id="507" r:id="rId98"/>
    <p:sldId id="363" r:id="rId99"/>
    <p:sldId id="508" r:id="rId100"/>
    <p:sldId id="364" r:id="rId101"/>
    <p:sldId id="509" r:id="rId102"/>
    <p:sldId id="365" r:id="rId103"/>
    <p:sldId id="510" r:id="rId104"/>
    <p:sldId id="366" r:id="rId105"/>
    <p:sldId id="511" r:id="rId106"/>
    <p:sldId id="367" r:id="rId107"/>
    <p:sldId id="512" r:id="rId108"/>
    <p:sldId id="368" r:id="rId109"/>
    <p:sldId id="513" r:id="rId110"/>
    <p:sldId id="369" r:id="rId111"/>
    <p:sldId id="514" r:id="rId112"/>
    <p:sldId id="394" r:id="rId113"/>
    <p:sldId id="515" r:id="rId114"/>
    <p:sldId id="395" r:id="rId115"/>
    <p:sldId id="516" r:id="rId116"/>
    <p:sldId id="396" r:id="rId117"/>
    <p:sldId id="517" r:id="rId118"/>
    <p:sldId id="397" r:id="rId119"/>
    <p:sldId id="518" r:id="rId120"/>
    <p:sldId id="398" r:id="rId121"/>
    <p:sldId id="519" r:id="rId122"/>
    <p:sldId id="399" r:id="rId123"/>
    <p:sldId id="520" r:id="rId124"/>
    <p:sldId id="400" r:id="rId125"/>
    <p:sldId id="559" r:id="rId126"/>
    <p:sldId id="558" r:id="rId127"/>
    <p:sldId id="521" r:id="rId128"/>
    <p:sldId id="408" r:id="rId129"/>
    <p:sldId id="522" r:id="rId130"/>
    <p:sldId id="409" r:id="rId131"/>
    <p:sldId id="523" r:id="rId132"/>
    <p:sldId id="410" r:id="rId133"/>
    <p:sldId id="524" r:id="rId134"/>
    <p:sldId id="411" r:id="rId135"/>
    <p:sldId id="525" r:id="rId136"/>
    <p:sldId id="412" r:id="rId137"/>
    <p:sldId id="526" r:id="rId138"/>
    <p:sldId id="413" r:id="rId139"/>
    <p:sldId id="528" r:id="rId140"/>
    <p:sldId id="414" r:id="rId141"/>
    <p:sldId id="529" r:id="rId142"/>
    <p:sldId id="415" r:id="rId143"/>
    <p:sldId id="530" r:id="rId144"/>
    <p:sldId id="416" r:id="rId145"/>
    <p:sldId id="531" r:id="rId146"/>
    <p:sldId id="417" r:id="rId147"/>
    <p:sldId id="532" r:id="rId148"/>
    <p:sldId id="418" r:id="rId149"/>
    <p:sldId id="533" r:id="rId150"/>
    <p:sldId id="419" r:id="rId151"/>
    <p:sldId id="534" r:id="rId152"/>
    <p:sldId id="420" r:id="rId153"/>
    <p:sldId id="535" r:id="rId154"/>
    <p:sldId id="421" r:id="rId155"/>
    <p:sldId id="536" r:id="rId156"/>
    <p:sldId id="422" r:id="rId157"/>
    <p:sldId id="537" r:id="rId158"/>
    <p:sldId id="423" r:id="rId159"/>
    <p:sldId id="538" r:id="rId160"/>
    <p:sldId id="424" r:id="rId161"/>
    <p:sldId id="539" r:id="rId162"/>
    <p:sldId id="425" r:id="rId163"/>
    <p:sldId id="540" r:id="rId164"/>
    <p:sldId id="426" r:id="rId165"/>
    <p:sldId id="557" r:id="rId166"/>
    <p:sldId id="556" r:id="rId167"/>
    <p:sldId id="541" r:id="rId168"/>
    <p:sldId id="427" r:id="rId169"/>
    <p:sldId id="542" r:id="rId170"/>
    <p:sldId id="428" r:id="rId171"/>
    <p:sldId id="543" r:id="rId172"/>
    <p:sldId id="429" r:id="rId173"/>
    <p:sldId id="544" r:id="rId174"/>
    <p:sldId id="430" r:id="rId175"/>
    <p:sldId id="545" r:id="rId176"/>
    <p:sldId id="431" r:id="rId177"/>
    <p:sldId id="546" r:id="rId178"/>
    <p:sldId id="432" r:id="rId179"/>
    <p:sldId id="547" r:id="rId180"/>
    <p:sldId id="560" r:id="rId181"/>
    <p:sldId id="561" r:id="rId182"/>
    <p:sldId id="433" r:id="rId183"/>
    <p:sldId id="461" r:id="rId184"/>
  </p:sldIdLst>
  <p:sldSz cx="9144000" cy="6858000" type="screen4x3"/>
  <p:notesSz cx="6858000" cy="9144000"/>
  <p:custDataLst>
    <p:tags r:id="rId186"/>
  </p:custDataLst>
  <p:defaultTextStyle>
    <a:defPPr>
      <a:defRPr lang="hr-HR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Mistral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Mistral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Mistral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Mistral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Mistral" pitchFamily="66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Mistral" pitchFamily="66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Mistral" pitchFamily="66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Mistral" pitchFamily="66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Mistral" pitchFamily="66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64" autoAdjust="0"/>
    <p:restoredTop sz="94660"/>
  </p:normalViewPr>
  <p:slideViewPr>
    <p:cSldViewPr>
      <p:cViewPr varScale="1">
        <p:scale>
          <a:sx n="73" d="100"/>
          <a:sy n="73" d="100"/>
        </p:scale>
        <p:origin x="151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7" d="100"/>
        <a:sy n="67" d="100"/>
      </p:scale>
      <p:origin x="0" y="-1244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159" Type="http://schemas.openxmlformats.org/officeDocument/2006/relationships/slide" Target="slides/slide158.xml"/><Relationship Id="rId170" Type="http://schemas.openxmlformats.org/officeDocument/2006/relationships/slide" Target="slides/slide169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53" Type="http://schemas.openxmlformats.org/officeDocument/2006/relationships/slide" Target="slides/slide52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81" Type="http://schemas.openxmlformats.org/officeDocument/2006/relationships/slide" Target="slides/slide180.xml"/><Relationship Id="rId22" Type="http://schemas.openxmlformats.org/officeDocument/2006/relationships/slide" Target="slides/slide21.xml"/><Relationship Id="rId43" Type="http://schemas.openxmlformats.org/officeDocument/2006/relationships/slide" Target="slides/slide42.xml"/><Relationship Id="rId64" Type="http://schemas.openxmlformats.org/officeDocument/2006/relationships/slide" Target="slides/slide63.xml"/><Relationship Id="rId118" Type="http://schemas.openxmlformats.org/officeDocument/2006/relationships/slide" Target="slides/slide117.xml"/><Relationship Id="rId139" Type="http://schemas.openxmlformats.org/officeDocument/2006/relationships/slide" Target="slides/slide138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71" Type="http://schemas.openxmlformats.org/officeDocument/2006/relationships/slide" Target="slides/slide170.xml"/><Relationship Id="rId12" Type="http://schemas.openxmlformats.org/officeDocument/2006/relationships/slide" Target="slides/slide11.xml"/><Relationship Id="rId33" Type="http://schemas.openxmlformats.org/officeDocument/2006/relationships/slide" Target="slides/slide32.xml"/><Relationship Id="rId108" Type="http://schemas.openxmlformats.org/officeDocument/2006/relationships/slide" Target="slides/slide107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5" Type="http://schemas.openxmlformats.org/officeDocument/2006/relationships/slide" Target="slides/slide74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61" Type="http://schemas.openxmlformats.org/officeDocument/2006/relationships/slide" Target="slides/slide160.xml"/><Relationship Id="rId182" Type="http://schemas.openxmlformats.org/officeDocument/2006/relationships/slide" Target="slides/slide18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5" Type="http://schemas.openxmlformats.org/officeDocument/2006/relationships/slide" Target="slides/slide64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51" Type="http://schemas.openxmlformats.org/officeDocument/2006/relationships/slide" Target="slides/slide150.xml"/><Relationship Id="rId172" Type="http://schemas.openxmlformats.org/officeDocument/2006/relationships/slide" Target="slides/slide171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188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162" Type="http://schemas.openxmlformats.org/officeDocument/2006/relationships/slide" Target="slides/slide161.xml"/><Relationship Id="rId183" Type="http://schemas.openxmlformats.org/officeDocument/2006/relationships/slide" Target="slides/slide182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slide" Target="slides/slide177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184" Type="http://schemas.openxmlformats.org/officeDocument/2006/relationships/slide" Target="slides/slide183.xml"/><Relationship Id="rId189" Type="http://schemas.openxmlformats.org/officeDocument/2006/relationships/theme" Target="theme/theme1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slide" Target="slides/slide173.xml"/><Relationship Id="rId179" Type="http://schemas.openxmlformats.org/officeDocument/2006/relationships/slide" Target="slides/slide178.xml"/><Relationship Id="rId190" Type="http://schemas.openxmlformats.org/officeDocument/2006/relationships/tableStyles" Target="tableStyles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64" Type="http://schemas.openxmlformats.org/officeDocument/2006/relationships/slide" Target="slides/slide163.xml"/><Relationship Id="rId169" Type="http://schemas.openxmlformats.org/officeDocument/2006/relationships/slide" Target="slides/slide168.xml"/><Relationship Id="rId18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80" Type="http://schemas.openxmlformats.org/officeDocument/2006/relationships/slide" Target="slides/slide179.xml"/><Relationship Id="rId26" Type="http://schemas.openxmlformats.org/officeDocument/2006/relationships/slide" Target="slides/slide25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54" Type="http://schemas.openxmlformats.org/officeDocument/2006/relationships/slide" Target="slides/slide153.xml"/><Relationship Id="rId175" Type="http://schemas.openxmlformats.org/officeDocument/2006/relationships/slide" Target="slides/slide174.xml"/><Relationship Id="rId16" Type="http://schemas.openxmlformats.org/officeDocument/2006/relationships/slide" Target="slides/slide15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90" Type="http://schemas.openxmlformats.org/officeDocument/2006/relationships/slide" Target="slides/slide89.xml"/><Relationship Id="rId165" Type="http://schemas.openxmlformats.org/officeDocument/2006/relationships/slide" Target="slides/slide164.xml"/><Relationship Id="rId186" Type="http://schemas.openxmlformats.org/officeDocument/2006/relationships/tags" Target="tags/tag1.xml"/><Relationship Id="rId27" Type="http://schemas.openxmlformats.org/officeDocument/2006/relationships/slide" Target="slides/slide26.xml"/><Relationship Id="rId48" Type="http://schemas.openxmlformats.org/officeDocument/2006/relationships/slide" Target="slides/slide47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34" Type="http://schemas.openxmlformats.org/officeDocument/2006/relationships/slide" Target="slides/slide133.xml"/><Relationship Id="rId80" Type="http://schemas.openxmlformats.org/officeDocument/2006/relationships/slide" Target="slides/slide79.xml"/><Relationship Id="rId155" Type="http://schemas.openxmlformats.org/officeDocument/2006/relationships/slide" Target="slides/slide154.xml"/><Relationship Id="rId176" Type="http://schemas.openxmlformats.org/officeDocument/2006/relationships/slide" Target="slides/slide175.xml"/><Relationship Id="rId17" Type="http://schemas.openxmlformats.org/officeDocument/2006/relationships/slide" Target="slides/slide16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24" Type="http://schemas.openxmlformats.org/officeDocument/2006/relationships/slide" Target="slides/slide123.xml"/><Relationship Id="rId70" Type="http://schemas.openxmlformats.org/officeDocument/2006/relationships/slide" Target="slides/slide69.xml"/><Relationship Id="rId91" Type="http://schemas.openxmlformats.org/officeDocument/2006/relationships/slide" Target="slides/slide90.xml"/><Relationship Id="rId145" Type="http://schemas.openxmlformats.org/officeDocument/2006/relationships/slide" Target="slides/slide144.xml"/><Relationship Id="rId166" Type="http://schemas.openxmlformats.org/officeDocument/2006/relationships/slide" Target="slides/slide165.xml"/><Relationship Id="rId187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60" Type="http://schemas.openxmlformats.org/officeDocument/2006/relationships/slide" Target="slides/slide59.xml"/><Relationship Id="rId81" Type="http://schemas.openxmlformats.org/officeDocument/2006/relationships/slide" Target="slides/slide80.xml"/><Relationship Id="rId135" Type="http://schemas.openxmlformats.org/officeDocument/2006/relationships/slide" Target="slides/slide134.xml"/><Relationship Id="rId156" Type="http://schemas.openxmlformats.org/officeDocument/2006/relationships/slide" Target="slides/slide155.xml"/><Relationship Id="rId177" Type="http://schemas.openxmlformats.org/officeDocument/2006/relationships/slide" Target="slides/slide17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</a:defRPr>
            </a:lvl1pPr>
          </a:lstStyle>
          <a:p>
            <a:endParaRPr lang="hr-HR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</a:defRPr>
            </a:lvl1pPr>
          </a:lstStyle>
          <a:p>
            <a:endParaRPr lang="hr-HR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</a:defRPr>
            </a:lvl1pPr>
          </a:lstStyle>
          <a:p>
            <a:endParaRPr lang="hr-HR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</a:defRPr>
            </a:lvl1pPr>
          </a:lstStyle>
          <a:p>
            <a:fld id="{761A62FA-8C7A-45B9-8936-F3A14F2EB0D2}" type="slidenum">
              <a:rPr lang="hr-HR"/>
              <a:pPr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8303016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866EA4F-F8BF-46EF-9252-409CB343CB25}" type="slidenum">
              <a:rPr lang="hr-HR"/>
              <a:pPr/>
              <a:t>1</a:t>
            </a:fld>
            <a:endParaRPr lang="hr-HR"/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911983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2BA7513-D794-40FE-8893-908DE5C7629E}" type="slidenum">
              <a:rPr lang="hr-HR"/>
              <a:pPr/>
              <a:t>2</a:t>
            </a:fld>
            <a:endParaRPr lang="hr-HR"/>
          </a:p>
        </p:txBody>
      </p:sp>
      <p:sp>
        <p:nvSpPr>
          <p:cNvPr id="12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5953909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07F6D5-8389-4942-B78B-C514C34AC7E9}" type="slidenum">
              <a:rPr lang="hr-HR"/>
              <a:pPr/>
              <a:t>4</a:t>
            </a:fld>
            <a:endParaRPr lang="hr-HR"/>
          </a:p>
        </p:txBody>
      </p:sp>
      <p:sp>
        <p:nvSpPr>
          <p:cNvPr id="1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4679750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D5B491F-10C8-4F3C-AE45-6A893536326F}" type="slidenum">
              <a:rPr lang="hr-HR"/>
              <a:pPr/>
              <a:t>6</a:t>
            </a:fld>
            <a:endParaRPr lang="hr-HR"/>
          </a:p>
        </p:txBody>
      </p:sp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6548577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DA3D598-AD26-4C5D-AD23-54494057969D}" type="slidenum">
              <a:rPr lang="hr-HR"/>
              <a:pPr/>
              <a:t>8</a:t>
            </a:fld>
            <a:endParaRPr lang="hr-HR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6121452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76F7A08-D1C3-4367-957B-F211DE35E9B2}" type="slidenum">
              <a:rPr lang="hr-HR"/>
              <a:pPr/>
              <a:t>10</a:t>
            </a:fld>
            <a:endParaRPr lang="hr-HR"/>
          </a:p>
        </p:txBody>
      </p:sp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1874650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AF98236-1596-4091-B2A6-E1629E946DBC}" type="slidenum">
              <a:rPr lang="hr-HR"/>
              <a:pPr/>
              <a:t>12</a:t>
            </a:fld>
            <a:endParaRPr lang="hr-HR"/>
          </a:p>
        </p:txBody>
      </p:sp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8297161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3D7642F-BCB1-4735-88D0-A7039F5EAC64}" type="slidenum">
              <a:rPr lang="hr-HR"/>
              <a:pPr/>
              <a:t>14</a:t>
            </a:fld>
            <a:endParaRPr lang="hr-HR"/>
          </a:p>
        </p:txBody>
      </p:sp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142830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3D7642F-BCB1-4735-88D0-A7039F5EAC64}" type="slidenum">
              <a:rPr lang="hr-HR"/>
              <a:pPr/>
              <a:t>16</a:t>
            </a:fld>
            <a:endParaRPr lang="hr-HR"/>
          </a:p>
        </p:txBody>
      </p:sp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6515250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AF98236-1596-4091-B2A6-E1629E946DBC}" type="slidenum">
              <a:rPr lang="hr-HR"/>
              <a:pPr/>
              <a:t>20</a:t>
            </a:fld>
            <a:endParaRPr lang="hr-HR"/>
          </a:p>
        </p:txBody>
      </p:sp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943074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AF98236-1596-4091-B2A6-E1629E946DBC}" type="slidenum">
              <a:rPr lang="hr-HR"/>
              <a:pPr/>
              <a:t>22</a:t>
            </a:fld>
            <a:endParaRPr lang="hr-HR"/>
          </a:p>
        </p:txBody>
      </p:sp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3580608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3D7642F-BCB1-4735-88D0-A7039F5EAC64}" type="slidenum">
              <a:rPr lang="hr-HR"/>
              <a:pPr/>
              <a:t>24</a:t>
            </a:fld>
            <a:endParaRPr lang="hr-HR"/>
          </a:p>
        </p:txBody>
      </p:sp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9191550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3D7642F-BCB1-4735-88D0-A7039F5EAC64}" type="slidenum">
              <a:rPr lang="hr-HR"/>
              <a:pPr/>
              <a:t>26</a:t>
            </a:fld>
            <a:endParaRPr lang="hr-HR"/>
          </a:p>
        </p:txBody>
      </p:sp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3610439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3D7642F-BCB1-4735-88D0-A7039F5EAC64}" type="slidenum">
              <a:rPr lang="hr-HR"/>
              <a:pPr/>
              <a:t>28</a:t>
            </a:fld>
            <a:endParaRPr lang="hr-HR"/>
          </a:p>
        </p:txBody>
      </p:sp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5840947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2" name="Group 2"/>
          <p:cNvGrpSpPr>
            <a:grpSpLocks/>
          </p:cNvGrpSpPr>
          <p:nvPr/>
        </p:nvGrpSpPr>
        <p:grpSpPr bwMode="auto">
          <a:xfrm>
            <a:off x="319088" y="1752600"/>
            <a:ext cx="8824912" cy="5129213"/>
            <a:chOff x="201" y="1104"/>
            <a:chExt cx="5559" cy="3231"/>
          </a:xfrm>
        </p:grpSpPr>
        <p:sp>
          <p:nvSpPr>
            <p:cNvPr id="30723" name="Freeform 3"/>
            <p:cNvSpPr>
              <a:spLocks/>
            </p:cNvSpPr>
            <p:nvPr/>
          </p:nvSpPr>
          <p:spPr bwMode="ltGray">
            <a:xfrm>
              <a:off x="210" y="1104"/>
              <a:ext cx="5550" cy="3216"/>
            </a:xfrm>
            <a:custGeom>
              <a:avLst/>
              <a:gdLst/>
              <a:ahLst/>
              <a:cxnLst>
                <a:cxn ang="0">
                  <a:pos x="335" y="0"/>
                </a:cxn>
                <a:cxn ang="0">
                  <a:pos x="333" y="1290"/>
                </a:cxn>
                <a:cxn ang="0">
                  <a:pos x="0" y="1290"/>
                </a:cxn>
                <a:cxn ang="0">
                  <a:pos x="6" y="3210"/>
                </a:cxn>
                <a:cxn ang="0">
                  <a:pos x="5550" y="3216"/>
                </a:cxn>
                <a:cxn ang="0">
                  <a:pos x="5550" y="0"/>
                </a:cxn>
                <a:cxn ang="0">
                  <a:pos x="335" y="0"/>
                </a:cxn>
                <a:cxn ang="0">
                  <a:pos x="335" y="0"/>
                </a:cxn>
              </a:cxnLst>
              <a:rect l="0" t="0" r="r" b="b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sl-SI"/>
            </a:p>
          </p:txBody>
        </p:sp>
        <p:sp>
          <p:nvSpPr>
            <p:cNvPr id="30724" name="Freeform 4"/>
            <p:cNvSpPr>
              <a:spLocks/>
            </p:cNvSpPr>
            <p:nvPr/>
          </p:nvSpPr>
          <p:spPr bwMode="ltGray">
            <a:xfrm>
              <a:off x="528" y="2400"/>
              <a:ext cx="5232" cy="19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sl-SI"/>
            </a:p>
          </p:txBody>
        </p:sp>
        <p:sp>
          <p:nvSpPr>
            <p:cNvPr id="30725" name="Freeform 5"/>
            <p:cNvSpPr>
              <a:spLocks/>
            </p:cNvSpPr>
            <p:nvPr/>
          </p:nvSpPr>
          <p:spPr bwMode="ltGray">
            <a:xfrm>
              <a:off x="201" y="2377"/>
              <a:ext cx="3455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sl-SI"/>
            </a:p>
          </p:txBody>
        </p:sp>
        <p:sp>
          <p:nvSpPr>
            <p:cNvPr id="30726" name="Freeform 6"/>
            <p:cNvSpPr>
              <a:spLocks/>
            </p:cNvSpPr>
            <p:nvPr/>
          </p:nvSpPr>
          <p:spPr bwMode="ltGray">
            <a:xfrm>
              <a:off x="528" y="1104"/>
              <a:ext cx="4894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sl-SI"/>
            </a:p>
          </p:txBody>
        </p:sp>
        <p:sp>
          <p:nvSpPr>
            <p:cNvPr id="30727" name="Freeform 7"/>
            <p:cNvSpPr>
              <a:spLocks/>
            </p:cNvSpPr>
            <p:nvPr/>
          </p:nvSpPr>
          <p:spPr bwMode="ltGray">
            <a:xfrm>
              <a:off x="201" y="2377"/>
              <a:ext cx="30" cy="195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sl-SI"/>
            </a:p>
          </p:txBody>
        </p:sp>
        <p:sp>
          <p:nvSpPr>
            <p:cNvPr id="30728" name="Freeform 8"/>
            <p:cNvSpPr>
              <a:spLocks/>
            </p:cNvSpPr>
            <p:nvPr/>
          </p:nvSpPr>
          <p:spPr bwMode="ltGray">
            <a:xfrm>
              <a:off x="528" y="1104"/>
              <a:ext cx="29" cy="32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sl-SI"/>
            </a:p>
          </p:txBody>
        </p:sp>
      </p:grpSp>
      <p:sp>
        <p:nvSpPr>
          <p:cNvPr id="30729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</p:spPr>
        <p:txBody>
          <a:bodyPr anchor="t"/>
          <a:lstStyle>
            <a:lvl1pPr>
              <a:defRPr sz="5400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0730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hr-HR"/>
              <a:t>Kliknite da biste uredili stil podnaslova matrice</a:t>
            </a:r>
          </a:p>
        </p:txBody>
      </p:sp>
      <p:sp>
        <p:nvSpPr>
          <p:cNvPr id="30731" name="Rectangle 11"/>
          <p:cNvSpPr>
            <a:spLocks noGrp="1" noChangeArrowheads="1"/>
          </p:cNvSpPr>
          <p:nvPr>
            <p:ph type="dt" sz="quarter" idx="2"/>
          </p:nvPr>
        </p:nvSpPr>
        <p:spPr>
          <a:xfrm>
            <a:off x="9906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30732" name="Rectangle 12"/>
          <p:cNvSpPr>
            <a:spLocks noGrp="1" noChangeArrowheads="1"/>
          </p:cNvSpPr>
          <p:nvPr>
            <p:ph type="ftr" sz="quarter" idx="3"/>
          </p:nvPr>
        </p:nvSpPr>
        <p:spPr>
          <a:xfrm>
            <a:off x="346868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30733" name="Rectangle 13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36584F2E-01C2-469C-8F36-D95DC2798A06}" type="slidenum">
              <a:rPr lang="hr-HR"/>
              <a:pPr/>
              <a:t>‹#›</a:t>
            </a:fld>
            <a:endParaRPr lang="hr-H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Kliknite, če želite urediti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D65C46-9C6B-44D3-86DC-4A13F961D947}" type="slidenum">
              <a:rPr lang="hr-HR"/>
              <a:pPr/>
              <a:t>‹#›</a:t>
            </a:fld>
            <a:endParaRPr lang="hr-H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l-SI"/>
              <a:t>Kliknite, če želite urediti sloge besedila matrice</a:t>
            </a:r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EE031E-7762-4F6F-896D-729AFCDB3147}" type="slidenum">
              <a:rPr lang="hr-HR"/>
              <a:pPr/>
              <a:t>‹#›</a:t>
            </a:fld>
            <a:endParaRPr lang="hr-H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/>
              <a:t>Kliknite, če želite urediti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/>
              <a:t>Kliknite, če želite urediti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5" name="Ograd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1ADAF0-5099-427E-B6B1-0F2840196B83}" type="slidenum">
              <a:rPr lang="hr-HR"/>
              <a:pPr/>
              <a:t>‹#›</a:t>
            </a:fld>
            <a:endParaRPr lang="hr-H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Kliknite, če želite urediti sloge besedila matrice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/>
              <a:t>Kliknite, če želite urediti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Kliknite, če želite urediti sloge besedila matrice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/>
              <a:t>Kliknite, če želite urediti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7" name="Ograda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8" name="Ograda no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9" name="Ograda številke diapoz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6BC56F-C9D3-4175-B767-1511947F570B}" type="slidenum">
              <a:rPr lang="hr-HR"/>
              <a:pPr/>
              <a:t>‹#›</a:t>
            </a:fld>
            <a:endParaRPr lang="hr-H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grada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4" name="Ograda no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5" name="Ograda številke diapoz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2C45BD-FDB2-479F-80FE-4DE2227F84DB}" type="slidenum">
              <a:rPr lang="hr-HR"/>
              <a:pPr/>
              <a:t>‹#›</a:t>
            </a:fld>
            <a:endParaRPr lang="hr-H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3" name="Ograda no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A8529B-BD07-4F89-90CB-11C124A6B480}" type="slidenum">
              <a:rPr lang="hr-HR"/>
              <a:pPr/>
              <a:t>‹#›</a:t>
            </a:fld>
            <a:endParaRPr lang="hr-H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Kliknite, če želite urediti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/>
              <a:t>Kliknite, če želite urediti sloge besedila matrice</a:t>
            </a:r>
          </a:p>
        </p:txBody>
      </p:sp>
      <p:sp>
        <p:nvSpPr>
          <p:cNvPr id="5" name="Ograd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BBB3BD-9673-43DD-87D6-473D257461EA}" type="slidenum">
              <a:rPr lang="hr-HR"/>
              <a:pPr/>
              <a:t>‹#›</a:t>
            </a:fld>
            <a:endParaRPr lang="hr-H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/>
              <a:t>Kliknite, če želite urediti sloge besedila matrice</a:t>
            </a:r>
          </a:p>
        </p:txBody>
      </p:sp>
      <p:sp>
        <p:nvSpPr>
          <p:cNvPr id="5" name="Ograd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4750BE-5451-4D47-9ADC-5AD0BC4E8A56}" type="slidenum">
              <a:rPr lang="hr-HR"/>
              <a:pPr/>
              <a:t>‹#›</a:t>
            </a:fld>
            <a:endParaRPr lang="hr-H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Kliknite, če želite urediti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FAADB4-0E37-43E2-ACE7-B6EE6D08F43F}" type="slidenum">
              <a:rPr lang="hr-HR"/>
              <a:pPr/>
              <a:t>‹#›</a:t>
            </a:fld>
            <a:endParaRPr lang="hr-H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748463" y="244475"/>
            <a:ext cx="2097087" cy="5851525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138863" cy="5851525"/>
          </a:xfrm>
        </p:spPr>
        <p:txBody>
          <a:bodyPr vert="eaVert"/>
          <a:lstStyle/>
          <a:p>
            <a:pPr lvl="0"/>
            <a:r>
              <a:rPr lang="sl-SI"/>
              <a:t>Kliknite, če želite urediti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4630C6-44DC-4AD2-9C3C-DB91628762F4}" type="slidenum">
              <a:rPr lang="hr-HR"/>
              <a:pPr/>
              <a:t>‹#›</a:t>
            </a:fld>
            <a:endParaRPr lang="hr-H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0">
              <a:schemeClr val="accent6">
                <a:lumMod val="50000"/>
              </a:schemeClr>
            </a:gs>
            <a:gs pos="100000">
              <a:schemeClr val="accent1">
                <a:lumMod val="5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8" name="Group 2"/>
          <p:cNvGrpSpPr>
            <a:grpSpLocks/>
          </p:cNvGrpSpPr>
          <p:nvPr/>
        </p:nvGrpSpPr>
        <p:grpSpPr bwMode="auto">
          <a:xfrm>
            <a:off x="319088" y="1828800"/>
            <a:ext cx="8824912" cy="5029200"/>
            <a:chOff x="201" y="1152"/>
            <a:chExt cx="5559" cy="3168"/>
          </a:xfrm>
        </p:grpSpPr>
        <p:sp>
          <p:nvSpPr>
            <p:cNvPr id="29699" name="Freeform 3"/>
            <p:cNvSpPr>
              <a:spLocks/>
            </p:cNvSpPr>
            <p:nvPr/>
          </p:nvSpPr>
          <p:spPr bwMode="ltGray">
            <a:xfrm>
              <a:off x="528" y="2909"/>
              <a:ext cx="5232" cy="141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sl-SI"/>
            </a:p>
          </p:txBody>
        </p:sp>
        <p:sp>
          <p:nvSpPr>
            <p:cNvPr id="29700" name="Freeform 4"/>
            <p:cNvSpPr>
              <a:spLocks/>
            </p:cNvSpPr>
            <p:nvPr/>
          </p:nvSpPr>
          <p:spPr bwMode="ltGray">
            <a:xfrm>
              <a:off x="210" y="1152"/>
              <a:ext cx="5550" cy="3168"/>
            </a:xfrm>
            <a:custGeom>
              <a:avLst/>
              <a:gdLst/>
              <a:ahLst/>
              <a:cxnLst>
                <a:cxn ang="0">
                  <a:pos x="330" y="1764"/>
                </a:cxn>
                <a:cxn ang="0">
                  <a:pos x="0" y="1764"/>
                </a:cxn>
                <a:cxn ang="0">
                  <a:pos x="0" y="3168"/>
                </a:cxn>
                <a:cxn ang="0">
                  <a:pos x="5550" y="3168"/>
                </a:cxn>
                <a:cxn ang="0">
                  <a:pos x="5550" y="0"/>
                </a:cxn>
                <a:cxn ang="0">
                  <a:pos x="330" y="0"/>
                </a:cxn>
                <a:cxn ang="0">
                  <a:pos x="330" y="1764"/>
                </a:cxn>
              </a:cxnLst>
              <a:rect l="0" t="0" r="r" b="b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sl-SI"/>
            </a:p>
          </p:txBody>
        </p:sp>
        <p:sp>
          <p:nvSpPr>
            <p:cNvPr id="29701" name="Freeform 5"/>
            <p:cNvSpPr>
              <a:spLocks/>
            </p:cNvSpPr>
            <p:nvPr/>
          </p:nvSpPr>
          <p:spPr bwMode="ltGray">
            <a:xfrm>
              <a:off x="528" y="2932"/>
              <a:ext cx="5232" cy="13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sl-SI"/>
            </a:p>
          </p:txBody>
        </p:sp>
        <p:sp>
          <p:nvSpPr>
            <p:cNvPr id="29702" name="Freeform 6"/>
            <p:cNvSpPr>
              <a:spLocks/>
            </p:cNvSpPr>
            <p:nvPr/>
          </p:nvSpPr>
          <p:spPr bwMode="ltGray">
            <a:xfrm>
              <a:off x="528" y="1152"/>
              <a:ext cx="4607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sl-SI"/>
            </a:p>
          </p:txBody>
        </p:sp>
        <p:sp>
          <p:nvSpPr>
            <p:cNvPr id="29703" name="Freeform 7"/>
            <p:cNvSpPr>
              <a:spLocks/>
            </p:cNvSpPr>
            <p:nvPr/>
          </p:nvSpPr>
          <p:spPr bwMode="ltGray">
            <a:xfrm>
              <a:off x="528" y="1152"/>
              <a:ext cx="29" cy="178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sl-SI"/>
            </a:p>
          </p:txBody>
        </p:sp>
        <p:sp>
          <p:nvSpPr>
            <p:cNvPr id="29704" name="Freeform 8"/>
            <p:cNvSpPr>
              <a:spLocks/>
            </p:cNvSpPr>
            <p:nvPr/>
          </p:nvSpPr>
          <p:spPr bwMode="ltGray">
            <a:xfrm>
              <a:off x="527" y="2904"/>
              <a:ext cx="29" cy="1416"/>
            </a:xfrm>
            <a:custGeom>
              <a:avLst/>
              <a:gdLst/>
              <a:ahLst/>
              <a:cxnLst>
                <a:cxn ang="0">
                  <a:pos x="0" y="1416"/>
                </a:cxn>
                <a:cxn ang="0">
                  <a:pos x="29" y="1416"/>
                </a:cxn>
                <a:cxn ang="0">
                  <a:pos x="28" y="24"/>
                </a:cxn>
                <a:cxn ang="0">
                  <a:pos x="0" y="0"/>
                </a:cxn>
                <a:cxn ang="0">
                  <a:pos x="0" y="1416"/>
                </a:cxn>
              </a:cxnLst>
              <a:rect l="0" t="0" r="r" b="b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sl-SI"/>
            </a:p>
          </p:txBody>
        </p:sp>
        <p:sp>
          <p:nvSpPr>
            <p:cNvPr id="29705" name="Freeform 9"/>
            <p:cNvSpPr>
              <a:spLocks/>
            </p:cNvSpPr>
            <p:nvPr/>
          </p:nvSpPr>
          <p:spPr bwMode="ltGray">
            <a:xfrm>
              <a:off x="201" y="2904"/>
              <a:ext cx="287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sl-SI"/>
            </a:p>
          </p:txBody>
        </p:sp>
        <p:sp>
          <p:nvSpPr>
            <p:cNvPr id="29706" name="Freeform 10"/>
            <p:cNvSpPr>
              <a:spLocks/>
            </p:cNvSpPr>
            <p:nvPr/>
          </p:nvSpPr>
          <p:spPr bwMode="ltGray">
            <a:xfrm>
              <a:off x="201" y="2904"/>
              <a:ext cx="30" cy="141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sl-SI"/>
            </a:p>
          </p:txBody>
        </p:sp>
      </p:grpSp>
      <p:sp>
        <p:nvSpPr>
          <p:cNvPr id="2970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hr-HR"/>
          </a:p>
        </p:txBody>
      </p:sp>
      <p:sp>
        <p:nvSpPr>
          <p:cNvPr id="2970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hr-HR"/>
          </a:p>
        </p:txBody>
      </p:sp>
      <p:sp>
        <p:nvSpPr>
          <p:cNvPr id="2970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fld id="{1B34B423-330A-48EF-A403-598C4EE53C31}" type="slidenum">
              <a:rPr lang="hr-HR"/>
              <a:pPr/>
              <a:t>‹#›</a:t>
            </a:fld>
            <a:endParaRPr lang="hr-HR"/>
          </a:p>
        </p:txBody>
      </p:sp>
      <p:sp>
        <p:nvSpPr>
          <p:cNvPr id="29710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r-HR"/>
              <a:t>Kliknite da biste uredili stil naslova matrice</a:t>
            </a:r>
          </a:p>
        </p:txBody>
      </p:sp>
      <p:sp>
        <p:nvSpPr>
          <p:cNvPr id="29711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slide" Target="slide3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slide" Target="slide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slide" Target="slide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slide" Target="slide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slide" Target="slide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slide" Target="slide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slide" Target="slide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slide" Target="slide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slide" Target="slide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slide" Target="slide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83.xml.rels><?xml version="1.0" encoding="UTF-8" standalone="yes"?>
<Relationships xmlns="http://schemas.openxmlformats.org/package/2006/relationships"><Relationship Id="rId3" Type="http://schemas.openxmlformats.org/officeDocument/2006/relationships/hyperlink" Target="http://eucbeniki.sio.si/nit4/index.html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981200"/>
            <a:ext cx="8001000" cy="1736725"/>
          </a:xfrm>
        </p:spPr>
        <p:txBody>
          <a:bodyPr/>
          <a:lstStyle/>
          <a:p>
            <a:r>
              <a:rPr lang="hr-HR" sz="9600" dirty="0">
                <a:solidFill>
                  <a:schemeClr val="tx1"/>
                </a:solidFill>
                <a:latin typeface="Candara" pitchFamily="34" charset="0"/>
              </a:rPr>
              <a:t>Kviz  DA - NE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19200" y="5105400"/>
            <a:ext cx="6400800" cy="1752600"/>
          </a:xfrm>
        </p:spPr>
        <p:txBody>
          <a:bodyPr/>
          <a:lstStyle/>
          <a:p>
            <a:r>
              <a:rPr lang="hr-HR" b="1" dirty="0">
                <a:latin typeface="Candara" pitchFamily="34" charset="0"/>
              </a:rPr>
              <a:t>PONOVIMO O GIBANJU ZEMLJE IN SVETLOBI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0" name="Rectangle 6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dirty="0">
                <a:solidFill>
                  <a:schemeClr val="bg1"/>
                </a:solidFill>
                <a:latin typeface="Candara" pitchFamily="34" charset="0"/>
              </a:rPr>
              <a:t>NAVODILA ZA DELO</a:t>
            </a:r>
          </a:p>
        </p:txBody>
      </p:sp>
      <p:sp>
        <p:nvSpPr>
          <p:cNvPr id="11271" name="Rectangle 7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hr-HR" b="1" dirty="0">
                <a:latin typeface="Candara" pitchFamily="34" charset="0"/>
              </a:rPr>
              <a:t>PAZLJIVO PREBERI </a:t>
            </a:r>
            <a:r>
              <a:rPr lang="sl-SI" b="1" dirty="0">
                <a:latin typeface="Candara" pitchFamily="34" charset="0"/>
              </a:rPr>
              <a:t>VPRAŠANJA</a:t>
            </a:r>
            <a:r>
              <a:rPr lang="hr-HR" b="1" dirty="0">
                <a:latin typeface="Candara" pitchFamily="34" charset="0"/>
              </a:rPr>
              <a:t>.</a:t>
            </a:r>
          </a:p>
          <a:p>
            <a:pPr>
              <a:buFont typeface="Wingdings" pitchFamily="2" charset="2"/>
              <a:buNone/>
            </a:pPr>
            <a:r>
              <a:rPr lang="hr-HR" b="1" dirty="0">
                <a:latin typeface="Candara" pitchFamily="34" charset="0"/>
              </a:rPr>
              <a:t>ČE JE TRDITEV PRAVILNA, KLIKNI  Z MIŠKO</a:t>
            </a:r>
          </a:p>
          <a:p>
            <a:pPr>
              <a:buFont typeface="Wingdings" pitchFamily="2" charset="2"/>
              <a:buNone/>
            </a:pPr>
            <a:r>
              <a:rPr lang="hr-HR" b="1" dirty="0">
                <a:latin typeface="Candara" pitchFamily="34" charset="0"/>
              </a:rPr>
              <a:t>NA ZNAK      , ČE PA NI PRAVILNA, KLIKNI</a:t>
            </a:r>
          </a:p>
          <a:p>
            <a:pPr>
              <a:buFont typeface="Wingdings" pitchFamily="2" charset="2"/>
              <a:buNone/>
            </a:pPr>
            <a:r>
              <a:rPr lang="hr-HR" b="1" dirty="0">
                <a:latin typeface="Candara" pitchFamily="34" charset="0"/>
              </a:rPr>
              <a:t>NA        .</a:t>
            </a:r>
          </a:p>
          <a:p>
            <a:pPr>
              <a:buFont typeface="Wingdings" pitchFamily="2" charset="2"/>
              <a:buNone/>
            </a:pPr>
            <a:endParaRPr lang="hr-HR" dirty="0">
              <a:latin typeface="Candara" pitchFamily="34" charset="0"/>
            </a:endParaRPr>
          </a:p>
          <a:p>
            <a:pPr>
              <a:buFont typeface="Wingdings" pitchFamily="2" charset="2"/>
              <a:buNone/>
            </a:pPr>
            <a:endParaRPr lang="hr-HR" dirty="0">
              <a:latin typeface="Candara" pitchFamily="34" charset="0"/>
            </a:endParaRPr>
          </a:p>
        </p:txBody>
      </p:sp>
      <p:pic>
        <p:nvPicPr>
          <p:cNvPr id="11272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8200" y="4570539"/>
            <a:ext cx="2666999" cy="2287461"/>
          </a:xfrm>
          <a:prstGeom prst="rect">
            <a:avLst/>
          </a:prstGeom>
          <a:noFill/>
        </p:spPr>
      </p:pic>
      <p:sp>
        <p:nvSpPr>
          <p:cNvPr id="11273" name="AutoShape 9"/>
          <p:cNvSpPr>
            <a:spLocks noChangeArrowheads="1"/>
          </p:cNvSpPr>
          <p:nvPr/>
        </p:nvSpPr>
        <p:spPr bwMode="auto">
          <a:xfrm>
            <a:off x="3886200" y="4267200"/>
            <a:ext cx="3886200" cy="1295400"/>
          </a:xfrm>
          <a:prstGeom prst="wedgeEllipseCallout">
            <a:avLst>
              <a:gd name="adj1" fmla="val -71310"/>
              <a:gd name="adj2" fmla="val 977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sl-SI" sz="2800" dirty="0">
                <a:solidFill>
                  <a:schemeClr val="accent6">
                    <a:lumMod val="75000"/>
                  </a:schemeClr>
                </a:solidFill>
                <a:latin typeface="Candara" pitchFamily="34" charset="0"/>
              </a:rPr>
              <a:t>Želim ti uspešno reševanje! </a:t>
            </a:r>
            <a:endParaRPr lang="hr-HR" sz="2800" dirty="0">
              <a:solidFill>
                <a:schemeClr val="accent6">
                  <a:lumMod val="75000"/>
                </a:schemeClr>
              </a:solidFill>
              <a:latin typeface="Candara" pitchFamily="34" charset="0"/>
            </a:endParaRPr>
          </a:p>
        </p:txBody>
      </p:sp>
      <p:sp>
        <p:nvSpPr>
          <p:cNvPr id="11274" name="AutoShape 10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553200" y="5791200"/>
            <a:ext cx="2057400" cy="762000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hr-HR" dirty="0">
                <a:latin typeface="Candara" pitchFamily="34" charset="0"/>
              </a:rPr>
              <a:t>  NADALJUJ.</a:t>
            </a:r>
          </a:p>
        </p:txBody>
      </p:sp>
      <p:pic>
        <p:nvPicPr>
          <p:cNvPr id="2" name="Slika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2879899"/>
            <a:ext cx="690691" cy="715742"/>
          </a:xfrm>
          <a:prstGeom prst="rect">
            <a:avLst/>
          </a:prstGeom>
        </p:spPr>
      </p:pic>
      <p:pic>
        <p:nvPicPr>
          <p:cNvPr id="3" name="Slika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690" y="3550206"/>
            <a:ext cx="685696" cy="87349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35680" y="3429000"/>
            <a:ext cx="56388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Ni res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.</a:t>
            </a:r>
          </a:p>
        </p:txBody>
      </p:sp>
      <p:sp>
        <p:nvSpPr>
          <p:cNvPr id="77831" name="AutoShape 7">
            <a:hlinkClick r:id="" action="ppaction://hlinkshowjump?jump=lastslideviewed" highlightClick="1"/>
          </p:cNvPr>
          <p:cNvSpPr>
            <a:spLocks noChangeArrowheads="1"/>
          </p:cNvSpPr>
          <p:nvPr/>
        </p:nvSpPr>
        <p:spPr bwMode="auto">
          <a:xfrm>
            <a:off x="5867400" y="5562600"/>
            <a:ext cx="23622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  <p:pic>
        <p:nvPicPr>
          <p:cNvPr id="8" name="Slika 7" descr="facs_feeling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47223" y="2784584"/>
            <a:ext cx="2458754" cy="3387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820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5"/>
          <p:cNvSpPr>
            <a:spLocks noGrp="1" noRot="1" noChangeArrowheads="1"/>
          </p:cNvSpPr>
          <p:nvPr>
            <p:ph type="title"/>
          </p:nvPr>
        </p:nvSpPr>
        <p:spPr>
          <a:xfrm>
            <a:off x="914400" y="1447800"/>
            <a:ext cx="7927975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1. Svetila so viri svetlobe. </a:t>
            </a:r>
            <a:endParaRPr lang="hr-HR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2" name="Slika 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  <p:pic>
        <p:nvPicPr>
          <p:cNvPr id="3" name="Slika 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2934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22" name="Rectangle 10"/>
          <p:cNvSpPr>
            <a:spLocks noGrp="1" noRot="1" noChangeArrowheads="1"/>
          </p:cNvSpPr>
          <p:nvPr>
            <p:ph type="title"/>
          </p:nvPr>
        </p:nvSpPr>
        <p:spPr>
          <a:xfrm>
            <a:off x="838200" y="2133600"/>
            <a:ext cx="8080375" cy="12795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2. Sonce na gladini morja vidimo zato, ker oblaki odbijajo sončno svetlobo. </a:t>
            </a:r>
            <a:r>
              <a:rPr lang="sl-SI" b="0" dirty="0">
                <a:effectLst/>
              </a:rPr>
              <a:t> </a:t>
            </a:r>
          </a:p>
        </p:txBody>
      </p:sp>
      <p:pic>
        <p:nvPicPr>
          <p:cNvPr id="2" name="Slika 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00" y="4693170"/>
            <a:ext cx="1838582" cy="1905266"/>
          </a:xfrm>
          <a:prstGeom prst="rect">
            <a:avLst/>
          </a:prstGeom>
        </p:spPr>
      </p:pic>
      <p:pic>
        <p:nvPicPr>
          <p:cNvPr id="7" name="Slika 6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19404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4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2057400"/>
            <a:ext cx="8385175" cy="990600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3. Luno vidimo, ker seva lastno svetlobo</a:t>
            </a:r>
            <a:r>
              <a:rPr lang="sl-SI" sz="4800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. </a:t>
            </a:r>
            <a:endParaRPr lang="sl-SI" sz="3200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45908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4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1752600"/>
            <a:ext cx="8004175" cy="21177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itchFamily="34" charset="0"/>
              </a:rPr>
              <a:t>4. Za nastanek sence potrebujemo vir svetlobe in oviro. </a:t>
            </a: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  <p:pic>
        <p:nvPicPr>
          <p:cNvPr id="6" name="Slika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04817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838200" y="1676400"/>
            <a:ext cx="7699375" cy="1676400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5. Zjutraj in zvečer je senca najdaljša, opoldne pa najkrajša.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  <p:pic>
        <p:nvPicPr>
          <p:cNvPr id="6" name="Slika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4831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7" name="Rectangle 5"/>
          <p:cNvSpPr>
            <a:spLocks noGrp="1" noRot="1" noChangeArrowheads="1"/>
          </p:cNvSpPr>
          <p:nvPr>
            <p:ph type="title"/>
          </p:nvPr>
        </p:nvSpPr>
        <p:spPr>
          <a:xfrm>
            <a:off x="838200" y="1828800"/>
            <a:ext cx="80010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itchFamily="34" charset="0"/>
              </a:rPr>
              <a:t>6. Taborni ogenj je naravni vir svetlobe.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31183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7" name="Rectangle 5"/>
          <p:cNvSpPr>
            <a:spLocks noGrp="1" noRot="1" noChangeArrowheads="1"/>
          </p:cNvSpPr>
          <p:nvPr>
            <p:ph type="title"/>
          </p:nvPr>
        </p:nvSpPr>
        <p:spPr>
          <a:xfrm>
            <a:off x="914400" y="1600200"/>
            <a:ext cx="8001000" cy="11271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itchFamily="34" charset="0"/>
              </a:rPr>
              <a:t>7. Senca nastane pred oviro.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6187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80859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5" name="Rectangle 7"/>
          <p:cNvSpPr>
            <a:spLocks noGrp="1" noRot="1" noChangeArrowheads="1"/>
          </p:cNvSpPr>
          <p:nvPr>
            <p:ph type="title"/>
          </p:nvPr>
        </p:nvSpPr>
        <p:spPr>
          <a:xfrm>
            <a:off x="838200" y="1752600"/>
            <a:ext cx="8305800" cy="914400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8. Svetloba potuje skozi ogledalo. </a:t>
            </a:r>
          </a:p>
        </p:txBody>
      </p:sp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7" name="Slika 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45978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838200" y="1676400"/>
            <a:ext cx="8305800" cy="1676400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9. Svetloba potuje skozi prozorne snovi.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  <p:pic>
        <p:nvPicPr>
          <p:cNvPr id="6" name="Slika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8077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27303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838200" y="1676400"/>
            <a:ext cx="8305800" cy="1676400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10. Črni avtomobili so poleti bolj vroči.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  <p:pic>
        <p:nvPicPr>
          <p:cNvPr id="6" name="Slika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4118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19460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7" name="Rectangle 5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05000"/>
            <a:ext cx="8001000" cy="11271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11. Ognjemet  je naravni vir svetlobe.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534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65648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7" name="Rectangle 5"/>
          <p:cNvSpPr>
            <a:spLocks noGrp="1" noRot="1" noChangeArrowheads="1"/>
          </p:cNvSpPr>
          <p:nvPr>
            <p:ph type="title"/>
          </p:nvPr>
        </p:nvSpPr>
        <p:spPr>
          <a:xfrm>
            <a:off x="838200" y="1905000"/>
            <a:ext cx="8001000" cy="11271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itchFamily="34" charset="0"/>
              </a:rPr>
              <a:t>12. Moja slika v ogledalu je odboj svetlobe.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  <p:pic>
        <p:nvPicPr>
          <p:cNvPr id="6" name="Slika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1670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832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7" name="Rectangle 5"/>
          <p:cNvSpPr>
            <a:spLocks noGrp="1" noRot="1" noChangeArrowheads="1"/>
          </p:cNvSpPr>
          <p:nvPr>
            <p:ph type="title"/>
          </p:nvPr>
        </p:nvSpPr>
        <p:spPr>
          <a:xfrm>
            <a:off x="838200" y="1981200"/>
            <a:ext cx="8001000" cy="11271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13. Svetlejši predmeti vpijejo več svetlobe.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9069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29000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752600"/>
            <a:ext cx="79248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14. Svetloba žarnice potuje v vse smeri.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39875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828800"/>
            <a:ext cx="79248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15. Poleti mi je bolj vroče, če imam oblečena svetla oblačila.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8885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55539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447800"/>
            <a:ext cx="82296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16. Sveča  je naravni vir svetlobe.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405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48740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752600"/>
            <a:ext cx="82296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17. Kresnička je umetni vir svetlobe.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4383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80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828800"/>
            <a:ext cx="79248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18. Avtomobilska luč je umetni vir svetlobe.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0905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2789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752600"/>
            <a:ext cx="79248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19. Strela ob nevihti je naravni vir svetlobe.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255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06313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752600"/>
            <a:ext cx="79248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20. Svetloba potuje od vira svetlobe do predmeta.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9442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761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752600"/>
            <a:ext cx="79248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21. Velikost zenice ni odvisna od svetlobe. 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1752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1698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752600"/>
            <a:ext cx="79248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22. Ko je svetloba močnejša, je zenica večja.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0140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04993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752600"/>
            <a:ext cx="79248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23. Od predmeta se svetloba odbije v oko.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9537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03194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752600"/>
            <a:ext cx="79248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24. Slika predmeta nastane v očesu.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098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295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752600"/>
            <a:ext cx="79248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25. Velikost sence se spreminja, če približujemo vir svetlobe.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395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97217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752600"/>
            <a:ext cx="79248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26. Velikost sence se spreminja, če oviro oddaljujemo. 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534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18239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752600"/>
            <a:ext cx="79248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27. Dlje kot je ovira od vira svetlobe, bolj ostra je senca.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9860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95783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752600"/>
            <a:ext cx="79248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28. Bližje kot sta vir svetlobe in ovira, večja je senca.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735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06611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752600"/>
            <a:ext cx="79248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29. Polmer Lune je trikrat večji od polmera Zemlje.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3553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24785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447800"/>
            <a:ext cx="8534400" cy="1431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30. Zemlja ima en naravni satelit.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0716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9990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752600"/>
            <a:ext cx="79248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31. Luna potrebuje za en vrtljaj okrog Zemlje eno noč.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7872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2611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752600"/>
            <a:ext cx="79248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32. Sonce je najvišje na nebu, ko je ura 12.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677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2588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828800"/>
            <a:ext cx="8534400" cy="1431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33. Zemlja potrebuje za en vrtljaj okrog Sonca 24 ur ali en dan.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0516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10175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828800"/>
            <a:ext cx="8534400" cy="1431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34. V 24 urah se Zemlja dvakrat zavrti okoli svoje osi.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059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78591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600200"/>
            <a:ext cx="8534400" cy="11271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35. Mrak je dvakrat na dan.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4303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17035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752600"/>
            <a:ext cx="8534400" cy="1431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36. Posledica vrtenja Zemlje okoli svoje osi so štirje letni časi.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495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2420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752600"/>
            <a:ext cx="8534400" cy="1431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37. Vsako jutro lahko opazujemo zarjo in zvečer zoro.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750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06031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2133600"/>
            <a:ext cx="8839200" cy="1431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38. Če bi se Zemlja vrtela </a:t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počasneje, bi dan trajal dlje kot sedaj.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7864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5808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05000"/>
            <a:ext cx="8839200" cy="1431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39. Od januarja do julija se dolžina svetlega dela dneva krajša.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6216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66514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2133600"/>
            <a:ext cx="8839200" cy="1431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40. Od avgusta do decembra se dolžina svetlega dela dneva </a:t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krajša.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5255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31484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828800"/>
            <a:ext cx="8839200" cy="1431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41. Čim daljši je dan, tem krajša je noč.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5110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31243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81921" y="1676400"/>
            <a:ext cx="82296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42. Zemljina os je nagnjena.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803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31437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828800"/>
            <a:ext cx="8839200" cy="1431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43. Svetloba na Zemljo pada pod različnim kotom.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4044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05098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05000"/>
            <a:ext cx="8839200" cy="1431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44. Pomladansko enakonočje je 21.marca.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103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0906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2057400"/>
            <a:ext cx="8839200" cy="1431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45. Jesensko enakonočje(23.9.) je, ko sta noč in dan enako dolga, </a:t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po 12 ur.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3521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49125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676400"/>
            <a:ext cx="8839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46. Enakonočje je štirikrat na leto.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7302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62327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05000"/>
            <a:ext cx="8839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47. Orientacija je ugotavljanje </a:t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lege glede na strani neba.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7399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64290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05000"/>
            <a:ext cx="8839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48. Magnetna igla v kompasu </a:t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kaže proti jugu.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6319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32422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05000"/>
            <a:ext cx="8839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49. Orientiramo se lahko po </a:t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znakih v naravi.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9288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97277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05000"/>
            <a:ext cx="8839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50. Ker Sonce kroži okoli Zemlje, imamo svetli in temni del dneva.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939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8911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81200"/>
            <a:ext cx="8077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51. Afrika je celina južno od </a:t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Evrope.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7640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3493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81200"/>
            <a:ext cx="8077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52. Ko se v Evropi dani, se v Afriki večeri.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19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60324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81200"/>
            <a:ext cx="8077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53. Če je v Afriki dan, je v južni Ameriki noč.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6078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64657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81200"/>
            <a:ext cx="8077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54. V Evropi se dan prebuja, v Avstraliji bo kmalu noč.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9683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4168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2286000"/>
            <a:ext cx="87630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55. Sončev mrk nastane, ko so </a:t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Sonce, Luna in Zemlja poravnani </a:t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v ravni črti in je Zemlja na sredini.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118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4919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2286000"/>
            <a:ext cx="82296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56. Bolj pravokotno na površino </a:t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sončni žarki padajo, manj se </a:t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Zemljina površina segreva.</a:t>
            </a:r>
            <a:r>
              <a:rPr lang="sl-SI" b="0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 </a:t>
            </a:r>
            <a:endParaRPr lang="sl-SI" b="0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1314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9821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2286000"/>
            <a:ext cx="8077200" cy="1050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57. Posledica vrtenja Zemlje okoli svoje osi je</a:t>
            </a:r>
            <a:r>
              <a:rPr lang="sl-SI" dirty="0">
                <a:effectLst/>
              </a:rPr>
              <a:t> </a:t>
            </a: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izmenjava svetlega in temnega dela dneva.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0621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91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81200"/>
            <a:ext cx="8077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58. En vrtljaj Zemlje okrog svoje osi traja 1 mesec.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6334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42292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81200"/>
            <a:ext cx="8077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59. Ko je oblačno, sončna ura časa ne kaže, ker ni sence.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0174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21495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81200"/>
            <a:ext cx="8077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60. Nižje kot je Sonce, krajša je senca.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0987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5998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81200"/>
            <a:ext cx="8077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61. Spomladi se ura prestavi za eno uro naprej.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408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8474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2286000"/>
            <a:ext cx="8077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62. Uro prestavimo na poletni čas zato, da lahko eno uro dlje spimo.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390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86644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81200"/>
            <a:ext cx="8077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63. Na osojni strani se sneg prej stopi.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360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3334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81200"/>
            <a:ext cx="8077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64. Osojna stran je večji del dneva v senci.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2260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6309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81200"/>
            <a:ext cx="8077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65. Rastline bolje uspevajo na prisojni strani.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0606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237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81200"/>
            <a:ext cx="8077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66. Na prisojni strani vinograd bolje uspeva.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8492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13783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81200"/>
            <a:ext cx="8077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67. Vrt najbolje uspeva na južni strani hiše.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29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30112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05000"/>
            <a:ext cx="8077200" cy="11271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/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/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68. Na nogometni tekmi je v sončnem poletnem popoldnevu najbolje imeti sedež na južni tribuni.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965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12845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600200"/>
            <a:ext cx="8077200" cy="11271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/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/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69. Pozimi je treba manj ogrevati hiše, ki so postavljene na osojni strani.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0819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95479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295400"/>
            <a:ext cx="8077200" cy="3651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/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/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70. Luna je večja od Zemlje.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7652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58277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295400"/>
            <a:ext cx="8077200" cy="3651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/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/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71. Zemlja je lažja od Lune.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431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25508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2286000"/>
            <a:ext cx="8077200" cy="3651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/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/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72. Sončev mrk nastane, ko so Sonce, Zemlja in Luna v ravni črti, Luna pa je med Soncem in Zemljo.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591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88373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600200"/>
            <a:ext cx="8305800" cy="2362200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73. Ker en obhod okoli Zemlje </a:t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traja približno en mesec, je drugo</a:t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 ime za Luno Mesec.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5122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5433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600200"/>
            <a:ext cx="8077200" cy="3651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/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/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74. Luna je od Zemlje oddaljena skoraj 400 km.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655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3517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2286000"/>
            <a:ext cx="8458200" cy="457200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/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/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75. Če bi primerjali Luno in Zemljo primerjali po velikosti, bi nogometno in teniško žogico postavili 6 m narazen.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8166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98919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2209800"/>
            <a:ext cx="8458200" cy="457200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76. Luna se tudi vrti okoli svoje </a:t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osi.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9647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78813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2209800"/>
            <a:ext cx="8458200" cy="457200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77. Z Zemlje vidimo vedno isto stran Lune.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409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3974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2209800"/>
            <a:ext cx="8458200" cy="457200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78. Ker Luna kroži okoli Zemlje, se njena osvetljenost spreminja.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3759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79740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2209800"/>
            <a:ext cx="8458200" cy="457200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79. Luna je osvetljena, ker se sončna svetloba od nje odbija.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7104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73988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981200"/>
            <a:ext cx="8458200" cy="457200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80. Prazna Luna je ščip.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5953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50642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981200"/>
            <a:ext cx="8458200" cy="457200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81. Polni Luni  pravimo mlaj.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925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5222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65682" y="1524000"/>
            <a:ext cx="8430718" cy="1905000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82. </a:t>
            </a:r>
            <a:r>
              <a:rPr lang="pl-PL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Zemlja se vrti okoli svoje osi od vzhoda proti zahodu.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2472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50859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2209800"/>
            <a:ext cx="8458200" cy="457200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83. Apollo 11 je bila prva vesoljska odprava, ki je pristala na Luni.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7595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604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2590800"/>
            <a:ext cx="8458200" cy="457200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84. Neil Armstrong je dejal: To je majhen korak za človeka, a velik za človeštvo.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5305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4020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981200"/>
            <a:ext cx="8458200" cy="457200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85. Apollo 11 so naredili Rusi.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199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6187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981200"/>
            <a:ext cx="8458200" cy="457200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86. Sputnik je prvi ruski satelit.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947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01423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2590800"/>
            <a:ext cx="8458200" cy="457200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87. Umetni satelit služi za oddajanje telefonskih, radijskih in TV signalov.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246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3429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905000"/>
            <a:ext cx="8458200" cy="457200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88. V vesolju ni kisika.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1384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05141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2209800"/>
            <a:ext cx="8458200" cy="457200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89. Luna se vrti v obratni smeri urinega kazalca.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3409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2818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828800"/>
            <a:ext cx="8458200" cy="1828800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90. Satelit je naravno ali umetno telo, ki kroži okrog nebesnega telesa.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25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4" name="Text Box 4"/>
          <p:cNvSpPr txBox="1">
            <a:spLocks noChangeArrowheads="1"/>
          </p:cNvSpPr>
          <p:nvPr/>
        </p:nvSpPr>
        <p:spPr bwMode="auto">
          <a:xfrm>
            <a:off x="2676485" y="1143000"/>
            <a:ext cx="4229100" cy="715581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sl-SI" sz="4050" dirty="0">
                <a:solidFill>
                  <a:srgbClr val="3E422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Je bilo težko?</a:t>
            </a:r>
            <a:endParaRPr lang="en-US" sz="4050" dirty="0">
              <a:solidFill>
                <a:srgbClr val="3E422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  <p:pic>
        <p:nvPicPr>
          <p:cNvPr id="7" name="Slika 6" descr="Odličn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61708" y="2343151"/>
            <a:ext cx="2858656" cy="3044468"/>
          </a:xfrm>
          <a:prstGeom prst="rect">
            <a:avLst/>
          </a:prstGeom>
        </p:spPr>
      </p:pic>
      <p:sp>
        <p:nvSpPr>
          <p:cNvPr id="4" name="Pravokotnik 3"/>
          <p:cNvSpPr/>
          <p:nvPr/>
        </p:nvSpPr>
        <p:spPr>
          <a:xfrm>
            <a:off x="3670911" y="5502857"/>
            <a:ext cx="1750800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sl-SI" sz="2100" dirty="0">
                <a:solidFill>
                  <a:schemeClr val="bg1"/>
                </a:solidFill>
                <a:latin typeface="Candara" pitchFamily="34" charset="0"/>
              </a:rPr>
              <a:t>Vir: </a:t>
            </a:r>
            <a:r>
              <a:rPr lang="sl-SI" sz="2100" dirty="0">
                <a:solidFill>
                  <a:schemeClr val="bg1"/>
                </a:solidFill>
                <a:latin typeface="Candara" pitchFamily="34" charset="0"/>
                <a:hlinkClick r:id="rId3"/>
              </a:rPr>
              <a:t>eučbeniki</a:t>
            </a:r>
            <a:endParaRPr lang="en-US" sz="2100" dirty="0">
              <a:solidFill>
                <a:schemeClr val="bg1"/>
              </a:solidFill>
              <a:latin typeface="Candara" pitchFamily="34" charset="0"/>
            </a:endParaRPr>
          </a:p>
        </p:txBody>
      </p:sp>
      <p:sp>
        <p:nvSpPr>
          <p:cNvPr id="2" name="Pravokotnik 1"/>
          <p:cNvSpPr/>
          <p:nvPr/>
        </p:nvSpPr>
        <p:spPr>
          <a:xfrm>
            <a:off x="1066800" y="5872189"/>
            <a:ext cx="78485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r-HR" dirty="0">
                <a:solidFill>
                  <a:schemeClr val="bg1"/>
                </a:solidFill>
                <a:latin typeface="Candara" panose="020E0502030303020204" pitchFamily="34" charset="0"/>
              </a:rPr>
              <a:t>ANDREJA FINK &amp; KLAVDIJA ŠTRANCAR</a:t>
            </a:r>
            <a:br>
              <a:rPr lang="hr-HR" dirty="0">
                <a:solidFill>
                  <a:schemeClr val="bg1"/>
                </a:solidFill>
                <a:latin typeface="Candara" panose="020E0502030303020204" pitchFamily="34" charset="0"/>
              </a:rPr>
            </a:br>
            <a:r>
              <a:rPr lang="hr-HR" dirty="0">
                <a:solidFill>
                  <a:schemeClr val="bg1"/>
                </a:solidFill>
                <a:latin typeface="Candara" panose="020E0502030303020204" pitchFamily="34" charset="0"/>
              </a:rPr>
              <a:t>2016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7121986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e5a13133c1a8eb908ad08c1e8ce626b2c76386ce"/>
</p:tagLst>
</file>

<file path=ppt/theme/theme1.xml><?xml version="1.0" encoding="utf-8"?>
<a:theme xmlns:a="http://schemas.openxmlformats.org/drawingml/2006/main" name="Glass Layers">
  <a:themeElements>
    <a:clrScheme name="Glass Layers 12">
      <a:dk1>
        <a:srgbClr val="FF9900"/>
      </a:dk1>
      <a:lt1>
        <a:srgbClr val="FFFFFF"/>
      </a:lt1>
      <a:dk2>
        <a:srgbClr val="FFCC66"/>
      </a:dk2>
      <a:lt2>
        <a:srgbClr val="CC6600"/>
      </a:lt2>
      <a:accent1>
        <a:srgbClr val="F05000"/>
      </a:accent1>
      <a:accent2>
        <a:srgbClr val="F66400"/>
      </a:accent2>
      <a:accent3>
        <a:srgbClr val="FFE2B8"/>
      </a:accent3>
      <a:accent4>
        <a:srgbClr val="DADADA"/>
      </a:accent4>
      <a:accent5>
        <a:srgbClr val="F6B3AA"/>
      </a:accent5>
      <a:accent6>
        <a:srgbClr val="DF5A00"/>
      </a:accent6>
      <a:hlink>
        <a:srgbClr val="F05000"/>
      </a:hlink>
      <a:folHlink>
        <a:srgbClr val="008000"/>
      </a:folHlink>
    </a:clrScheme>
    <a:fontScheme name="Glass Layers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r-HR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istral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r-HR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istral" pitchFamily="66" charset="0"/>
          </a:defRPr>
        </a:defPPr>
      </a:lstStyle>
    </a:lnDef>
  </a:objectDefaults>
  <a:extraClrSchemeLst>
    <a:extraClrScheme>
      <a:clrScheme name="Glass Layers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ass Layers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ass Layers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ass Layers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ass Layers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lass Layers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ass Layers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ass Layers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lass Layers 9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FBFBFB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ass Layers 10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FFFBEF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E7E3D9"/>
        </a:accent6>
        <a:hlink>
          <a:srgbClr val="FBFBFB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ass Layers 1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F664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DF5A00"/>
        </a:accent6>
        <a:hlink>
          <a:srgbClr val="FBFBFB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ass Layers 12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F664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DF5A00"/>
        </a:accent6>
        <a:hlink>
          <a:srgbClr val="F050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ova t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Glass Layers</Template>
  <TotalTime>1640</TotalTime>
  <Words>1278</Words>
  <Application>Microsoft Office PowerPoint</Application>
  <PresentationFormat>Diaprojekcija na zaslonu (4:3)</PresentationFormat>
  <Paragraphs>296</Paragraphs>
  <Slides>183</Slides>
  <Notes>14</Notes>
  <HiddenSlides>0</HiddenSlides>
  <MMClips>0</MMClips>
  <ScaleCrop>false</ScaleCrop>
  <HeadingPairs>
    <vt:vector size="6" baseType="variant">
      <vt:variant>
        <vt:lpstr>Uporabljene pisave</vt:lpstr>
      </vt:variant>
      <vt:variant>
        <vt:i4>5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183</vt:i4>
      </vt:variant>
    </vt:vector>
  </HeadingPairs>
  <TitlesOfParts>
    <vt:vector size="189" baseType="lpstr">
      <vt:lpstr>Arial</vt:lpstr>
      <vt:lpstr>Arial Black</vt:lpstr>
      <vt:lpstr>Candara</vt:lpstr>
      <vt:lpstr>Mistral</vt:lpstr>
      <vt:lpstr>Wingdings</vt:lpstr>
      <vt:lpstr>Glass Layers</vt:lpstr>
      <vt:lpstr>Kviz  DA - NE</vt:lpstr>
      <vt:lpstr>NAVODILA ZA DELO</vt:lpstr>
      <vt:lpstr>PowerPointova predstavitev</vt:lpstr>
      <vt:lpstr>1. Svetila so viri svetlobe. </vt:lpstr>
      <vt:lpstr>PowerPointova predstavitev</vt:lpstr>
      <vt:lpstr>2. Sonce na gladini morja vidimo zato, ker oblaki odbijajo sončno svetlobo.  </vt:lpstr>
      <vt:lpstr>PowerPointova predstavitev</vt:lpstr>
      <vt:lpstr>3. Luno vidimo, ker seva lastno svetlobo. </vt:lpstr>
      <vt:lpstr>PowerPointova predstavitev</vt:lpstr>
      <vt:lpstr>4. Za nastanek sence potrebujemo vir svetlobe in oviro. </vt:lpstr>
      <vt:lpstr>PowerPointova predstavitev</vt:lpstr>
      <vt:lpstr>5. Zjutraj in zvečer je senca najdaljša, opoldne pa najkrajša.</vt:lpstr>
      <vt:lpstr>PowerPointova predstavitev</vt:lpstr>
      <vt:lpstr>6. Taborni ogenj je naravni vir svetlobe. </vt:lpstr>
      <vt:lpstr>PowerPointova predstavitev</vt:lpstr>
      <vt:lpstr>7. Senca nastane pred oviro. </vt:lpstr>
      <vt:lpstr>PowerPointova predstavitev</vt:lpstr>
      <vt:lpstr>8. Svetloba potuje skozi ogledalo. </vt:lpstr>
      <vt:lpstr>PowerPointova predstavitev</vt:lpstr>
      <vt:lpstr>9. Svetloba potuje skozi prozorne snovi. </vt:lpstr>
      <vt:lpstr>PowerPointova predstavitev</vt:lpstr>
      <vt:lpstr>10. Črni avtomobili so poleti bolj vroči. </vt:lpstr>
      <vt:lpstr>PowerPointova predstavitev</vt:lpstr>
      <vt:lpstr>11. Ognjemet  je naravni vir svetlobe. </vt:lpstr>
      <vt:lpstr>PowerPointova predstavitev</vt:lpstr>
      <vt:lpstr>12. Moja slika v ogledalu je odboj svetlobe. </vt:lpstr>
      <vt:lpstr>PowerPointova predstavitev</vt:lpstr>
      <vt:lpstr>13. Svetlejši predmeti vpijejo več svetlobe. </vt:lpstr>
      <vt:lpstr>PowerPointova predstavitev</vt:lpstr>
      <vt:lpstr>14. Svetloba žarnice potuje v vse smeri. </vt:lpstr>
      <vt:lpstr>PowerPointova predstavitev</vt:lpstr>
      <vt:lpstr>15. Poleti mi je bolj vroče, če imam oblečena svetla oblačila. </vt:lpstr>
      <vt:lpstr>PowerPointova predstavitev</vt:lpstr>
      <vt:lpstr>16. Sveča  je naravni vir svetlobe. </vt:lpstr>
      <vt:lpstr>PowerPointova predstavitev</vt:lpstr>
      <vt:lpstr>17. Kresnička je umetni vir svetlobe. </vt:lpstr>
      <vt:lpstr>PowerPointova predstavitev</vt:lpstr>
      <vt:lpstr>18. Avtomobilska luč je umetni vir svetlobe. </vt:lpstr>
      <vt:lpstr>PowerPointova predstavitev</vt:lpstr>
      <vt:lpstr>19. Strela ob nevihti je naravni vir svetlobe. </vt:lpstr>
      <vt:lpstr>PowerPointova predstavitev</vt:lpstr>
      <vt:lpstr>20. Svetloba potuje od vira svetlobe do predmeta. </vt:lpstr>
      <vt:lpstr>PowerPointova predstavitev</vt:lpstr>
      <vt:lpstr>21. Velikost zenice ni odvisna od svetlobe.  </vt:lpstr>
      <vt:lpstr>PowerPointova predstavitev</vt:lpstr>
      <vt:lpstr>22. Ko je svetloba močnejša, je zenica večja. </vt:lpstr>
      <vt:lpstr>PowerPointova predstavitev</vt:lpstr>
      <vt:lpstr>23. Od predmeta se svetloba odbije v oko. </vt:lpstr>
      <vt:lpstr>PowerPointova predstavitev</vt:lpstr>
      <vt:lpstr>24. Slika predmeta nastane v očesu. </vt:lpstr>
      <vt:lpstr>PowerPointova predstavitev</vt:lpstr>
      <vt:lpstr>25. Velikost sence se spreminja, če približujemo vir svetlobe. </vt:lpstr>
      <vt:lpstr>PowerPointova predstavitev</vt:lpstr>
      <vt:lpstr>26. Velikost sence se spreminja, če oviro oddaljujemo.  </vt:lpstr>
      <vt:lpstr>PowerPointova predstavitev</vt:lpstr>
      <vt:lpstr>27. Dlje kot je ovira od vira svetlobe, bolj ostra je senca. </vt:lpstr>
      <vt:lpstr>PowerPointova predstavitev</vt:lpstr>
      <vt:lpstr>28. Bližje kot sta vir svetlobe in ovira, večja je senca. </vt:lpstr>
      <vt:lpstr>PowerPointova predstavitev</vt:lpstr>
      <vt:lpstr>29. Polmer Lune je trikrat večji od polmera Zemlje.</vt:lpstr>
      <vt:lpstr>PowerPointova predstavitev</vt:lpstr>
      <vt:lpstr>30. Zemlja ima en naravni satelit.</vt:lpstr>
      <vt:lpstr>PowerPointova predstavitev</vt:lpstr>
      <vt:lpstr>31. Luna potrebuje za en vrtljaj okrog Zemlje eno noč.</vt:lpstr>
      <vt:lpstr>PowerPointova predstavitev</vt:lpstr>
      <vt:lpstr>32. Sonce je najvišje na nebu, ko je ura 12.</vt:lpstr>
      <vt:lpstr>PowerPointova predstavitev</vt:lpstr>
      <vt:lpstr>33. Zemlja potrebuje za en vrtljaj okrog Sonca 24 ur ali en dan.</vt:lpstr>
      <vt:lpstr>PowerPointova predstavitev</vt:lpstr>
      <vt:lpstr>34. V 24 urah se Zemlja dvakrat zavrti okoli svoje osi. </vt:lpstr>
      <vt:lpstr>PowerPointova predstavitev</vt:lpstr>
      <vt:lpstr>35. Mrak je dvakrat na dan. </vt:lpstr>
      <vt:lpstr>PowerPointova predstavitev</vt:lpstr>
      <vt:lpstr>36. Posledica vrtenja Zemlje okoli svoje osi so štirje letni časi. </vt:lpstr>
      <vt:lpstr>PowerPointova predstavitev</vt:lpstr>
      <vt:lpstr>37. Vsako jutro lahko opazujemo zarjo in zvečer zoro. </vt:lpstr>
      <vt:lpstr>PowerPointova predstavitev</vt:lpstr>
      <vt:lpstr>38. Če bi se Zemlja vrtela  počasneje, bi dan trajal dlje kot sedaj. </vt:lpstr>
      <vt:lpstr>PowerPointova predstavitev</vt:lpstr>
      <vt:lpstr>39. Od januarja do julija se dolžina svetlega dela dneva krajša. </vt:lpstr>
      <vt:lpstr>PowerPointova predstavitev</vt:lpstr>
      <vt:lpstr>40. Od avgusta do decembra se dolžina svetlega dela dneva  krajša. </vt:lpstr>
      <vt:lpstr>PowerPointova predstavitev</vt:lpstr>
      <vt:lpstr>41. Čim daljši je dan, tem krajša je noč. </vt:lpstr>
      <vt:lpstr>PowerPointova predstavitev</vt:lpstr>
      <vt:lpstr>42. Zemljina os je nagnjena. </vt:lpstr>
      <vt:lpstr>PowerPointova predstavitev</vt:lpstr>
      <vt:lpstr>43. Svetloba na Zemljo pada pod različnim kotom. </vt:lpstr>
      <vt:lpstr>PowerPointova predstavitev</vt:lpstr>
      <vt:lpstr>44. Pomladansko enakonočje je 21.marca. </vt:lpstr>
      <vt:lpstr>PowerPointova predstavitev</vt:lpstr>
      <vt:lpstr>45. Jesensko enakonočje(23.9.) je, ko sta noč in dan enako dolga,  po 12 ur. </vt:lpstr>
      <vt:lpstr>PowerPointova predstavitev</vt:lpstr>
      <vt:lpstr>46. Enakonočje je štirikrat na leto. </vt:lpstr>
      <vt:lpstr>PowerPointova predstavitev</vt:lpstr>
      <vt:lpstr>47. Orientacija je ugotavljanje  lege glede na strani neba. </vt:lpstr>
      <vt:lpstr>PowerPointova predstavitev</vt:lpstr>
      <vt:lpstr>48. Magnetna igla v kompasu  kaže proti jugu. </vt:lpstr>
      <vt:lpstr>PowerPointova predstavitev</vt:lpstr>
      <vt:lpstr>49. Orientiramo se lahko po  znakih v naravi. </vt:lpstr>
      <vt:lpstr>PowerPointova predstavitev</vt:lpstr>
      <vt:lpstr>50. Ker Sonce kroži okoli Zemlje, imamo svetli in temni del dneva. </vt:lpstr>
      <vt:lpstr>PowerPointova predstavitev</vt:lpstr>
      <vt:lpstr>51. Afrika je celina južno od  Evrope. </vt:lpstr>
      <vt:lpstr>PowerPointova predstavitev</vt:lpstr>
      <vt:lpstr>52. Ko se v Evropi dani, se v Afriki večeri. </vt:lpstr>
      <vt:lpstr>PowerPointova predstavitev</vt:lpstr>
      <vt:lpstr>53. Če je v Afriki dan, je v južni Ameriki noč. </vt:lpstr>
      <vt:lpstr>PowerPointova predstavitev</vt:lpstr>
      <vt:lpstr>54. V Evropi se dan prebuja, v Avstraliji bo kmalu noč. </vt:lpstr>
      <vt:lpstr>PowerPointova predstavitev</vt:lpstr>
      <vt:lpstr>55. Sončev mrk nastane, ko so  Sonce, Luna in Zemlja poravnani  v ravni črti in je Zemlja na sredini.</vt:lpstr>
      <vt:lpstr>PowerPointova predstavitev</vt:lpstr>
      <vt:lpstr>56. Bolj pravokotno na površino  sončni žarki padajo, manj se  Zemljina površina segreva. </vt:lpstr>
      <vt:lpstr>PowerPointova predstavitev</vt:lpstr>
      <vt:lpstr>57. Posledica vrtenja Zemlje okoli svoje osi je izmenjava svetlega in temnega dela dneva.</vt:lpstr>
      <vt:lpstr>PowerPointova predstavitev</vt:lpstr>
      <vt:lpstr>58. En vrtljaj Zemlje okrog svoje osi traja 1 mesec.</vt:lpstr>
      <vt:lpstr>PowerPointova predstavitev</vt:lpstr>
      <vt:lpstr>59. Ko je oblačno, sončna ura časa ne kaže, ker ni sence. </vt:lpstr>
      <vt:lpstr>PowerPointova predstavitev</vt:lpstr>
      <vt:lpstr>60. Nižje kot je Sonce, krajša je senca. </vt:lpstr>
      <vt:lpstr>PowerPointova predstavitev</vt:lpstr>
      <vt:lpstr>61. Spomladi se ura prestavi za eno uro naprej. </vt:lpstr>
      <vt:lpstr>PowerPointova predstavitev</vt:lpstr>
      <vt:lpstr>62. Uro prestavimo na poletni čas zato, da lahko eno uro dlje spimo.</vt:lpstr>
      <vt:lpstr>PowerPointova predstavitev</vt:lpstr>
      <vt:lpstr>63. Na osojni strani se sneg prej stopi. </vt:lpstr>
      <vt:lpstr>PowerPointova predstavitev</vt:lpstr>
      <vt:lpstr>64. Osojna stran je večji del dneva v senci. </vt:lpstr>
      <vt:lpstr>PowerPointova predstavitev</vt:lpstr>
      <vt:lpstr>65. Rastline bolje uspevajo na prisojni strani. </vt:lpstr>
      <vt:lpstr>PowerPointova predstavitev</vt:lpstr>
      <vt:lpstr>66. Na prisojni strani vinograd bolje uspeva. </vt:lpstr>
      <vt:lpstr>PowerPointova predstavitev</vt:lpstr>
      <vt:lpstr>67. Vrt najbolje uspeva na južni strani hiše. </vt:lpstr>
      <vt:lpstr>PowerPointova predstavitev</vt:lpstr>
      <vt:lpstr>  68. Na nogometni tekmi je v sončnem poletnem popoldnevu najbolje imeti sedež na južni tribuni. </vt:lpstr>
      <vt:lpstr>PowerPointova predstavitev</vt:lpstr>
      <vt:lpstr>  69. Pozimi je treba manj ogrevati hiše, ki so postavljene na osojni strani. </vt:lpstr>
      <vt:lpstr>PowerPointova predstavitev</vt:lpstr>
      <vt:lpstr>  70. Luna je večja od Zemlje. </vt:lpstr>
      <vt:lpstr>PowerPointova predstavitev</vt:lpstr>
      <vt:lpstr>  71. Zemlja je lažja od Lune. </vt:lpstr>
      <vt:lpstr>PowerPointova predstavitev</vt:lpstr>
      <vt:lpstr>  72. Sončev mrk nastane, ko so Sonce, Zemlja in Luna v ravni črti, Luna pa je med Soncem in Zemljo.</vt:lpstr>
      <vt:lpstr>PowerPointova predstavitev</vt:lpstr>
      <vt:lpstr>73. Ker en obhod okoli Zemlje  traja približno en mesec, je drugo  ime za Luno Mesec.</vt:lpstr>
      <vt:lpstr>PowerPointova predstavitev</vt:lpstr>
      <vt:lpstr>  74. Luna je od Zemlje oddaljena skoraj 400 km. </vt:lpstr>
      <vt:lpstr>PowerPointova predstavitev</vt:lpstr>
      <vt:lpstr>  75. Če bi primerjali Luno in Zemljo primerjali po velikosti, bi nogometno in teniško žogico postavili 6 m narazen. </vt:lpstr>
      <vt:lpstr>PowerPointova predstavitev</vt:lpstr>
      <vt:lpstr>76. Luna se tudi vrti okoli svoje  osi. </vt:lpstr>
      <vt:lpstr>PowerPointova predstavitev</vt:lpstr>
      <vt:lpstr>77. Z Zemlje vidimo vedno isto stran Lune. </vt:lpstr>
      <vt:lpstr>PowerPointova predstavitev</vt:lpstr>
      <vt:lpstr>78. Ker Luna kroži okoli Zemlje, se njena osvetljenost spreminja. </vt:lpstr>
      <vt:lpstr>PowerPointova predstavitev</vt:lpstr>
      <vt:lpstr>79. Luna je osvetljena, ker se sončna svetloba od nje odbija. </vt:lpstr>
      <vt:lpstr>PowerPointova predstavitev</vt:lpstr>
      <vt:lpstr>80. Prazna Luna je ščip. </vt:lpstr>
      <vt:lpstr>PowerPointova predstavitev</vt:lpstr>
      <vt:lpstr>81. Polni Luni  pravimo mlaj. </vt:lpstr>
      <vt:lpstr>PowerPointova predstavitev</vt:lpstr>
      <vt:lpstr>82. Zemlja se vrti okoli svoje osi od vzhoda proti zahodu.</vt:lpstr>
      <vt:lpstr>PowerPointova predstavitev</vt:lpstr>
      <vt:lpstr>83. Apollo 11 je bila prva vesoljska odprava, ki je pristala na Luni.</vt:lpstr>
      <vt:lpstr>PowerPointova predstavitev</vt:lpstr>
      <vt:lpstr>84. Neil Armstrong je dejal: To je majhen korak za človeka, a velik za človeštvo. </vt:lpstr>
      <vt:lpstr>PowerPointova predstavitev</vt:lpstr>
      <vt:lpstr>85. Apollo 11 so naredili Rusi. </vt:lpstr>
      <vt:lpstr>PowerPointova predstavitev</vt:lpstr>
      <vt:lpstr>86. Sputnik je prvi ruski satelit. </vt:lpstr>
      <vt:lpstr>PowerPointova predstavitev</vt:lpstr>
      <vt:lpstr>87. Umetni satelit služi za oddajanje telefonskih, radijskih in TV signalov. </vt:lpstr>
      <vt:lpstr>PowerPointova predstavitev</vt:lpstr>
      <vt:lpstr>88. V vesolju ni kisika. </vt:lpstr>
      <vt:lpstr>PowerPointova predstavitev</vt:lpstr>
      <vt:lpstr>89. Luna se vrti v obratni smeri urinega kazalca. </vt:lpstr>
      <vt:lpstr>PowerPointova predstavitev</vt:lpstr>
      <vt:lpstr>90. Satelit je naravno ali umetno telo, ki kroži okrog nebesnega telesa.</vt:lpstr>
      <vt:lpstr>PowerPointova predstavitev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Klavdija</dc:creator>
  <cp:lastModifiedBy>Matjaz</cp:lastModifiedBy>
  <cp:revision>90</cp:revision>
  <cp:lastPrinted>1601-01-01T00:00:00Z</cp:lastPrinted>
  <dcterms:created xsi:type="dcterms:W3CDTF">1601-01-01T00:00:00Z</dcterms:created>
  <dcterms:modified xsi:type="dcterms:W3CDTF">2020-03-26T09:05:01Z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