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77" r:id="rId6"/>
    <p:sldId id="280" r:id="rId7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403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125645F-141B-4CA2-8FA3-4C33AFBDFA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BB214597-9D7F-4C3D-977A-17705D1222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EB491038-15EF-49FA-A1CF-F56A81FFB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7E296-2651-4A07-95A8-D0AB67A32D70}" type="datetimeFigureOut">
              <a:rPr lang="sl-SI" smtClean="0"/>
              <a:t>9. 02. 2021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9EAEE3C6-E79C-4FE3-903C-A50456F20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473C03BC-F90E-48D3-81A4-0A3BBDE5D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1DBA-8F3A-4708-8985-BAE8484BEBC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3149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9399680-C65B-48DB-BA28-DE5CBEBF3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8B59580A-AC18-41EB-AA40-7F5BAFA983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CE8E49A3-6912-44CE-BDF4-B93DCAF50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7E296-2651-4A07-95A8-D0AB67A32D70}" type="datetimeFigureOut">
              <a:rPr lang="sl-SI" smtClean="0"/>
              <a:t>9. 02. 2021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FC719DEB-83BA-4EED-BE33-A748FDB78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09F67D62-DBC1-4021-88F8-7FBF9B654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1DBA-8F3A-4708-8985-BAE8484BEBC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6774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D60147C-027D-449B-B6E7-C5985E028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8458C81E-43B9-459B-B7E7-790F0AE4E9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7D24607B-BE0B-4DE9-9F7F-C1FC91989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7E296-2651-4A07-95A8-D0AB67A32D70}" type="datetimeFigureOut">
              <a:rPr lang="sl-SI" smtClean="0"/>
              <a:t>9. 02. 2021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A83F905E-6AA7-454C-BBEB-1C65C42ED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7536439C-215E-4B58-91E9-6DBCB0307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1DBA-8F3A-4708-8985-BAE8484BEBC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42632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5E55838-F075-488C-89CD-EDF9D1553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9315CD26-0299-4279-A59F-D04E4425BA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vsebine 3">
            <a:extLst>
              <a:ext uri="{FF2B5EF4-FFF2-40B4-BE49-F238E27FC236}">
                <a16:creationId xmlns:a16="http://schemas.microsoft.com/office/drawing/2014/main" id="{48D8EBE9-7EB0-4124-8C92-3A67A2CB45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značba mesta datuma 4">
            <a:extLst>
              <a:ext uri="{FF2B5EF4-FFF2-40B4-BE49-F238E27FC236}">
                <a16:creationId xmlns:a16="http://schemas.microsoft.com/office/drawing/2014/main" id="{88A3DDEF-0619-4DA8-9384-828541743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7E296-2651-4A07-95A8-D0AB67A32D70}" type="datetimeFigureOut">
              <a:rPr lang="sl-SI" smtClean="0"/>
              <a:t>9. 02. 2021</a:t>
            </a:fld>
            <a:endParaRPr lang="sl-SI"/>
          </a:p>
        </p:txBody>
      </p:sp>
      <p:sp>
        <p:nvSpPr>
          <p:cNvPr id="6" name="Označba mesta noge 5">
            <a:extLst>
              <a:ext uri="{FF2B5EF4-FFF2-40B4-BE49-F238E27FC236}">
                <a16:creationId xmlns:a16="http://schemas.microsoft.com/office/drawing/2014/main" id="{50D0EE66-CB15-479D-BEE7-99E90A5C7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>
            <a:extLst>
              <a:ext uri="{FF2B5EF4-FFF2-40B4-BE49-F238E27FC236}">
                <a16:creationId xmlns:a16="http://schemas.microsoft.com/office/drawing/2014/main" id="{3A6F3AB4-173C-4EDC-9FC9-B6A43149A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1DBA-8F3A-4708-8985-BAE8484BEBC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46977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5910DD3-1875-4D91-A0AF-9C5D9909E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9106C714-E873-4FDB-9B5C-0B8B99158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Označba mesta vsebine 3">
            <a:extLst>
              <a:ext uri="{FF2B5EF4-FFF2-40B4-BE49-F238E27FC236}">
                <a16:creationId xmlns:a16="http://schemas.microsoft.com/office/drawing/2014/main" id="{91EDFAA1-F83C-4117-AF33-FA0084E41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značba mesta besedila 4">
            <a:extLst>
              <a:ext uri="{FF2B5EF4-FFF2-40B4-BE49-F238E27FC236}">
                <a16:creationId xmlns:a16="http://schemas.microsoft.com/office/drawing/2014/main" id="{8519ED19-9F06-4AB8-BC26-55A921A1C7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6" name="Označba mesta vsebine 5">
            <a:extLst>
              <a:ext uri="{FF2B5EF4-FFF2-40B4-BE49-F238E27FC236}">
                <a16:creationId xmlns:a16="http://schemas.microsoft.com/office/drawing/2014/main" id="{30172860-C7F2-4269-8223-98D0C6C96A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7" name="Označba mesta datuma 6">
            <a:extLst>
              <a:ext uri="{FF2B5EF4-FFF2-40B4-BE49-F238E27FC236}">
                <a16:creationId xmlns:a16="http://schemas.microsoft.com/office/drawing/2014/main" id="{AFC35379-5C8B-4276-A30D-9BED6A4DF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7E296-2651-4A07-95A8-D0AB67A32D70}" type="datetimeFigureOut">
              <a:rPr lang="sl-SI" smtClean="0"/>
              <a:t>9. 02. 2021</a:t>
            </a:fld>
            <a:endParaRPr lang="sl-SI"/>
          </a:p>
        </p:txBody>
      </p:sp>
      <p:sp>
        <p:nvSpPr>
          <p:cNvPr id="8" name="Označba mesta noge 7">
            <a:extLst>
              <a:ext uri="{FF2B5EF4-FFF2-40B4-BE49-F238E27FC236}">
                <a16:creationId xmlns:a16="http://schemas.microsoft.com/office/drawing/2014/main" id="{61527064-364E-4248-AD78-EA0C2ECEC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značba mesta številke diapozitiva 8">
            <a:extLst>
              <a:ext uri="{FF2B5EF4-FFF2-40B4-BE49-F238E27FC236}">
                <a16:creationId xmlns:a16="http://schemas.microsoft.com/office/drawing/2014/main" id="{36F0119C-A37F-410F-AB83-59DC587AC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1DBA-8F3A-4708-8985-BAE8484BEBC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5776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C753021-1BBB-459E-AD4E-3C726E8FA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datuma 2">
            <a:extLst>
              <a:ext uri="{FF2B5EF4-FFF2-40B4-BE49-F238E27FC236}">
                <a16:creationId xmlns:a16="http://schemas.microsoft.com/office/drawing/2014/main" id="{CAFDADAE-1E38-49C9-8519-B07554CAA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7E296-2651-4A07-95A8-D0AB67A32D70}" type="datetimeFigureOut">
              <a:rPr lang="sl-SI" smtClean="0"/>
              <a:t>9. 02. 2021</a:t>
            </a:fld>
            <a:endParaRPr lang="sl-SI"/>
          </a:p>
        </p:txBody>
      </p:sp>
      <p:sp>
        <p:nvSpPr>
          <p:cNvPr id="4" name="Označba mesta noge 3">
            <a:extLst>
              <a:ext uri="{FF2B5EF4-FFF2-40B4-BE49-F238E27FC236}">
                <a16:creationId xmlns:a16="http://schemas.microsoft.com/office/drawing/2014/main" id="{F89914B3-60C4-445D-A869-D9AF5421C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značba mesta številke diapozitiva 4">
            <a:extLst>
              <a:ext uri="{FF2B5EF4-FFF2-40B4-BE49-F238E27FC236}">
                <a16:creationId xmlns:a16="http://schemas.microsoft.com/office/drawing/2014/main" id="{FE0D25BA-C8F8-44E9-9121-0D37D8236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1DBA-8F3A-4708-8985-BAE8484BEBC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32608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datuma 1">
            <a:extLst>
              <a:ext uri="{FF2B5EF4-FFF2-40B4-BE49-F238E27FC236}">
                <a16:creationId xmlns:a16="http://schemas.microsoft.com/office/drawing/2014/main" id="{FDE7F070-E060-4ED5-9F01-B321FF14D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7E296-2651-4A07-95A8-D0AB67A32D70}" type="datetimeFigureOut">
              <a:rPr lang="sl-SI" smtClean="0"/>
              <a:t>9. 02. 2021</a:t>
            </a:fld>
            <a:endParaRPr lang="sl-SI"/>
          </a:p>
        </p:txBody>
      </p:sp>
      <p:sp>
        <p:nvSpPr>
          <p:cNvPr id="3" name="Označba mesta noge 2">
            <a:extLst>
              <a:ext uri="{FF2B5EF4-FFF2-40B4-BE49-F238E27FC236}">
                <a16:creationId xmlns:a16="http://schemas.microsoft.com/office/drawing/2014/main" id="{EC73385F-3E5D-4909-A086-41E97099C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CCB5B07F-174C-4254-BB8E-F4DF39E82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1DBA-8F3A-4708-8985-BAE8484BEBC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624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907A190-4FBC-401C-BBFA-8EFC179D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6F065127-A963-49B6-9C1E-8D9682DD4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besedila 3">
            <a:extLst>
              <a:ext uri="{FF2B5EF4-FFF2-40B4-BE49-F238E27FC236}">
                <a16:creationId xmlns:a16="http://schemas.microsoft.com/office/drawing/2014/main" id="{A5D3C473-E1FF-4100-AEA9-C90AE5B1CD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Označba mesta datuma 4">
            <a:extLst>
              <a:ext uri="{FF2B5EF4-FFF2-40B4-BE49-F238E27FC236}">
                <a16:creationId xmlns:a16="http://schemas.microsoft.com/office/drawing/2014/main" id="{8C8FF4CF-EBE2-4E5D-9777-504456B90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7E296-2651-4A07-95A8-D0AB67A32D70}" type="datetimeFigureOut">
              <a:rPr lang="sl-SI" smtClean="0"/>
              <a:t>9. 02. 2021</a:t>
            </a:fld>
            <a:endParaRPr lang="sl-SI"/>
          </a:p>
        </p:txBody>
      </p:sp>
      <p:sp>
        <p:nvSpPr>
          <p:cNvPr id="6" name="Označba mesta noge 5">
            <a:extLst>
              <a:ext uri="{FF2B5EF4-FFF2-40B4-BE49-F238E27FC236}">
                <a16:creationId xmlns:a16="http://schemas.microsoft.com/office/drawing/2014/main" id="{6A0FF48B-B936-4022-A29D-77D7F63C0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>
            <a:extLst>
              <a:ext uri="{FF2B5EF4-FFF2-40B4-BE49-F238E27FC236}">
                <a16:creationId xmlns:a16="http://schemas.microsoft.com/office/drawing/2014/main" id="{B9181D1D-93E7-40F7-B6AA-9EA84629F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1DBA-8F3A-4708-8985-BAE8484BEBC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14105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E8E3DD8-6E90-4099-AE2B-3825B18C5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slike 2">
            <a:extLst>
              <a:ext uri="{FF2B5EF4-FFF2-40B4-BE49-F238E27FC236}">
                <a16:creationId xmlns:a16="http://schemas.microsoft.com/office/drawing/2014/main" id="{10340843-C6FB-4010-8B79-8CFA497E16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značba mesta besedila 3">
            <a:extLst>
              <a:ext uri="{FF2B5EF4-FFF2-40B4-BE49-F238E27FC236}">
                <a16:creationId xmlns:a16="http://schemas.microsoft.com/office/drawing/2014/main" id="{07F3DC67-24BE-43A3-A616-5069BD8406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Označba mesta datuma 4">
            <a:extLst>
              <a:ext uri="{FF2B5EF4-FFF2-40B4-BE49-F238E27FC236}">
                <a16:creationId xmlns:a16="http://schemas.microsoft.com/office/drawing/2014/main" id="{30D7F89D-A735-4550-8563-CE2FD1768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7E296-2651-4A07-95A8-D0AB67A32D70}" type="datetimeFigureOut">
              <a:rPr lang="sl-SI" smtClean="0"/>
              <a:t>9. 02. 2021</a:t>
            </a:fld>
            <a:endParaRPr lang="sl-SI"/>
          </a:p>
        </p:txBody>
      </p:sp>
      <p:sp>
        <p:nvSpPr>
          <p:cNvPr id="6" name="Označba mesta noge 5">
            <a:extLst>
              <a:ext uri="{FF2B5EF4-FFF2-40B4-BE49-F238E27FC236}">
                <a16:creationId xmlns:a16="http://schemas.microsoft.com/office/drawing/2014/main" id="{2BA7B737-B9F2-4BB5-8C6D-E5A5970B0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>
            <a:extLst>
              <a:ext uri="{FF2B5EF4-FFF2-40B4-BE49-F238E27FC236}">
                <a16:creationId xmlns:a16="http://schemas.microsoft.com/office/drawing/2014/main" id="{88612112-8BF2-443D-8CD8-5C4730C0E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1DBA-8F3A-4708-8985-BAE8484BEBC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16544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AB0AE3D-1606-4A80-B387-CD8E70152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navpičnega besedila 2">
            <a:extLst>
              <a:ext uri="{FF2B5EF4-FFF2-40B4-BE49-F238E27FC236}">
                <a16:creationId xmlns:a16="http://schemas.microsoft.com/office/drawing/2014/main" id="{5720C3BF-732B-46CC-94F9-8654B49DA6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DD56DEC7-964B-42B6-AD1E-04D944137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7E296-2651-4A07-95A8-D0AB67A32D70}" type="datetimeFigureOut">
              <a:rPr lang="sl-SI" smtClean="0"/>
              <a:t>9. 02. 2021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C91E0C53-0A1B-40DF-BBE7-C8D5DDBE1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06F598A4-54DC-467F-ADC7-C05608866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1DBA-8F3A-4708-8985-BAE8484BEBC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17453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>
            <a:extLst>
              <a:ext uri="{FF2B5EF4-FFF2-40B4-BE49-F238E27FC236}">
                <a16:creationId xmlns:a16="http://schemas.microsoft.com/office/drawing/2014/main" id="{9CD64FBB-5340-42FD-B5F0-A216AF708F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navpičnega besedila 2">
            <a:extLst>
              <a:ext uri="{FF2B5EF4-FFF2-40B4-BE49-F238E27FC236}">
                <a16:creationId xmlns:a16="http://schemas.microsoft.com/office/drawing/2014/main" id="{964AD220-838F-4DF1-88DF-23C532D8B1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62FE2002-9AB9-4CC7-894D-734AB35D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7E296-2651-4A07-95A8-D0AB67A32D70}" type="datetimeFigureOut">
              <a:rPr lang="sl-SI" smtClean="0"/>
              <a:t>9. 02. 2021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96AAA3C0-885B-4AAA-AC79-E8C3E79A1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50574A3D-B682-4427-8856-25B80F23D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1DBA-8F3A-4708-8985-BAE8484BEBC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610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naslova 1">
            <a:extLst>
              <a:ext uri="{FF2B5EF4-FFF2-40B4-BE49-F238E27FC236}">
                <a16:creationId xmlns:a16="http://schemas.microsoft.com/office/drawing/2014/main" id="{84DD22DC-298F-4E03-A351-A9D81C1BC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42116481-AAEA-4C19-977A-9F6B38A29C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767AD435-FD14-48A1-BAFD-DE488EF6A8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7E296-2651-4A07-95A8-D0AB67A32D70}" type="datetimeFigureOut">
              <a:rPr lang="sl-SI" smtClean="0"/>
              <a:t>9. 02. 2021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46F42EE1-9284-4771-9396-76EF357B92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2AA2B690-499F-4089-BC3D-D1770EB111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F1DBA-8F3A-4708-8985-BAE8484BEBC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59912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B8AA99D-5372-4A53-A781-9CD1BC40FD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l-SI" sz="3100" b="1" dirty="0"/>
              <a:t>SREDA, </a:t>
            </a:r>
            <a:r>
              <a:rPr lang="sl-SI" sz="3100" b="1" dirty="0" smtClean="0"/>
              <a:t>10. </a:t>
            </a:r>
            <a:r>
              <a:rPr lang="sl-SI" sz="3100" b="1" dirty="0"/>
              <a:t>2. 2021 - </a:t>
            </a:r>
            <a:r>
              <a:rPr lang="sl-SI" sz="3100" b="1" dirty="0">
                <a:solidFill>
                  <a:srgbClr val="008000"/>
                </a:solidFill>
              </a:rPr>
              <a:t>MATEMATIKA </a:t>
            </a:r>
            <a:r>
              <a:rPr lang="sl-SI" dirty="0"/>
              <a:t/>
            </a:r>
            <a:br>
              <a:rPr lang="sl-SI" dirty="0"/>
            </a:br>
            <a:r>
              <a:rPr lang="sl-SI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ŠTEVILSKI </a:t>
            </a:r>
            <a:r>
              <a:rPr lang="sl-SI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IZRAZI Z OKLEPAJI</a:t>
            </a:r>
          </a:p>
        </p:txBody>
      </p:sp>
    </p:spTree>
    <p:extLst>
      <p:ext uri="{BB962C8B-B14F-4D97-AF65-F5344CB8AC3E}">
        <p14:creationId xmlns:p14="http://schemas.microsoft.com/office/powerpoint/2010/main" val="165587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2341">
        <p:split orient="vert"/>
      </p:transition>
    </mc:Choice>
    <mc:Fallback xmlns="">
      <p:transition spd="slow" advClick="0" advTm="2234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>
            <a:extLst>
              <a:ext uri="{FF2B5EF4-FFF2-40B4-BE49-F238E27FC236}">
                <a16:creationId xmlns:a16="http://schemas.microsoft.com/office/drawing/2014/main" id="{AE23C386-0F9C-41DB-A869-DE6C645A45D2}"/>
              </a:ext>
            </a:extLst>
          </p:cNvPr>
          <p:cNvSpPr/>
          <p:nvPr/>
        </p:nvSpPr>
        <p:spPr>
          <a:xfrm>
            <a:off x="987783" y="1725777"/>
            <a:ext cx="318709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</a:rPr>
              <a:t>∙ </a:t>
            </a:r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+2 = </a:t>
            </a:r>
            <a:endParaRPr lang="sl-SI" sz="6000" dirty="0"/>
          </a:p>
        </p:txBody>
      </p:sp>
      <p:sp>
        <p:nvSpPr>
          <p:cNvPr id="3" name="Pravokotnik 2">
            <a:extLst>
              <a:ext uri="{FF2B5EF4-FFF2-40B4-BE49-F238E27FC236}">
                <a16:creationId xmlns:a16="http://schemas.microsoft.com/office/drawing/2014/main" id="{F39F8819-6A5A-42D4-A3AF-9D8CC8578B1A}"/>
              </a:ext>
            </a:extLst>
          </p:cNvPr>
          <p:cNvSpPr/>
          <p:nvPr/>
        </p:nvSpPr>
        <p:spPr>
          <a:xfrm>
            <a:off x="3992534" y="1725777"/>
            <a:ext cx="96372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6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sl-SI" sz="6000" dirty="0">
              <a:solidFill>
                <a:srgbClr val="FF0000"/>
              </a:solidFill>
            </a:endParaRPr>
          </a:p>
        </p:txBody>
      </p:sp>
      <p:sp>
        <p:nvSpPr>
          <p:cNvPr id="4" name="Pravokotnik 3">
            <a:extLst>
              <a:ext uri="{FF2B5EF4-FFF2-40B4-BE49-F238E27FC236}">
                <a16:creationId xmlns:a16="http://schemas.microsoft.com/office/drawing/2014/main" id="{7FEAB59C-83B7-4829-9385-1B3746A8361A}"/>
              </a:ext>
            </a:extLst>
          </p:cNvPr>
          <p:cNvSpPr/>
          <p:nvPr/>
        </p:nvSpPr>
        <p:spPr>
          <a:xfrm>
            <a:off x="4956259" y="1725776"/>
            <a:ext cx="18646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+ 2 = </a:t>
            </a:r>
            <a:endParaRPr lang="sl-SI" sz="6000" dirty="0"/>
          </a:p>
        </p:txBody>
      </p:sp>
      <p:sp>
        <p:nvSpPr>
          <p:cNvPr id="6" name="Pravokotnik 5">
            <a:extLst>
              <a:ext uri="{FF2B5EF4-FFF2-40B4-BE49-F238E27FC236}">
                <a16:creationId xmlns:a16="http://schemas.microsoft.com/office/drawing/2014/main" id="{13B0EB58-E2B0-44ED-96E2-2260B8DE33A4}"/>
              </a:ext>
            </a:extLst>
          </p:cNvPr>
          <p:cNvSpPr/>
          <p:nvPr/>
        </p:nvSpPr>
        <p:spPr>
          <a:xfrm>
            <a:off x="6638532" y="1725775"/>
            <a:ext cx="96372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22</a:t>
            </a:r>
            <a:endParaRPr lang="sl-SI" sz="6000" dirty="0"/>
          </a:p>
        </p:txBody>
      </p:sp>
      <p:sp>
        <p:nvSpPr>
          <p:cNvPr id="7" name="Pravokotnik 6">
            <a:extLst>
              <a:ext uri="{FF2B5EF4-FFF2-40B4-BE49-F238E27FC236}">
                <a16:creationId xmlns:a16="http://schemas.microsoft.com/office/drawing/2014/main" id="{4A5F6922-4842-4CB2-BF26-FC92065E1E18}"/>
              </a:ext>
            </a:extLst>
          </p:cNvPr>
          <p:cNvSpPr/>
          <p:nvPr/>
        </p:nvSpPr>
        <p:spPr>
          <a:xfrm>
            <a:off x="987783" y="3429000"/>
            <a:ext cx="348044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</a:rPr>
              <a:t>∙</a:t>
            </a:r>
            <a:r>
              <a:rPr lang="sl-SI" sz="6000" dirty="0"/>
              <a:t>(</a:t>
            </a:r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+2</a:t>
            </a:r>
            <a:r>
              <a:rPr lang="sl-SI" sz="6000" dirty="0"/>
              <a:t>)</a:t>
            </a:r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endParaRPr lang="sl-SI" sz="6000" dirty="0"/>
          </a:p>
        </p:txBody>
      </p:sp>
      <p:sp>
        <p:nvSpPr>
          <p:cNvPr id="8" name="Pravokotnik 7">
            <a:extLst>
              <a:ext uri="{FF2B5EF4-FFF2-40B4-BE49-F238E27FC236}">
                <a16:creationId xmlns:a16="http://schemas.microsoft.com/office/drawing/2014/main" id="{C4DA4141-5B14-4A84-AB21-8CFEF5D09E6F}"/>
              </a:ext>
            </a:extLst>
          </p:cNvPr>
          <p:cNvSpPr/>
          <p:nvPr/>
        </p:nvSpPr>
        <p:spPr>
          <a:xfrm>
            <a:off x="4289654" y="3429000"/>
            <a:ext cx="10171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</a:rPr>
              <a:t>∙</a:t>
            </a:r>
            <a:endParaRPr lang="sl-SI" sz="6000" dirty="0"/>
          </a:p>
        </p:txBody>
      </p:sp>
      <p:sp>
        <p:nvSpPr>
          <p:cNvPr id="9" name="Pravokotnik 8">
            <a:extLst>
              <a:ext uri="{FF2B5EF4-FFF2-40B4-BE49-F238E27FC236}">
                <a16:creationId xmlns:a16="http://schemas.microsoft.com/office/drawing/2014/main" id="{62CF7AA8-EB3A-4A01-AEC2-9437EF837DFB}"/>
              </a:ext>
            </a:extLst>
          </p:cNvPr>
          <p:cNvSpPr/>
          <p:nvPr/>
        </p:nvSpPr>
        <p:spPr>
          <a:xfrm>
            <a:off x="5235181" y="3428999"/>
            <a:ext cx="130676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6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 </a:t>
            </a:r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endParaRPr lang="sl-SI" sz="6000" dirty="0"/>
          </a:p>
        </p:txBody>
      </p:sp>
      <p:sp>
        <p:nvSpPr>
          <p:cNvPr id="10" name="Pravokotnik 9">
            <a:extLst>
              <a:ext uri="{FF2B5EF4-FFF2-40B4-BE49-F238E27FC236}">
                <a16:creationId xmlns:a16="http://schemas.microsoft.com/office/drawing/2014/main" id="{57BBFCC3-0879-4446-B79D-E4ACF1CA867C}"/>
              </a:ext>
            </a:extLst>
          </p:cNvPr>
          <p:cNvSpPr/>
          <p:nvPr/>
        </p:nvSpPr>
        <p:spPr>
          <a:xfrm>
            <a:off x="6339009" y="3429000"/>
            <a:ext cx="96372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6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28</a:t>
            </a:r>
            <a:endParaRPr lang="sl-SI" sz="6000" dirty="0"/>
          </a:p>
        </p:txBody>
      </p:sp>
      <p:cxnSp>
        <p:nvCxnSpPr>
          <p:cNvPr id="12" name="Raven povezovalnik 11">
            <a:extLst>
              <a:ext uri="{FF2B5EF4-FFF2-40B4-BE49-F238E27FC236}">
                <a16:creationId xmlns:a16="http://schemas.microsoft.com/office/drawing/2014/main" id="{81236AA9-35AF-42F0-ADCB-05C016585189}"/>
              </a:ext>
            </a:extLst>
          </p:cNvPr>
          <p:cNvCxnSpPr/>
          <p:nvPr/>
        </p:nvCxnSpPr>
        <p:spPr>
          <a:xfrm>
            <a:off x="1085850" y="2596243"/>
            <a:ext cx="12573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Raven povezovalnik 12">
            <a:extLst>
              <a:ext uri="{FF2B5EF4-FFF2-40B4-BE49-F238E27FC236}">
                <a16:creationId xmlns:a16="http://schemas.microsoft.com/office/drawing/2014/main" id="{7F229630-AC32-4F97-BFCB-EC08E7809451}"/>
              </a:ext>
            </a:extLst>
          </p:cNvPr>
          <p:cNvCxnSpPr/>
          <p:nvPr/>
        </p:nvCxnSpPr>
        <p:spPr>
          <a:xfrm>
            <a:off x="2099353" y="4458269"/>
            <a:ext cx="12573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0721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1196">
        <p15:prstTrans prst="peelOff"/>
      </p:transition>
    </mc:Choice>
    <mc:Fallback xmlns="">
      <p:transition spd="slow" advTm="611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aven povezovalnik 3">
            <a:extLst>
              <a:ext uri="{FF2B5EF4-FFF2-40B4-BE49-F238E27FC236}">
                <a16:creationId xmlns:a16="http://schemas.microsoft.com/office/drawing/2014/main" id="{26659721-8702-4262-9203-5EDC481976B1}"/>
              </a:ext>
            </a:extLst>
          </p:cNvPr>
          <p:cNvCxnSpPr/>
          <p:nvPr/>
        </p:nvCxnSpPr>
        <p:spPr>
          <a:xfrm>
            <a:off x="1642071" y="1580173"/>
            <a:ext cx="84803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Raven povezovalnik 4">
            <a:extLst>
              <a:ext uri="{FF2B5EF4-FFF2-40B4-BE49-F238E27FC236}">
                <a16:creationId xmlns:a16="http://schemas.microsoft.com/office/drawing/2014/main" id="{9AF07027-57AB-40BC-BC1C-331BB6D08B89}"/>
              </a:ext>
            </a:extLst>
          </p:cNvPr>
          <p:cNvCxnSpPr/>
          <p:nvPr/>
        </p:nvCxnSpPr>
        <p:spPr>
          <a:xfrm>
            <a:off x="988600" y="3099229"/>
            <a:ext cx="84803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ravokotnik 8">
            <a:extLst>
              <a:ext uri="{FF2B5EF4-FFF2-40B4-BE49-F238E27FC236}">
                <a16:creationId xmlns:a16="http://schemas.microsoft.com/office/drawing/2014/main" id="{BD0C640E-A03F-4EF7-AC6E-BFD27357CD78}"/>
              </a:ext>
            </a:extLst>
          </p:cNvPr>
          <p:cNvSpPr/>
          <p:nvPr/>
        </p:nvSpPr>
        <p:spPr>
          <a:xfrm>
            <a:off x="4722833" y="246056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</a:rPr>
              <a:t>- 4 =</a:t>
            </a:r>
            <a:endParaRPr lang="sl-SI" sz="3600" dirty="0"/>
          </a:p>
        </p:txBody>
      </p:sp>
      <p:sp>
        <p:nvSpPr>
          <p:cNvPr id="10" name="Pravokotnik 9">
            <a:extLst>
              <a:ext uri="{FF2B5EF4-FFF2-40B4-BE49-F238E27FC236}">
                <a16:creationId xmlns:a16="http://schemas.microsoft.com/office/drawing/2014/main" id="{7AFD4AB0-7BFF-475B-A6F9-B570FA0E656C}"/>
              </a:ext>
            </a:extLst>
          </p:cNvPr>
          <p:cNvSpPr/>
          <p:nvPr/>
        </p:nvSpPr>
        <p:spPr>
          <a:xfrm>
            <a:off x="5700473" y="2440394"/>
            <a:ext cx="2230098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21 – 4 = 17</a:t>
            </a:r>
            <a:endParaRPr lang="sl-SI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Pravokotnik 10">
            <a:extLst>
              <a:ext uri="{FF2B5EF4-FFF2-40B4-BE49-F238E27FC236}">
                <a16:creationId xmlns:a16="http://schemas.microsoft.com/office/drawing/2014/main" id="{52FB7B4A-0D1B-4FE8-A7AF-F0395CB56BC1}"/>
              </a:ext>
            </a:extLst>
          </p:cNvPr>
          <p:cNvSpPr/>
          <p:nvPr/>
        </p:nvSpPr>
        <p:spPr>
          <a:xfrm>
            <a:off x="914023" y="933842"/>
            <a:ext cx="27590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+ 2 </a:t>
            </a:r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</a:rPr>
              <a:t>∙ 3 – 4 = </a:t>
            </a:r>
            <a:endParaRPr lang="sl-SI" sz="3600" dirty="0"/>
          </a:p>
        </p:txBody>
      </p:sp>
      <p:sp>
        <p:nvSpPr>
          <p:cNvPr id="12" name="Pravokotnik 11">
            <a:extLst>
              <a:ext uri="{FF2B5EF4-FFF2-40B4-BE49-F238E27FC236}">
                <a16:creationId xmlns:a16="http://schemas.microsoft.com/office/drawing/2014/main" id="{1FB2F619-06B1-4F78-B847-3DE0EDC71675}"/>
              </a:ext>
            </a:extLst>
          </p:cNvPr>
          <p:cNvSpPr/>
          <p:nvPr/>
        </p:nvSpPr>
        <p:spPr>
          <a:xfrm>
            <a:off x="3673112" y="933842"/>
            <a:ext cx="856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</a:rPr>
              <a:t>5 + </a:t>
            </a:r>
            <a:endParaRPr lang="sl-SI" sz="3600" dirty="0"/>
          </a:p>
        </p:txBody>
      </p:sp>
      <p:sp>
        <p:nvSpPr>
          <p:cNvPr id="13" name="Pravokotnik 12">
            <a:extLst>
              <a:ext uri="{FF2B5EF4-FFF2-40B4-BE49-F238E27FC236}">
                <a16:creationId xmlns:a16="http://schemas.microsoft.com/office/drawing/2014/main" id="{A5BF0BFE-6B48-4982-92B0-BDFD9846A165}"/>
              </a:ext>
            </a:extLst>
          </p:cNvPr>
          <p:cNvSpPr/>
          <p:nvPr/>
        </p:nvSpPr>
        <p:spPr>
          <a:xfrm>
            <a:off x="4401160" y="933842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</a:rPr>
              <a:t>6</a:t>
            </a:r>
            <a:endParaRPr lang="sl-SI" sz="3600" dirty="0"/>
          </a:p>
        </p:txBody>
      </p:sp>
      <p:sp>
        <p:nvSpPr>
          <p:cNvPr id="14" name="Pravokotnik 13">
            <a:extLst>
              <a:ext uri="{FF2B5EF4-FFF2-40B4-BE49-F238E27FC236}">
                <a16:creationId xmlns:a16="http://schemas.microsoft.com/office/drawing/2014/main" id="{519F0EB7-6AA5-41A7-AA1C-3941554C363A}"/>
              </a:ext>
            </a:extLst>
          </p:cNvPr>
          <p:cNvSpPr/>
          <p:nvPr/>
        </p:nvSpPr>
        <p:spPr>
          <a:xfrm>
            <a:off x="4819864" y="933842"/>
            <a:ext cx="1189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</a:rPr>
              <a:t>– 4 = </a:t>
            </a:r>
            <a:endParaRPr lang="sl-SI" sz="3600" dirty="0"/>
          </a:p>
        </p:txBody>
      </p:sp>
      <p:sp>
        <p:nvSpPr>
          <p:cNvPr id="15" name="Pravokotnik 14">
            <a:extLst>
              <a:ext uri="{FF2B5EF4-FFF2-40B4-BE49-F238E27FC236}">
                <a16:creationId xmlns:a16="http://schemas.microsoft.com/office/drawing/2014/main" id="{F4D4E9DD-E1B3-49A3-BDCA-AAD65B6EF13B}"/>
              </a:ext>
            </a:extLst>
          </p:cNvPr>
          <p:cNvSpPr/>
          <p:nvPr/>
        </p:nvSpPr>
        <p:spPr>
          <a:xfrm>
            <a:off x="5881336" y="933842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</a:rPr>
              <a:t>7</a:t>
            </a:r>
            <a:endParaRPr lang="sl-SI" sz="3600" dirty="0"/>
          </a:p>
        </p:txBody>
      </p:sp>
      <p:sp>
        <p:nvSpPr>
          <p:cNvPr id="16" name="Pravokotnik 15">
            <a:extLst>
              <a:ext uri="{FF2B5EF4-FFF2-40B4-BE49-F238E27FC236}">
                <a16:creationId xmlns:a16="http://schemas.microsoft.com/office/drawing/2014/main" id="{3862E1BF-1845-42FA-A393-D5F2843387AA}"/>
              </a:ext>
            </a:extLst>
          </p:cNvPr>
          <p:cNvSpPr/>
          <p:nvPr/>
        </p:nvSpPr>
        <p:spPr>
          <a:xfrm>
            <a:off x="774561" y="2460563"/>
            <a:ext cx="30380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(5 + 2) </a:t>
            </a:r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</a:rPr>
              <a:t>∙ 3 – 4 = </a:t>
            </a:r>
            <a:endParaRPr lang="sl-SI" sz="3600" dirty="0"/>
          </a:p>
        </p:txBody>
      </p:sp>
      <p:sp>
        <p:nvSpPr>
          <p:cNvPr id="17" name="Pravokotnik 16">
            <a:extLst>
              <a:ext uri="{FF2B5EF4-FFF2-40B4-BE49-F238E27FC236}">
                <a16:creationId xmlns:a16="http://schemas.microsoft.com/office/drawing/2014/main" id="{311AC7A8-BA45-467A-AD3E-17442B16C39B}"/>
              </a:ext>
            </a:extLst>
          </p:cNvPr>
          <p:cNvSpPr/>
          <p:nvPr/>
        </p:nvSpPr>
        <p:spPr>
          <a:xfrm>
            <a:off x="3744287" y="2475541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3600" dirty="0">
                <a:latin typeface="Calibri" panose="020F0502020204030204" pitchFamily="34" charset="0"/>
              </a:rPr>
              <a:t>7</a:t>
            </a:r>
            <a:endParaRPr lang="sl-SI" sz="3600" dirty="0"/>
          </a:p>
        </p:txBody>
      </p:sp>
      <p:sp>
        <p:nvSpPr>
          <p:cNvPr id="18" name="Pravokotnik 17">
            <a:extLst>
              <a:ext uri="{FF2B5EF4-FFF2-40B4-BE49-F238E27FC236}">
                <a16:creationId xmlns:a16="http://schemas.microsoft.com/office/drawing/2014/main" id="{783B5B91-1633-4EB4-B69A-A1D4421E967A}"/>
              </a:ext>
            </a:extLst>
          </p:cNvPr>
          <p:cNvSpPr/>
          <p:nvPr/>
        </p:nvSpPr>
        <p:spPr>
          <a:xfrm>
            <a:off x="4162991" y="2460563"/>
            <a:ext cx="5886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</a:rPr>
              <a:t>∙</a:t>
            </a:r>
            <a:r>
              <a:rPr lang="sl-SI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</a:rPr>
              <a:t>3</a:t>
            </a:r>
            <a:endParaRPr lang="sl-SI" sz="3600" dirty="0"/>
          </a:p>
        </p:txBody>
      </p:sp>
      <p:cxnSp>
        <p:nvCxnSpPr>
          <p:cNvPr id="24" name="Raven povezovalnik 23">
            <a:extLst>
              <a:ext uri="{FF2B5EF4-FFF2-40B4-BE49-F238E27FC236}">
                <a16:creationId xmlns:a16="http://schemas.microsoft.com/office/drawing/2014/main" id="{1207F6DD-62B1-4045-9446-E05EFA2ECEB8}"/>
              </a:ext>
            </a:extLst>
          </p:cNvPr>
          <p:cNvCxnSpPr/>
          <p:nvPr/>
        </p:nvCxnSpPr>
        <p:spPr>
          <a:xfrm>
            <a:off x="3812572" y="3012621"/>
            <a:ext cx="93904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ravokotnik 24">
            <a:extLst>
              <a:ext uri="{FF2B5EF4-FFF2-40B4-BE49-F238E27FC236}">
                <a16:creationId xmlns:a16="http://schemas.microsoft.com/office/drawing/2014/main" id="{EB96CD54-EC3C-4663-B8EE-E914B70B7E75}"/>
              </a:ext>
            </a:extLst>
          </p:cNvPr>
          <p:cNvSpPr/>
          <p:nvPr/>
        </p:nvSpPr>
        <p:spPr>
          <a:xfrm>
            <a:off x="774561" y="4017240"/>
            <a:ext cx="8685455" cy="7217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 sz="4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RAČUNI V OKLEPAJIH IMAJO PREDNOST!</a:t>
            </a:r>
            <a:endParaRPr lang="sl-SI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Picture 2" descr="hand pointer">
            <a:extLst>
              <a:ext uri="{FF2B5EF4-FFF2-40B4-BE49-F238E27FC236}">
                <a16:creationId xmlns:a16="http://schemas.microsoft.com/office/drawing/2014/main" id="{251E42CA-6E6D-47A1-B83A-E0542ECBA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696" y="4837043"/>
            <a:ext cx="1763183" cy="1763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097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0685">
        <p15:prstTrans prst="peelOff"/>
      </p:transition>
    </mc:Choice>
    <mc:Fallback xmlns="">
      <p:transition spd="slow" advTm="906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3E9DD24-E7C5-40A4-936C-8D7499290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3038"/>
            <a:ext cx="10515600" cy="847768"/>
          </a:xfrm>
        </p:spPr>
        <p:txBody>
          <a:bodyPr>
            <a:normAutofit/>
          </a:bodyPr>
          <a:lstStyle/>
          <a:p>
            <a:r>
              <a:rPr lang="sl-SI" sz="3600" dirty="0">
                <a:solidFill>
                  <a:srgbClr val="FF0000"/>
                </a:solidFill>
              </a:rPr>
              <a:t>       ŠTEVILSKI </a:t>
            </a:r>
            <a:r>
              <a:rPr lang="sl-SI" sz="3600" b="1" dirty="0">
                <a:solidFill>
                  <a:srgbClr val="FF0000"/>
                </a:solidFill>
              </a:rPr>
              <a:t>IZRAZI Z OKLEPAJI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586C315A-2888-4D7C-A519-E524E2D752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0806"/>
            <a:ext cx="10515600" cy="5384156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3 ∙ (5 + 4 ) = 3 ∙</a:t>
            </a:r>
            <a:r>
              <a:rPr lang="sl-SI" dirty="0">
                <a:solidFill>
                  <a:srgbClr val="FF0000"/>
                </a:solidFill>
              </a:rPr>
              <a:t> 9 </a:t>
            </a:r>
            <a:r>
              <a:rPr lang="sl-SI" dirty="0"/>
              <a:t>= 27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/>
              <a:t>(12 – 6) ∙ 5 = </a:t>
            </a:r>
            <a:r>
              <a:rPr lang="sl-SI" dirty="0">
                <a:solidFill>
                  <a:srgbClr val="FF0000"/>
                </a:solidFill>
              </a:rPr>
              <a:t>6</a:t>
            </a:r>
            <a:r>
              <a:rPr lang="sl-SI" dirty="0"/>
              <a:t> ∙ 5 = 30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/>
              <a:t>7 + 8 ∙ (9 – 4) = 7 + 8 ∙ </a:t>
            </a:r>
            <a:r>
              <a:rPr lang="sl-SI" dirty="0">
                <a:solidFill>
                  <a:srgbClr val="FF0000"/>
                </a:solidFill>
              </a:rPr>
              <a:t>5</a:t>
            </a:r>
            <a:r>
              <a:rPr lang="sl-SI" dirty="0"/>
              <a:t> = 7 + </a:t>
            </a:r>
            <a:r>
              <a:rPr lang="sl-SI" dirty="0">
                <a:solidFill>
                  <a:srgbClr val="FF0000"/>
                </a:solidFill>
              </a:rPr>
              <a:t>40</a:t>
            </a:r>
            <a:r>
              <a:rPr lang="sl-SI" dirty="0"/>
              <a:t> = 47</a:t>
            </a:r>
          </a:p>
        </p:txBody>
      </p:sp>
      <p:cxnSp>
        <p:nvCxnSpPr>
          <p:cNvPr id="5" name="Raven povezovalnik 4">
            <a:extLst>
              <a:ext uri="{FF2B5EF4-FFF2-40B4-BE49-F238E27FC236}">
                <a16:creationId xmlns:a16="http://schemas.microsoft.com/office/drawing/2014/main" id="{5A7D3BD7-9E16-4AD5-A907-9071DAF89BB0}"/>
              </a:ext>
            </a:extLst>
          </p:cNvPr>
          <p:cNvCxnSpPr/>
          <p:nvPr/>
        </p:nvCxnSpPr>
        <p:spPr>
          <a:xfrm>
            <a:off x="1454566" y="1625060"/>
            <a:ext cx="83202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Raven povezovalnik 5">
            <a:extLst>
              <a:ext uri="{FF2B5EF4-FFF2-40B4-BE49-F238E27FC236}">
                <a16:creationId xmlns:a16="http://schemas.microsoft.com/office/drawing/2014/main" id="{6BAEB230-D49F-4A97-97D4-0C2F5C54384B}"/>
              </a:ext>
            </a:extLst>
          </p:cNvPr>
          <p:cNvCxnSpPr/>
          <p:nvPr/>
        </p:nvCxnSpPr>
        <p:spPr>
          <a:xfrm>
            <a:off x="1075037" y="2651113"/>
            <a:ext cx="83202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Raven povezovalnik 6">
            <a:extLst>
              <a:ext uri="{FF2B5EF4-FFF2-40B4-BE49-F238E27FC236}">
                <a16:creationId xmlns:a16="http://schemas.microsoft.com/office/drawing/2014/main" id="{70C8745D-30AA-4BF1-A3CC-98D44DE12B5B}"/>
              </a:ext>
            </a:extLst>
          </p:cNvPr>
          <p:cNvCxnSpPr/>
          <p:nvPr/>
        </p:nvCxnSpPr>
        <p:spPr>
          <a:xfrm>
            <a:off x="1907647" y="3689006"/>
            <a:ext cx="83202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Raven povezovalnik 7">
            <a:extLst>
              <a:ext uri="{FF2B5EF4-FFF2-40B4-BE49-F238E27FC236}">
                <a16:creationId xmlns:a16="http://schemas.microsoft.com/office/drawing/2014/main" id="{744ACB54-3EE0-4A75-9D00-2E8789C40192}"/>
              </a:ext>
            </a:extLst>
          </p:cNvPr>
          <p:cNvCxnSpPr>
            <a:cxnSpLocks/>
          </p:cNvCxnSpPr>
          <p:nvPr/>
        </p:nvCxnSpPr>
        <p:spPr>
          <a:xfrm flipV="1">
            <a:off x="3603244" y="3689006"/>
            <a:ext cx="715664" cy="1088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ravokotnik 9">
            <a:extLst>
              <a:ext uri="{FF2B5EF4-FFF2-40B4-BE49-F238E27FC236}">
                <a16:creationId xmlns:a16="http://schemas.microsoft.com/office/drawing/2014/main" id="{248CBF2E-D514-4A16-90E9-A96EB6B33A6F}"/>
              </a:ext>
            </a:extLst>
          </p:cNvPr>
          <p:cNvSpPr/>
          <p:nvPr/>
        </p:nvSpPr>
        <p:spPr>
          <a:xfrm>
            <a:off x="838200" y="4176357"/>
            <a:ext cx="7660749" cy="2018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VRSTNI RED REŠEVANJA SESTAVLJENIH RAČUNOV:</a:t>
            </a:r>
            <a:endParaRPr lang="sl-SI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sl-SI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oklepaji,</a:t>
            </a:r>
            <a:endParaRPr lang="sl-SI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sl-SI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množenje in deljenje,</a:t>
            </a:r>
            <a:endParaRPr lang="sl-SI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sl-SI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seštevanje in odštevanje.</a:t>
            </a:r>
            <a:endParaRPr lang="sl-SI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2" descr="hand pointer">
            <a:extLst>
              <a:ext uri="{FF2B5EF4-FFF2-40B4-BE49-F238E27FC236}">
                <a16:creationId xmlns:a16="http://schemas.microsoft.com/office/drawing/2014/main" id="{85463468-6E44-4B1D-8A7E-96ABFCEB9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76" y="4176357"/>
            <a:ext cx="2018566" cy="2018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135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2A971FE-8107-42FE-A827-E79CF0136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>
                <a:solidFill>
                  <a:schemeClr val="tx1"/>
                </a:solidFill>
              </a:rPr>
              <a:t>ZAPIS V ZVEZEK</a:t>
            </a: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96334B9B-5C3E-4C2E-82D0-9331D5630F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275" y="2011363"/>
            <a:ext cx="10753725" cy="3767137"/>
          </a:xfrm>
        </p:spPr>
        <p:txBody>
          <a:bodyPr>
            <a:normAutofit fontScale="92500" lnSpcReduction="20000"/>
          </a:bodyPr>
          <a:lstStyle/>
          <a:p>
            <a:r>
              <a:rPr lang="sl-SI" sz="3600" dirty="0"/>
              <a:t>Napiši naslov: </a:t>
            </a:r>
            <a:r>
              <a:rPr lang="sl-SI" sz="3600" b="1" i="1" dirty="0">
                <a:solidFill>
                  <a:srgbClr val="FF0000"/>
                </a:solidFill>
              </a:rPr>
              <a:t>ŠTEVILSKI IZRAZI Z OKLEPAJI</a:t>
            </a:r>
          </a:p>
          <a:p>
            <a:endParaRPr lang="sl-SI" sz="2800" b="1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sz="2800" i="1" dirty="0">
                <a:solidFill>
                  <a:schemeClr val="tx1"/>
                </a:solidFill>
              </a:rPr>
              <a:t>Prepiši </a:t>
            </a:r>
            <a:r>
              <a:rPr lang="sl-SI" i="1" dirty="0"/>
              <a:t>4. </a:t>
            </a:r>
            <a:r>
              <a:rPr lang="sl-SI" sz="2800" i="1" dirty="0">
                <a:solidFill>
                  <a:schemeClr val="tx1"/>
                </a:solidFill>
              </a:rPr>
              <a:t>diaprojekcijo.</a:t>
            </a:r>
            <a:r>
              <a:rPr lang="sl-SI" sz="2800" b="1" i="1" dirty="0">
                <a:solidFill>
                  <a:srgbClr val="FF0000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endParaRPr lang="sl-SI" sz="2800" b="1" dirty="0">
              <a:solidFill>
                <a:srgbClr val="FF0000"/>
              </a:solidFill>
            </a:endParaRPr>
          </a:p>
          <a:p>
            <a:r>
              <a:rPr lang="sl-SI" sz="2800" dirty="0">
                <a:solidFill>
                  <a:schemeClr val="tx1"/>
                </a:solidFill>
              </a:rPr>
              <a:t>Nov </a:t>
            </a:r>
            <a:r>
              <a:rPr lang="sl-SI" sz="2800" dirty="0" smtClean="0">
                <a:solidFill>
                  <a:schemeClr val="tx1"/>
                </a:solidFill>
              </a:rPr>
              <a:t>naslov</a:t>
            </a:r>
            <a:r>
              <a:rPr lang="sl-SI" b="1" dirty="0"/>
              <a:t>:</a:t>
            </a:r>
            <a:r>
              <a:rPr lang="sl-SI" sz="2800" b="1" dirty="0" smtClean="0">
                <a:solidFill>
                  <a:srgbClr val="006699"/>
                </a:solidFill>
              </a:rPr>
              <a:t> </a:t>
            </a:r>
            <a:r>
              <a:rPr lang="sl-SI" b="1" i="1" dirty="0" smtClean="0">
                <a:solidFill>
                  <a:schemeClr val="accent2">
                    <a:lumMod val="75000"/>
                  </a:schemeClr>
                </a:solidFill>
              </a:rPr>
              <a:t>VAJA DELA MOJSTRA</a:t>
            </a:r>
            <a:r>
              <a:rPr lang="sl-SI" sz="2800" b="1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sl-SI" sz="2800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sl-SI" sz="2800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dirty="0" smtClean="0"/>
              <a:t>Reši v  </a:t>
            </a:r>
            <a:r>
              <a:rPr lang="sl-SI" dirty="0"/>
              <a:t>UČBENIKU, str. </a:t>
            </a:r>
            <a:r>
              <a:rPr lang="sl-SI" dirty="0" smtClean="0"/>
              <a:t>139, nalogo </a:t>
            </a:r>
            <a:r>
              <a:rPr lang="sl-SI" dirty="0"/>
              <a:t>5 – tretji </a:t>
            </a:r>
            <a:r>
              <a:rPr lang="sl-SI" dirty="0" smtClean="0"/>
              <a:t>stolpec.</a:t>
            </a:r>
            <a:endParaRPr lang="sl-SI" dirty="0"/>
          </a:p>
          <a:p>
            <a:pPr marL="0" indent="0">
              <a:buNone/>
            </a:pPr>
            <a:endParaRPr lang="sl-SI" sz="2800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sz="2800" dirty="0">
                <a:solidFill>
                  <a:schemeClr val="tx1"/>
                </a:solidFill>
              </a:rPr>
              <a:t>Reši v </a:t>
            </a:r>
            <a:r>
              <a:rPr lang="sl-SI" dirty="0" smtClean="0"/>
              <a:t>U, </a:t>
            </a:r>
            <a:r>
              <a:rPr lang="sl-SI" sz="2800" dirty="0" smtClean="0">
                <a:solidFill>
                  <a:schemeClr val="tx1"/>
                </a:solidFill>
              </a:rPr>
              <a:t>str</a:t>
            </a:r>
            <a:r>
              <a:rPr lang="sl-SI" sz="2800" dirty="0">
                <a:solidFill>
                  <a:schemeClr val="tx1"/>
                </a:solidFill>
              </a:rPr>
              <a:t>. </a:t>
            </a:r>
            <a:r>
              <a:rPr lang="sl-SI" dirty="0" smtClean="0"/>
              <a:t>140/</a:t>
            </a:r>
            <a:r>
              <a:rPr lang="sl-SI" sz="2800" dirty="0" smtClean="0">
                <a:solidFill>
                  <a:schemeClr val="tx1"/>
                </a:solidFill>
              </a:rPr>
              <a:t>14* </a:t>
            </a:r>
            <a:r>
              <a:rPr lang="sl-SI" sz="2800" dirty="0">
                <a:solidFill>
                  <a:schemeClr val="tx1"/>
                </a:solidFill>
              </a:rPr>
              <a:t>(2 primera brez in 2 primera z oklepaji).</a:t>
            </a:r>
          </a:p>
          <a:p>
            <a:endParaRPr lang="sl-SI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Picture 2" descr="check box">
            <a:extLst>
              <a:ext uri="{FF2B5EF4-FFF2-40B4-BE49-F238E27FC236}">
                <a16:creationId xmlns:a16="http://schemas.microsoft.com/office/drawing/2014/main" id="{9A55BF59-9F8A-4BBF-9CE7-FC1A1FE293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7215" y="2852187"/>
            <a:ext cx="2085488" cy="208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84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14"/>
    </mc:Choice>
    <mc:Fallback xmlns="">
      <p:transition spd="slow" advTm="357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sz="2800" b="1" dirty="0" smtClean="0">
                <a:solidFill>
                  <a:schemeClr val="accent6">
                    <a:lumMod val="75000"/>
                  </a:schemeClr>
                </a:solidFill>
              </a:rPr>
              <a:t>Domača naloga </a:t>
            </a:r>
            <a:r>
              <a:rPr lang="sl-SI" sz="2400" dirty="0" smtClean="0">
                <a:solidFill>
                  <a:schemeClr val="accent6">
                    <a:lumMod val="75000"/>
                  </a:schemeClr>
                </a:solidFill>
              </a:rPr>
              <a:t>– </a:t>
            </a:r>
            <a:r>
              <a:rPr lang="sl-SI" sz="2800" dirty="0" smtClean="0">
                <a:solidFill>
                  <a:schemeClr val="accent6">
                    <a:lumMod val="75000"/>
                  </a:schemeClr>
                </a:solidFill>
              </a:rPr>
              <a:t>primere prepiši v zvezek in reši.</a:t>
            </a:r>
            <a:endParaRPr lang="sl-SI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24 : 6 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  <a:sym typeface="Wingdings"/>
              </a:rPr>
              <a:t> 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2 =</a:t>
            </a:r>
          </a:p>
          <a:p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42 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  <a:sym typeface="Wingdings"/>
              </a:rPr>
              <a:t>: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 (3 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  <a:sym typeface="Wingdings"/>
              </a:rPr>
              <a:t>+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 4) =</a:t>
            </a:r>
          </a:p>
          <a:p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17 + (9 - 4) =</a:t>
            </a:r>
          </a:p>
          <a:p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32 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  <a:sym typeface="Wingdings"/>
              </a:rPr>
              <a:t>-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 8 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  <a:sym typeface="Wingdings"/>
              </a:rPr>
              <a:t>: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 4 =</a:t>
            </a:r>
          </a:p>
          <a:p>
            <a:endParaRPr lang="sl-SI" dirty="0"/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(7 – 4) 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  <a:sym typeface="Wingdings"/>
              </a:rPr>
              <a:t> 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2 =</a:t>
            </a:r>
          </a:p>
          <a:p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3 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  <a:sym typeface="Wingdings"/>
              </a:rPr>
              <a:t>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 2 + 6 =</a:t>
            </a:r>
          </a:p>
          <a:p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(6 + 2) 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  <a:sym typeface="Wingdings"/>
              </a:rPr>
              <a:t>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 5 =</a:t>
            </a:r>
          </a:p>
          <a:p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24 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  <a:sym typeface="Wingdings"/>
              </a:rPr>
              <a:t>:</a:t>
            </a:r>
            <a:r>
              <a:rPr lang="sl-SI" sz="3200" dirty="0">
                <a:solidFill>
                  <a:schemeClr val="accent6">
                    <a:lumMod val="50000"/>
                  </a:schemeClr>
                </a:solidFill>
              </a:rPr>
              <a:t> (6 – 2) =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2781691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4.1|8.6|5.7|11.3"/>
</p:tagLst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264</Words>
  <Application>Microsoft Office PowerPoint</Application>
  <PresentationFormat>Širokozaslonsko</PresentationFormat>
  <Paragraphs>49</Paragraphs>
  <Slides>6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5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Wingdings</vt:lpstr>
      <vt:lpstr>Officeova tema</vt:lpstr>
      <vt:lpstr>SREDA, 10. 2. 2021 - MATEMATIKA  ŠTEVILSKI IZRAZI Z OKLEPAJI</vt:lpstr>
      <vt:lpstr>PowerPointova predstavitev</vt:lpstr>
      <vt:lpstr>PowerPointova predstavitev</vt:lpstr>
      <vt:lpstr>       ŠTEVILSKI IZRAZI Z OKLEPAJI</vt:lpstr>
      <vt:lpstr>ZAPIS V ZVEZEK</vt:lpstr>
      <vt:lpstr>Domača naloga – primere prepiši v zvezek in reši.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ŠTEVILSKI IZRAZI Z OKLEPAJI</dc:title>
  <dc:creator>Ucitelj</dc:creator>
  <cp:lastModifiedBy>Mateja</cp:lastModifiedBy>
  <cp:revision>40</cp:revision>
  <dcterms:created xsi:type="dcterms:W3CDTF">2021-01-15T08:22:49Z</dcterms:created>
  <dcterms:modified xsi:type="dcterms:W3CDTF">2021-02-09T20:12:15Z</dcterms:modified>
</cp:coreProperties>
</file>