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3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302" r:id="rId12"/>
    <p:sldId id="304" r:id="rId13"/>
    <p:sldId id="269" r:id="rId14"/>
    <p:sldId id="276" r:id="rId15"/>
    <p:sldId id="307" r:id="rId16"/>
    <p:sldId id="277" r:id="rId17"/>
    <p:sldId id="278" r:id="rId18"/>
    <p:sldId id="309" r:id="rId19"/>
    <p:sldId id="279" r:id="rId20"/>
    <p:sldId id="281" r:id="rId21"/>
    <p:sldId id="283" r:id="rId22"/>
    <p:sldId id="284" r:id="rId23"/>
    <p:sldId id="285" r:id="rId24"/>
    <p:sldId id="286" r:id="rId25"/>
    <p:sldId id="287" r:id="rId26"/>
    <p:sldId id="288" r:id="rId27"/>
    <p:sldId id="290" r:id="rId28"/>
    <p:sldId id="273" r:id="rId29"/>
  </p:sldIdLst>
  <p:sldSz cx="12192000" cy="6858000"/>
  <p:notesSz cx="6858000" cy="91440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73" autoAdjust="0"/>
    <p:restoredTop sz="94660"/>
  </p:normalViewPr>
  <p:slideViewPr>
    <p:cSldViewPr snapToGrid="0">
      <p:cViewPr varScale="1">
        <p:scale>
          <a:sx n="85" d="100"/>
          <a:sy n="85" d="100"/>
        </p:scale>
        <p:origin x="7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/>
              <a:t>Uredite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285823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513039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096114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213612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78663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227891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211291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39450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175431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n n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208481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5493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l-SI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4197183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kartice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l-SI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10367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nično ali neresnič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l-SI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2564055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315075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92906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15A64-B886-4791-BD15-E87C9D956471}" type="datetimeFigureOut">
              <a:rPr lang="aa-ET" smtClean="0"/>
              <a:t>10/20/2025</a:t>
            </a:fld>
            <a:endParaRPr lang="aa-E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a-E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0108C09-C970-4DDE-BF56-D11092D943FA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778134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365.rtvslo.si/arhiv/ugriznimo-znanost/174962129" TargetMode="External"/><Relationship Id="rId2" Type="http://schemas.openxmlformats.org/officeDocument/2006/relationships/hyperlink" Target="https://365.rtvslo.si/arhiv/ugriznimo-znanost/17496381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365.rtvslo.si/arhiv/ugriznimo-znanost/174962038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1AE7A-6965-4442-B7E5-91243A4E60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2" y="3077739"/>
            <a:ext cx="8915399" cy="2262781"/>
          </a:xfrm>
        </p:spPr>
        <p:txBody>
          <a:bodyPr>
            <a:normAutofit/>
          </a:bodyPr>
          <a:lstStyle/>
          <a:p>
            <a:r>
              <a:rPr lang="en-US" sz="9600" dirty="0"/>
              <a:t>PRST</a:t>
            </a:r>
            <a:r>
              <a:rPr lang="sl-SI" sz="9600" dirty="0"/>
              <a:t>I</a:t>
            </a:r>
            <a:endParaRPr lang="aa-ET" sz="9600" dirty="0"/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5CDFF04D-F4F7-4010-A416-44EC58396D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498" y="191590"/>
            <a:ext cx="2697901" cy="3744686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897CBF8F-3DDC-461F-883A-83C3DCE0C0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0" y="0"/>
            <a:ext cx="6339840" cy="4758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501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970FF-A27A-4250-ACCB-FBF2E8DF1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919" y="546377"/>
            <a:ext cx="8911687" cy="1280890"/>
          </a:xfrm>
        </p:spPr>
        <p:txBody>
          <a:bodyPr>
            <a:normAutofit/>
          </a:bodyPr>
          <a:lstStyle/>
          <a:p>
            <a:r>
              <a:rPr lang="sl-SI" sz="4000" dirty="0"/>
              <a:t>N</a:t>
            </a:r>
            <a:r>
              <a:rPr lang="en-US" sz="4000" dirty="0" err="1"/>
              <a:t>astajanje</a:t>
            </a:r>
            <a:r>
              <a:rPr lang="sl-SI" sz="4000" dirty="0"/>
              <a:t> prsti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9F3C3-AD70-45CA-B7FF-35281DC9D4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2919" y="2229394"/>
            <a:ext cx="4130371" cy="1120280"/>
          </a:xfrm>
        </p:spPr>
        <p:txBody>
          <a:bodyPr>
            <a:normAutofit/>
          </a:bodyPr>
          <a:lstStyle/>
          <a:p>
            <a:r>
              <a:rPr lang="en-US" sz="2400" dirty="0" err="1"/>
              <a:t>Prst</a:t>
            </a:r>
            <a:r>
              <a:rPr lang="en-US" sz="2400" dirty="0"/>
              <a:t> je </a:t>
            </a:r>
            <a:r>
              <a:rPr lang="en-US" sz="2400" b="1" dirty="0" err="1"/>
              <a:t>rodovitno</a:t>
            </a:r>
            <a:r>
              <a:rPr lang="en-US" sz="2400" dirty="0"/>
              <a:t> </a:t>
            </a:r>
            <a:r>
              <a:rPr lang="en-US" sz="2400" dirty="0" err="1"/>
              <a:t>okolje</a:t>
            </a:r>
            <a:r>
              <a:rPr lang="sl-SI" sz="2400" dirty="0"/>
              <a:t>, ki omogoča rast rastlin.</a:t>
            </a:r>
            <a:endParaRPr lang="en-US" sz="2400" dirty="0"/>
          </a:p>
          <a:p>
            <a:endParaRPr lang="aa-ET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D2947B-C39E-418A-B277-61CF3DDAE2D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98762" y="0"/>
            <a:ext cx="53535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452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F0FC-CA28-4874-A927-46D5DA9EF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5647" y="598352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Sestava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912D5-ADDB-489F-899D-CF2F9E9A5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4322" y="2126206"/>
            <a:ext cx="4981303" cy="27519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err="1"/>
              <a:t>Mineralni</a:t>
            </a:r>
            <a:r>
              <a:rPr lang="en-US" sz="2800" b="1" dirty="0"/>
              <a:t> </a:t>
            </a:r>
            <a:r>
              <a:rPr lang="en-US" sz="2800" b="1" dirty="0" err="1"/>
              <a:t>delci</a:t>
            </a:r>
            <a:r>
              <a:rPr lang="en-US" sz="2800" b="1" dirty="0"/>
              <a:t>:</a:t>
            </a:r>
          </a:p>
          <a:p>
            <a:r>
              <a:rPr lang="sl-SI" sz="2400" b="1" dirty="0"/>
              <a:t>s</a:t>
            </a:r>
            <a:r>
              <a:rPr lang="en-US" sz="2400" b="1" dirty="0" err="1"/>
              <a:t>keletni</a:t>
            </a:r>
            <a:r>
              <a:rPr lang="en-US" sz="2400" b="1" dirty="0"/>
              <a:t> </a:t>
            </a:r>
            <a:r>
              <a:rPr lang="sl-SI" sz="2400" b="1" dirty="0"/>
              <a:t>delci </a:t>
            </a:r>
            <a:r>
              <a:rPr lang="en-US" sz="2400" b="1" dirty="0"/>
              <a:t>(2</a:t>
            </a:r>
            <a:r>
              <a:rPr lang="sl-SI" sz="2400" b="1" dirty="0"/>
              <a:t> </a:t>
            </a:r>
            <a:r>
              <a:rPr lang="en-US" sz="2400" b="1" dirty="0"/>
              <a:t>mm)</a:t>
            </a:r>
          </a:p>
          <a:p>
            <a:r>
              <a:rPr lang="sl-SI" sz="2400" b="1" dirty="0"/>
              <a:t>p</a:t>
            </a:r>
            <a:r>
              <a:rPr lang="en-US" sz="2400" b="1" dirty="0" err="1"/>
              <a:t>esek</a:t>
            </a:r>
            <a:r>
              <a:rPr lang="en-US" sz="2400" b="1" dirty="0"/>
              <a:t> (2</a:t>
            </a:r>
            <a:r>
              <a:rPr lang="sl-SI" sz="2400" b="1" dirty="0"/>
              <a:t> </a:t>
            </a:r>
            <a:r>
              <a:rPr lang="en-US" sz="2400" b="1" dirty="0"/>
              <a:t>mm-0,02</a:t>
            </a:r>
            <a:r>
              <a:rPr lang="sl-SI" sz="2400" b="1" dirty="0"/>
              <a:t> </a:t>
            </a:r>
            <a:r>
              <a:rPr lang="en-US" sz="2400" b="1" dirty="0"/>
              <a:t>mm)</a:t>
            </a:r>
          </a:p>
          <a:p>
            <a:r>
              <a:rPr lang="sl-SI" sz="2400" dirty="0"/>
              <a:t>m</a:t>
            </a:r>
            <a:r>
              <a:rPr lang="en-US" sz="2400" dirty="0" err="1"/>
              <a:t>elj</a:t>
            </a:r>
            <a:r>
              <a:rPr lang="en-US" sz="2400" dirty="0"/>
              <a:t> (0,02</a:t>
            </a:r>
            <a:r>
              <a:rPr lang="sl-SI" sz="2400" dirty="0"/>
              <a:t> </a:t>
            </a:r>
            <a:r>
              <a:rPr lang="en-US" sz="2400" dirty="0"/>
              <a:t>mm-0,002</a:t>
            </a:r>
            <a:r>
              <a:rPr lang="sl-SI" sz="2400" dirty="0"/>
              <a:t> </a:t>
            </a:r>
            <a:r>
              <a:rPr lang="en-US" sz="2400" dirty="0"/>
              <a:t>mm)</a:t>
            </a:r>
          </a:p>
          <a:p>
            <a:r>
              <a:rPr lang="sl-SI" sz="2400" b="1" dirty="0"/>
              <a:t>g</a:t>
            </a:r>
            <a:r>
              <a:rPr lang="en-US" sz="2400" b="1" dirty="0" err="1"/>
              <a:t>lina</a:t>
            </a:r>
            <a:r>
              <a:rPr lang="en-US" sz="2400" b="1" dirty="0"/>
              <a:t> (pod 0,002</a:t>
            </a:r>
            <a:r>
              <a:rPr lang="sl-SI" sz="2400" b="1" dirty="0"/>
              <a:t> </a:t>
            </a:r>
            <a:r>
              <a:rPr lang="en-US" sz="2400" b="1" dirty="0"/>
              <a:t>mm)</a:t>
            </a:r>
            <a:endParaRPr lang="aa-ET" sz="24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B5E672-CEAF-41F0-A247-8D278B8A6FD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832" y="1759946"/>
            <a:ext cx="6874265" cy="4596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0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F99EB-6201-46DF-AD43-DCCF3E832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0193" y="572595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Lastnosti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A12AA-F96C-4940-B734-A6E860CD4A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6480" y="2082085"/>
            <a:ext cx="8915400" cy="3777622"/>
          </a:xfrm>
        </p:spPr>
        <p:txBody>
          <a:bodyPr>
            <a:normAutofit/>
          </a:bodyPr>
          <a:lstStyle/>
          <a:p>
            <a:r>
              <a:rPr lang="en-US" sz="2400" b="1" dirty="0" err="1"/>
              <a:t>Tekstura</a:t>
            </a:r>
            <a:r>
              <a:rPr lang="en-US" sz="2400" b="1" dirty="0"/>
              <a:t> </a:t>
            </a:r>
            <a:r>
              <a:rPr lang="en-US" sz="2400" b="1" dirty="0" err="1"/>
              <a:t>prsti</a:t>
            </a:r>
            <a:r>
              <a:rPr lang="en-US" sz="2400" b="1" dirty="0"/>
              <a:t> </a:t>
            </a:r>
            <a:r>
              <a:rPr lang="en-US" sz="2400" dirty="0"/>
              <a:t>– </a:t>
            </a:r>
            <a:r>
              <a:rPr lang="en-US" sz="2400" dirty="0" err="1"/>
              <a:t>nam</a:t>
            </a:r>
            <a:r>
              <a:rPr lang="en-US" sz="2400" dirty="0"/>
              <a:t> </a:t>
            </a:r>
            <a:r>
              <a:rPr lang="en-US" sz="2400" dirty="0" err="1"/>
              <a:t>pove</a:t>
            </a:r>
            <a:r>
              <a:rPr lang="en-US" sz="2400" dirty="0"/>
              <a:t>, v </a:t>
            </a:r>
            <a:r>
              <a:rPr lang="en-US" sz="2400" dirty="0" err="1"/>
              <a:t>kakšnem</a:t>
            </a:r>
            <a:r>
              <a:rPr lang="en-US" sz="2400" dirty="0"/>
              <a:t> </a:t>
            </a:r>
            <a:r>
              <a:rPr lang="en-US" sz="2400" dirty="0" err="1"/>
              <a:t>rezmerju</a:t>
            </a:r>
            <a:r>
              <a:rPr lang="en-US" sz="2400" dirty="0"/>
              <a:t> so </a:t>
            </a:r>
            <a:r>
              <a:rPr lang="en-US" sz="2400" dirty="0" err="1"/>
              <a:t>pesek</a:t>
            </a:r>
            <a:r>
              <a:rPr lang="en-US" sz="2400" dirty="0"/>
              <a:t>, </a:t>
            </a:r>
            <a:r>
              <a:rPr lang="en-US" sz="2400" dirty="0" err="1"/>
              <a:t>skeletni</a:t>
            </a:r>
            <a:r>
              <a:rPr lang="en-US" sz="2400" dirty="0"/>
              <a:t> </a:t>
            </a:r>
            <a:r>
              <a:rPr lang="en-US" sz="2400" dirty="0" err="1"/>
              <a:t>delci</a:t>
            </a:r>
            <a:r>
              <a:rPr lang="en-US" sz="2400" dirty="0"/>
              <a:t> in </a:t>
            </a:r>
            <a:r>
              <a:rPr lang="en-US" sz="2400" dirty="0" err="1"/>
              <a:t>glina</a:t>
            </a:r>
            <a:r>
              <a:rPr lang="en-US" sz="2400" dirty="0"/>
              <a:t>.</a:t>
            </a:r>
          </a:p>
          <a:p>
            <a:r>
              <a:rPr lang="en-US" sz="2400" b="1" dirty="0" err="1"/>
              <a:t>Struktura</a:t>
            </a:r>
            <a:r>
              <a:rPr lang="en-US" sz="2400" b="1" dirty="0"/>
              <a:t> </a:t>
            </a:r>
            <a:r>
              <a:rPr lang="en-US" sz="2400" b="1" dirty="0" err="1"/>
              <a:t>prsti</a:t>
            </a:r>
            <a:r>
              <a:rPr lang="en-US" sz="2400" b="1" dirty="0"/>
              <a:t> </a:t>
            </a:r>
            <a:r>
              <a:rPr lang="en-US" sz="2400" dirty="0"/>
              <a:t>– </a:t>
            </a:r>
            <a:r>
              <a:rPr lang="en-US" sz="2400" dirty="0" err="1"/>
              <a:t>nam</a:t>
            </a:r>
            <a:r>
              <a:rPr lang="en-US" sz="2400" dirty="0"/>
              <a:t> </a:t>
            </a:r>
            <a:r>
              <a:rPr lang="en-US" sz="2400" dirty="0" err="1"/>
              <a:t>pove</a:t>
            </a:r>
            <a:r>
              <a:rPr lang="en-US" sz="2400" dirty="0"/>
              <a:t>, v </a:t>
            </a:r>
            <a:r>
              <a:rPr lang="en-US" sz="2400" dirty="0" err="1"/>
              <a:t>kakšne</a:t>
            </a:r>
            <a:r>
              <a:rPr lang="en-US" sz="2400" dirty="0"/>
              <a:t> </a:t>
            </a:r>
            <a:r>
              <a:rPr lang="en-US" sz="2400" dirty="0" err="1"/>
              <a:t>skupke</a:t>
            </a:r>
            <a:r>
              <a:rPr lang="en-US" sz="2400" dirty="0"/>
              <a:t> se </a:t>
            </a:r>
            <a:r>
              <a:rPr lang="en-US" sz="2400" dirty="0" err="1"/>
              <a:t>sprijemajo</a:t>
            </a:r>
            <a:r>
              <a:rPr lang="en-US" sz="2400" dirty="0"/>
              <a:t> </a:t>
            </a:r>
            <a:r>
              <a:rPr lang="en-US" sz="2400" dirty="0" err="1"/>
              <a:t>delci</a:t>
            </a:r>
            <a:r>
              <a:rPr lang="en-US" sz="2400" dirty="0"/>
              <a:t>. </a:t>
            </a:r>
            <a:endParaRPr lang="sl-SI" sz="2400" dirty="0"/>
          </a:p>
          <a:p>
            <a:r>
              <a:rPr lang="en-US" sz="2400" b="1" dirty="0" err="1"/>
              <a:t>Barva</a:t>
            </a:r>
            <a:r>
              <a:rPr lang="en-US" sz="2400" b="1" dirty="0"/>
              <a:t> </a:t>
            </a:r>
            <a:r>
              <a:rPr lang="en-US" sz="2400" b="1" dirty="0" err="1"/>
              <a:t>prsti</a:t>
            </a:r>
            <a:r>
              <a:rPr lang="en-US" sz="2400" b="1" dirty="0"/>
              <a:t> </a:t>
            </a:r>
            <a:r>
              <a:rPr lang="en-US" sz="2400" dirty="0"/>
              <a:t>-  </a:t>
            </a:r>
            <a:r>
              <a:rPr lang="en-US" sz="2400" dirty="0" err="1"/>
              <a:t>nam</a:t>
            </a:r>
            <a:r>
              <a:rPr lang="en-US" sz="2400" dirty="0"/>
              <a:t> </a:t>
            </a:r>
            <a:r>
              <a:rPr lang="en-US" sz="2400" dirty="0" err="1"/>
              <a:t>pomaga</a:t>
            </a:r>
            <a:r>
              <a:rPr lang="en-US" sz="2400" dirty="0"/>
              <a:t> </a:t>
            </a:r>
            <a:r>
              <a:rPr lang="en-US" sz="2400" dirty="0" err="1"/>
              <a:t>pri</a:t>
            </a:r>
            <a:r>
              <a:rPr lang="en-US" sz="2400" dirty="0"/>
              <a:t> </a:t>
            </a:r>
            <a:r>
              <a:rPr lang="en-US" sz="2400" dirty="0" err="1"/>
              <a:t>identifikaciji</a:t>
            </a:r>
            <a:r>
              <a:rPr lang="en-US" sz="2400" dirty="0"/>
              <a:t> </a:t>
            </a:r>
            <a:r>
              <a:rPr lang="en-US" sz="2400" dirty="0" err="1"/>
              <a:t>prsti</a:t>
            </a:r>
            <a:r>
              <a:rPr lang="en-US" sz="2400" dirty="0"/>
              <a:t> in </a:t>
            </a:r>
            <a:r>
              <a:rPr lang="en-US" sz="2400" dirty="0" err="1"/>
              <a:t>nam</a:t>
            </a:r>
            <a:r>
              <a:rPr lang="en-US" sz="2400" dirty="0"/>
              <a:t> </a:t>
            </a:r>
            <a:r>
              <a:rPr lang="en-US" sz="2400" dirty="0" err="1"/>
              <a:t>pokaže</a:t>
            </a:r>
            <a:r>
              <a:rPr lang="en-US" sz="2400" dirty="0"/>
              <a:t> </a:t>
            </a:r>
            <a:r>
              <a:rPr lang="en-US" sz="2400" dirty="0" err="1"/>
              <a:t>nekatere</a:t>
            </a:r>
            <a:r>
              <a:rPr lang="en-US" sz="2400" dirty="0"/>
              <a:t> </a:t>
            </a:r>
            <a:r>
              <a:rPr lang="en-US" sz="2400" dirty="0" err="1"/>
              <a:t>informacije</a:t>
            </a:r>
            <a:r>
              <a:rPr lang="en-US" sz="2400" dirty="0"/>
              <a:t> o </a:t>
            </a:r>
            <a:r>
              <a:rPr lang="en-US" sz="2400" dirty="0" err="1"/>
              <a:t>njeni</a:t>
            </a:r>
            <a:r>
              <a:rPr lang="en-US" sz="2400" dirty="0"/>
              <a:t> </a:t>
            </a:r>
            <a:r>
              <a:rPr lang="en-US" sz="2400" dirty="0" err="1"/>
              <a:t>sestavi</a:t>
            </a:r>
            <a:r>
              <a:rPr lang="sl-SI" sz="2400" dirty="0"/>
              <a:t>.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59063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FCC73-CA4F-4EE2-AFC6-2073996D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0041" y="598353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Pedogenetski</a:t>
            </a:r>
            <a:r>
              <a:rPr lang="en-US" sz="4000" dirty="0"/>
              <a:t> </a:t>
            </a:r>
            <a:r>
              <a:rPr lang="en-US" sz="4000" dirty="0" err="1"/>
              <a:t>dejavniki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0E1EF-42B0-40DD-B664-ECEFB0F2D0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9630" y="2107843"/>
            <a:ext cx="7712097" cy="3777622"/>
          </a:xfrm>
        </p:spPr>
        <p:txBody>
          <a:bodyPr>
            <a:normAutofit/>
          </a:bodyPr>
          <a:lstStyle/>
          <a:p>
            <a:r>
              <a:rPr lang="en-US" sz="2400" dirty="0" err="1"/>
              <a:t>Nastajanje</a:t>
            </a:r>
            <a:r>
              <a:rPr lang="en-US" sz="2400" dirty="0"/>
              <a:t> </a:t>
            </a:r>
            <a:r>
              <a:rPr lang="en-US" sz="2400" dirty="0" err="1"/>
              <a:t>prsti</a:t>
            </a:r>
            <a:r>
              <a:rPr lang="en-US" sz="2400" dirty="0"/>
              <a:t>: </a:t>
            </a:r>
            <a:r>
              <a:rPr lang="en-US" sz="2400" dirty="0" err="1"/>
              <a:t>pedogeneza</a:t>
            </a:r>
            <a:endParaRPr lang="en-US" sz="2400" dirty="0"/>
          </a:p>
          <a:p>
            <a:r>
              <a:rPr lang="en-US" sz="2400" dirty="0"/>
              <a:t>To so </a:t>
            </a:r>
            <a:r>
              <a:rPr lang="en-US" sz="2400" dirty="0" err="1"/>
              <a:t>dejavniki</a:t>
            </a:r>
            <a:r>
              <a:rPr lang="en-US" sz="2400" dirty="0"/>
              <a:t>, ki </a:t>
            </a:r>
            <a:r>
              <a:rPr lang="en-US" sz="2400" dirty="0" err="1"/>
              <a:t>ključno</a:t>
            </a:r>
            <a:r>
              <a:rPr lang="en-US" sz="2400" dirty="0"/>
              <a:t> </a:t>
            </a:r>
            <a:r>
              <a:rPr lang="en-US" sz="2400" dirty="0" err="1"/>
              <a:t>vplivajo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to, </a:t>
            </a:r>
            <a:r>
              <a:rPr lang="en-US" sz="2400" dirty="0" err="1"/>
              <a:t>kakšna</a:t>
            </a:r>
            <a:r>
              <a:rPr lang="en-US" sz="2400" dirty="0"/>
              <a:t> </a:t>
            </a:r>
            <a:r>
              <a:rPr lang="en-US" sz="2400" dirty="0" err="1"/>
              <a:t>prst</a:t>
            </a:r>
            <a:r>
              <a:rPr lang="en-US" sz="2400" dirty="0"/>
              <a:t> se </a:t>
            </a:r>
            <a:r>
              <a:rPr lang="en-US" sz="2400" dirty="0" err="1"/>
              <a:t>razvije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določenem</a:t>
            </a:r>
            <a:r>
              <a:rPr lang="en-US" sz="2400" dirty="0"/>
              <a:t> </a:t>
            </a:r>
            <a:r>
              <a:rPr lang="en-US" sz="2400" dirty="0" err="1"/>
              <a:t>kraju</a:t>
            </a:r>
            <a:r>
              <a:rPr lang="en-US" sz="2400" dirty="0"/>
              <a:t>.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9036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D91CD-06DA-4111-9F97-5AC330F2D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2767" y="624110"/>
            <a:ext cx="3923785" cy="1280890"/>
          </a:xfrm>
        </p:spPr>
        <p:txBody>
          <a:bodyPr>
            <a:noAutofit/>
          </a:bodyPr>
          <a:lstStyle/>
          <a:p>
            <a:r>
              <a:rPr lang="en-US" sz="4000" dirty="0" err="1"/>
              <a:t>Matična</a:t>
            </a:r>
            <a:r>
              <a:rPr lang="en-US" sz="4000" dirty="0"/>
              <a:t> </a:t>
            </a:r>
            <a:r>
              <a:rPr lang="en-US" sz="4000" dirty="0" err="1"/>
              <a:t>podlaga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BE6E31-DD1E-4B55-AAA8-5AF9BE60D0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2767" y="2507088"/>
            <a:ext cx="3181082" cy="3777622"/>
          </a:xfrm>
        </p:spPr>
        <p:txBody>
          <a:bodyPr/>
          <a:lstStyle/>
          <a:p>
            <a:r>
              <a:rPr lang="en-US" sz="2400" dirty="0" err="1"/>
              <a:t>Kislost</a:t>
            </a:r>
            <a:r>
              <a:rPr lang="en-US" sz="2400" dirty="0"/>
              <a:t>/</a:t>
            </a:r>
            <a:r>
              <a:rPr lang="en-US" sz="2400" dirty="0" err="1"/>
              <a:t>bazičnost</a:t>
            </a:r>
            <a:r>
              <a:rPr lang="en-US" sz="2400" dirty="0"/>
              <a:t> </a:t>
            </a:r>
            <a:r>
              <a:rPr lang="en-US" sz="2400" dirty="0" err="1"/>
              <a:t>prsti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Hitrost</a:t>
            </a:r>
            <a:r>
              <a:rPr lang="en-US" sz="2400" dirty="0"/>
              <a:t> </a:t>
            </a:r>
            <a:r>
              <a:rPr lang="en-US" sz="2400" dirty="0" err="1"/>
              <a:t>razvoja</a:t>
            </a:r>
            <a:r>
              <a:rPr lang="en-US" sz="2400" dirty="0"/>
              <a:t> </a:t>
            </a:r>
            <a:r>
              <a:rPr lang="en-US" sz="2400" dirty="0" err="1"/>
              <a:t>prsti</a:t>
            </a:r>
            <a:r>
              <a:rPr lang="en-US" sz="2400" dirty="0"/>
              <a:t>.</a:t>
            </a:r>
          </a:p>
          <a:p>
            <a:endParaRPr lang="aa-ET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FF72CF-BF8A-4B94-870B-8E9C50A1186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43211" y="268826"/>
            <a:ext cx="7401060" cy="631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967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5B378-027D-4C5A-891B-A46D902E2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404" y="572595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Podnebje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1FF354-DEA5-4BF3-946A-0D19A1253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8380" y="1393795"/>
            <a:ext cx="5559552" cy="5163302"/>
          </a:xfrm>
        </p:spPr>
        <p:txBody>
          <a:bodyPr>
            <a:noAutofit/>
          </a:bodyPr>
          <a:lstStyle/>
          <a:p>
            <a:r>
              <a:rPr lang="en-US" sz="2400" dirty="0" err="1"/>
              <a:t>Najpomembnejši</a:t>
            </a:r>
            <a:r>
              <a:rPr lang="en-US" sz="2400" dirty="0"/>
              <a:t> </a:t>
            </a:r>
            <a:r>
              <a:rPr lang="en-US" sz="2400" dirty="0" err="1"/>
              <a:t>pedogenetski</a:t>
            </a:r>
            <a:r>
              <a:rPr lang="en-US" sz="2400" dirty="0"/>
              <a:t> </a:t>
            </a:r>
            <a:r>
              <a:rPr lang="en-US" sz="2400" dirty="0" err="1"/>
              <a:t>dejavnik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Vpliva</a:t>
            </a:r>
            <a:r>
              <a:rPr lang="sl-SI" sz="2400" dirty="0"/>
              <a:t>jo</a:t>
            </a:r>
            <a:r>
              <a:rPr lang="en-US" sz="2400" dirty="0"/>
              <a:t> temperature in </a:t>
            </a:r>
            <a:r>
              <a:rPr lang="en-US" sz="2400" dirty="0" err="1"/>
              <a:t>vlažnost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Višje</a:t>
            </a:r>
            <a:r>
              <a:rPr lang="en-US" sz="2400" dirty="0"/>
              <a:t> temperature -&gt; </a:t>
            </a:r>
            <a:r>
              <a:rPr lang="en-US" sz="2400" dirty="0" err="1"/>
              <a:t>hitrejše</a:t>
            </a:r>
            <a:r>
              <a:rPr lang="en-US" sz="2400" dirty="0"/>
              <a:t> </a:t>
            </a:r>
            <a:r>
              <a:rPr lang="en-US" sz="2400" dirty="0" err="1"/>
              <a:t>preperevanje</a:t>
            </a:r>
            <a:r>
              <a:rPr lang="en-US" sz="2400" dirty="0"/>
              <a:t> </a:t>
            </a:r>
            <a:r>
              <a:rPr lang="en-US" sz="2400" dirty="0" err="1"/>
              <a:t>kamnin</a:t>
            </a:r>
            <a:r>
              <a:rPr lang="en-US" sz="2400" dirty="0"/>
              <a:t>, </a:t>
            </a:r>
            <a:r>
              <a:rPr lang="en-US" sz="2400" dirty="0" err="1"/>
              <a:t>hitrejši</a:t>
            </a:r>
            <a:r>
              <a:rPr lang="en-US" sz="2400" dirty="0"/>
              <a:t> </a:t>
            </a:r>
            <a:r>
              <a:rPr lang="en-US" sz="2400" dirty="0" err="1"/>
              <a:t>razvoj</a:t>
            </a:r>
            <a:r>
              <a:rPr lang="en-US" sz="2400" dirty="0"/>
              <a:t> </a:t>
            </a:r>
            <a:r>
              <a:rPr lang="en-US" sz="2400" dirty="0" err="1"/>
              <a:t>prsti</a:t>
            </a:r>
            <a:r>
              <a:rPr lang="en-US" sz="2400" dirty="0"/>
              <a:t>.</a:t>
            </a:r>
            <a:endParaRPr lang="sl-SI" sz="2400" dirty="0"/>
          </a:p>
          <a:p>
            <a:r>
              <a:rPr lang="sl-SI" sz="2400" dirty="0"/>
              <a:t>¸Padavine spirajo hranila v </a:t>
            </a:r>
            <a:r>
              <a:rPr lang="sl-SI" sz="2400"/>
              <a:t>nižje plasti.</a:t>
            </a:r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5B24E3-939A-402A-B8A9-369062E10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434" y="1393795"/>
            <a:ext cx="5697813" cy="427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919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48F99-FC13-4E43-836F-E536E8C5F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404" y="649868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/>
              <a:t>Relief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346F8-A40F-43C4-B454-CF0FD3A5CB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7691" y="4223656"/>
            <a:ext cx="3528253" cy="1713323"/>
          </a:xfrm>
        </p:spPr>
        <p:txBody>
          <a:bodyPr>
            <a:normAutofit/>
          </a:bodyPr>
          <a:lstStyle/>
          <a:p>
            <a:r>
              <a:rPr lang="en-US" sz="2400" dirty="0" err="1"/>
              <a:t>Vpliv</a:t>
            </a:r>
            <a:r>
              <a:rPr lang="en-US" sz="2400" dirty="0"/>
              <a:t> </a:t>
            </a:r>
            <a:r>
              <a:rPr lang="en-US" sz="2400" dirty="0" err="1"/>
              <a:t>naklona</a:t>
            </a:r>
            <a:r>
              <a:rPr lang="en-US" sz="2400" dirty="0"/>
              <a:t> </a:t>
            </a:r>
            <a:r>
              <a:rPr lang="en-US" sz="2400" dirty="0" err="1"/>
              <a:t>površja</a:t>
            </a:r>
            <a:r>
              <a:rPr lang="en-US" sz="2400" dirty="0"/>
              <a:t>.</a:t>
            </a:r>
          </a:p>
          <a:p>
            <a:r>
              <a:rPr lang="sl-SI" sz="2400" dirty="0"/>
              <a:t>Zakaj?</a:t>
            </a:r>
            <a:endParaRPr lang="aa-ET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6986FD-038D-4653-B69E-A3D64F80CC9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90501" y="0"/>
            <a:ext cx="65657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71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4FD43-BD5F-4D89-BAE1-9CC3C4429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5646" y="611231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Čas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922B6C-3B8E-43DE-A4BB-8EE8D6A8EF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01274" y="1892121"/>
            <a:ext cx="3554011" cy="3777622"/>
          </a:xfrm>
        </p:spPr>
        <p:txBody>
          <a:bodyPr>
            <a:normAutofit/>
          </a:bodyPr>
          <a:lstStyle/>
          <a:p>
            <a:r>
              <a:rPr lang="sl-SI" sz="2400" dirty="0"/>
              <a:t>Kako vpliva s</a:t>
            </a:r>
            <a:r>
              <a:rPr lang="en-US" sz="2400" dirty="0" err="1"/>
              <a:t>tarost</a:t>
            </a:r>
            <a:r>
              <a:rPr lang="en-US" sz="2400" dirty="0"/>
              <a:t> </a:t>
            </a:r>
            <a:r>
              <a:rPr lang="en-US" sz="2400" dirty="0" err="1"/>
              <a:t>prsti</a:t>
            </a:r>
            <a:r>
              <a:rPr lang="sl-SI" sz="2400" dirty="0"/>
              <a:t>?</a:t>
            </a:r>
            <a:endParaRPr lang="en-US" sz="2400" dirty="0"/>
          </a:p>
          <a:p>
            <a:endParaRPr lang="en-US" sz="2400" dirty="0"/>
          </a:p>
          <a:p>
            <a:r>
              <a:rPr lang="en-US" sz="2400" dirty="0" err="1"/>
              <a:t>Mlade</a:t>
            </a:r>
            <a:r>
              <a:rPr lang="en-US" sz="2400" dirty="0"/>
              <a:t> in </a:t>
            </a:r>
            <a:r>
              <a:rPr lang="en-US" sz="2400" dirty="0" err="1"/>
              <a:t>zrele</a:t>
            </a:r>
            <a:r>
              <a:rPr lang="en-US" sz="2400" dirty="0"/>
              <a:t> </a:t>
            </a:r>
            <a:r>
              <a:rPr lang="en-US" sz="2400" dirty="0" err="1"/>
              <a:t>prsti</a:t>
            </a:r>
            <a:r>
              <a:rPr lang="en-US" sz="2400" dirty="0"/>
              <a:t>.</a:t>
            </a:r>
            <a:endParaRPr lang="aa-ET" sz="24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2" b="839"/>
          <a:stretch/>
        </p:blipFill>
        <p:spPr>
          <a:xfrm>
            <a:off x="287695" y="1394998"/>
            <a:ext cx="7941906" cy="5327774"/>
          </a:xfrm>
          <a:prstGeom prst="rect">
            <a:avLst/>
          </a:prstGeom>
        </p:spPr>
      </p:pic>
      <p:sp>
        <p:nvSpPr>
          <p:cNvPr id="5" name="Pravokotnik 4">
            <a:extLst>
              <a:ext uri="{FF2B5EF4-FFF2-40B4-BE49-F238E27FC236}">
                <a16:creationId xmlns:a16="http://schemas.microsoft.com/office/drawing/2014/main" id="{03AB4210-8665-4C86-A46D-2606C5A92552}"/>
              </a:ext>
            </a:extLst>
          </p:cNvPr>
          <p:cNvSpPr/>
          <p:nvPr/>
        </p:nvSpPr>
        <p:spPr>
          <a:xfrm>
            <a:off x="5826034" y="5098869"/>
            <a:ext cx="2403567" cy="461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436436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FD66F-6911-4A95-8927-CB5D87B78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920" y="624110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Organizmi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EC6B6-3371-460A-AB70-1F7F6C05E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9207" y="2133600"/>
            <a:ext cx="8915400" cy="3777622"/>
          </a:xfrm>
        </p:spPr>
        <p:txBody>
          <a:bodyPr/>
          <a:lstStyle/>
          <a:p>
            <a:r>
              <a:rPr lang="en-US" sz="2400" dirty="0" err="1"/>
              <a:t>Pripomorejo</a:t>
            </a:r>
            <a:r>
              <a:rPr lang="en-US" sz="2400" dirty="0"/>
              <a:t> </a:t>
            </a:r>
            <a:r>
              <a:rPr lang="en-US" sz="2400" dirty="0" err="1"/>
              <a:t>pri</a:t>
            </a:r>
            <a:r>
              <a:rPr lang="en-US" sz="2400" dirty="0"/>
              <a:t> </a:t>
            </a:r>
            <a:r>
              <a:rPr lang="en-US" sz="2400" dirty="0" err="1"/>
              <a:t>razgrajevanju</a:t>
            </a:r>
            <a:r>
              <a:rPr lang="en-US" sz="2400" dirty="0"/>
              <a:t> </a:t>
            </a:r>
            <a:r>
              <a:rPr lang="en-US" sz="2400" dirty="0" err="1"/>
              <a:t>organskih</a:t>
            </a:r>
            <a:r>
              <a:rPr lang="en-US" sz="2400" dirty="0"/>
              <a:t> </a:t>
            </a:r>
            <a:r>
              <a:rPr lang="en-US" sz="2400" dirty="0" err="1"/>
              <a:t>snovi</a:t>
            </a:r>
            <a:r>
              <a:rPr lang="en-US" sz="2400" dirty="0"/>
              <a:t> v </a:t>
            </a:r>
            <a:r>
              <a:rPr lang="en-US" sz="2400" dirty="0" err="1"/>
              <a:t>snov</a:t>
            </a:r>
            <a:r>
              <a:rPr lang="en-US" sz="2400" dirty="0"/>
              <a:t>, </a:t>
            </a:r>
            <a:r>
              <a:rPr lang="en-US" sz="2400" dirty="0" err="1"/>
              <a:t>uporabno</a:t>
            </a:r>
            <a:r>
              <a:rPr lang="en-US" sz="2400" dirty="0"/>
              <a:t> za </a:t>
            </a:r>
            <a:r>
              <a:rPr lang="en-US" sz="2400" dirty="0" err="1"/>
              <a:t>prst</a:t>
            </a:r>
            <a:r>
              <a:rPr lang="en-US" sz="2400" dirty="0"/>
              <a:t> – humus. </a:t>
            </a:r>
          </a:p>
          <a:p>
            <a:r>
              <a:rPr lang="en-US" sz="2400" dirty="0" err="1"/>
              <a:t>Iz</a:t>
            </a:r>
            <a:r>
              <a:rPr lang="en-US" sz="2400" dirty="0"/>
              <a:t> </a:t>
            </a:r>
            <a:r>
              <a:rPr lang="en-US" sz="2400" dirty="0" err="1"/>
              <a:t>humusa</a:t>
            </a:r>
            <a:r>
              <a:rPr lang="en-US" sz="2400" dirty="0"/>
              <a:t> pa </a:t>
            </a:r>
            <a:r>
              <a:rPr lang="en-US" sz="2400" dirty="0" err="1"/>
              <a:t>bakterije</a:t>
            </a:r>
            <a:r>
              <a:rPr lang="en-US" sz="2400" dirty="0"/>
              <a:t> </a:t>
            </a:r>
            <a:r>
              <a:rPr lang="en-US" sz="2400" dirty="0" err="1"/>
              <a:t>naredijo</a:t>
            </a:r>
            <a:r>
              <a:rPr lang="en-US" sz="2400" dirty="0"/>
              <a:t> </a:t>
            </a:r>
            <a:r>
              <a:rPr lang="en-US" sz="2400" dirty="0" err="1"/>
              <a:t>organske</a:t>
            </a:r>
            <a:r>
              <a:rPr lang="en-US" sz="2400" dirty="0"/>
              <a:t> in </a:t>
            </a:r>
            <a:r>
              <a:rPr lang="en-US" sz="2400" dirty="0" err="1"/>
              <a:t>anorganske</a:t>
            </a:r>
            <a:r>
              <a:rPr lang="en-US" sz="2400" dirty="0"/>
              <a:t> </a:t>
            </a:r>
            <a:r>
              <a:rPr lang="en-US" sz="2400" dirty="0" err="1"/>
              <a:t>snovi</a:t>
            </a:r>
            <a:r>
              <a:rPr lang="en-US" sz="2400" dirty="0"/>
              <a:t>, ki </a:t>
            </a:r>
            <a:r>
              <a:rPr lang="en-US" sz="2400" dirty="0" err="1"/>
              <a:t>jih</a:t>
            </a:r>
            <a:r>
              <a:rPr lang="en-US" sz="2400" dirty="0"/>
              <a:t> </a:t>
            </a:r>
            <a:r>
              <a:rPr lang="en-US" sz="2400" dirty="0" err="1"/>
              <a:t>rastline</a:t>
            </a:r>
            <a:r>
              <a:rPr lang="en-US" sz="2400" dirty="0"/>
              <a:t> </a:t>
            </a:r>
            <a:r>
              <a:rPr lang="en-US" sz="2400" dirty="0" err="1"/>
              <a:t>uporabijo</a:t>
            </a:r>
            <a:r>
              <a:rPr lang="en-US" sz="2400" dirty="0"/>
              <a:t> </a:t>
            </a:r>
            <a:r>
              <a:rPr lang="en-US" sz="2400" dirty="0" err="1"/>
              <a:t>kot</a:t>
            </a:r>
            <a:r>
              <a:rPr lang="en-US" sz="2400" dirty="0"/>
              <a:t> </a:t>
            </a:r>
            <a:r>
              <a:rPr lang="en-US" sz="2400" dirty="0" err="1"/>
              <a:t>hranila</a:t>
            </a:r>
            <a:r>
              <a:rPr lang="en-US" sz="2400" dirty="0"/>
              <a:t>.</a:t>
            </a:r>
          </a:p>
          <a:p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712907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D7C45D7-C842-4C1E-A418-1D8B104D696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47883" y="0"/>
            <a:ext cx="3461514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87DB16-BCDE-4D45-BFB3-F0096D5FAE9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79527" y="0"/>
            <a:ext cx="5452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471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>
            <a:extLst>
              <a:ext uri="{FF2B5EF4-FFF2-40B4-BE49-F238E27FC236}">
                <a16:creationId xmlns:a16="http://schemas.microsoft.com/office/drawing/2014/main" id="{6BD82372-8833-4373-9A1B-0DF3AC828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39"/>
          <a:stretch/>
        </p:blipFill>
        <p:spPr>
          <a:xfrm>
            <a:off x="1846217" y="213440"/>
            <a:ext cx="10345782" cy="5097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815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51058-0B65-4DE3-9C27-0C8E5F27B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5798" y="649868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/>
              <a:t>Tipi </a:t>
            </a:r>
            <a:r>
              <a:rPr lang="en-US" sz="4000" dirty="0" err="1"/>
              <a:t>prsti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FAF7D-2543-4125-BC99-CAA99900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2085" y="2159358"/>
            <a:ext cx="8915400" cy="3777622"/>
          </a:xfrm>
        </p:spPr>
        <p:txBody>
          <a:bodyPr>
            <a:normAutofit/>
          </a:bodyPr>
          <a:lstStyle/>
          <a:p>
            <a:r>
              <a:rPr lang="en-US" sz="2400" dirty="0" err="1"/>
              <a:t>Prsti</a:t>
            </a:r>
            <a:r>
              <a:rPr lang="en-US" sz="2400" dirty="0"/>
              <a:t> se </a:t>
            </a:r>
            <a:r>
              <a:rPr lang="en-US" sz="2400" dirty="0" err="1"/>
              <a:t>delijo</a:t>
            </a:r>
            <a:r>
              <a:rPr lang="en-US" sz="2400" dirty="0"/>
              <a:t> po </a:t>
            </a:r>
            <a:r>
              <a:rPr lang="en-US" sz="2400" dirty="0" err="1"/>
              <a:t>svojih</a:t>
            </a:r>
            <a:r>
              <a:rPr lang="en-US" sz="2400" dirty="0"/>
              <a:t> </a:t>
            </a:r>
            <a:r>
              <a:rPr lang="en-US" sz="2400" dirty="0" err="1"/>
              <a:t>značilnostih</a:t>
            </a:r>
            <a:r>
              <a:rPr lang="en-US" sz="2400" dirty="0"/>
              <a:t> in </a:t>
            </a:r>
            <a:r>
              <a:rPr lang="en-US" sz="2400" dirty="0" err="1"/>
              <a:t>lastnostih</a:t>
            </a:r>
            <a:r>
              <a:rPr lang="en-US" sz="2400" dirty="0"/>
              <a:t>. </a:t>
            </a:r>
          </a:p>
          <a:p>
            <a:r>
              <a:rPr lang="en-US" sz="2400" dirty="0" err="1"/>
              <a:t>Delimo</a:t>
            </a:r>
            <a:r>
              <a:rPr lang="en-US" sz="2400" dirty="0"/>
              <a:t> </a:t>
            </a:r>
            <a:r>
              <a:rPr lang="en-US" sz="2400" dirty="0" err="1"/>
              <a:t>jih</a:t>
            </a:r>
            <a:r>
              <a:rPr lang="en-US" sz="2400" dirty="0"/>
              <a:t> </a:t>
            </a:r>
            <a:r>
              <a:rPr lang="en-US" sz="2400" dirty="0" err="1"/>
              <a:t>predvsem</a:t>
            </a:r>
            <a:r>
              <a:rPr lang="en-US" sz="2400" dirty="0"/>
              <a:t> po </a:t>
            </a:r>
            <a:r>
              <a:rPr lang="en-US" sz="2400" dirty="0" err="1"/>
              <a:t>podnebju</a:t>
            </a:r>
            <a:r>
              <a:rPr lang="en-US" sz="2400" dirty="0"/>
              <a:t>, </a:t>
            </a:r>
            <a:r>
              <a:rPr lang="en-US" sz="2400" dirty="0" err="1"/>
              <a:t>saj</a:t>
            </a:r>
            <a:r>
              <a:rPr lang="en-US" sz="2400" dirty="0"/>
              <a:t> je to </a:t>
            </a:r>
            <a:r>
              <a:rPr lang="en-US" sz="2400" dirty="0" err="1"/>
              <a:t>najpomembnejši</a:t>
            </a:r>
            <a:r>
              <a:rPr lang="en-US" sz="2400" dirty="0"/>
              <a:t> </a:t>
            </a:r>
            <a:r>
              <a:rPr lang="en-US" sz="2400" dirty="0" err="1"/>
              <a:t>dejavnik</a:t>
            </a:r>
            <a:r>
              <a:rPr lang="en-US" sz="2400" dirty="0"/>
              <a:t>.</a:t>
            </a:r>
          </a:p>
          <a:p>
            <a:r>
              <a:rPr lang="en-US" sz="2400" dirty="0"/>
              <a:t>S </a:t>
            </a:r>
            <a:r>
              <a:rPr lang="en-US" sz="2400" dirty="0" err="1"/>
              <a:t>poznavanjem</a:t>
            </a:r>
            <a:r>
              <a:rPr lang="en-US" sz="2400" dirty="0"/>
              <a:t> </a:t>
            </a:r>
            <a:r>
              <a:rPr lang="en-US" sz="2400" dirty="0" err="1"/>
              <a:t>tipov</a:t>
            </a:r>
            <a:r>
              <a:rPr lang="en-US" sz="2400" dirty="0"/>
              <a:t> </a:t>
            </a:r>
            <a:r>
              <a:rPr lang="en-US" sz="2400" dirty="0" err="1"/>
              <a:t>prsti</a:t>
            </a:r>
            <a:r>
              <a:rPr lang="en-US" sz="2400" dirty="0"/>
              <a:t>, </a:t>
            </a:r>
            <a:r>
              <a:rPr lang="en-US" sz="2400" dirty="0" err="1"/>
              <a:t>vemo</a:t>
            </a:r>
            <a:r>
              <a:rPr lang="en-US" sz="2400" dirty="0"/>
              <a:t> </a:t>
            </a:r>
            <a:r>
              <a:rPr lang="en-US" sz="2400" dirty="0" err="1"/>
              <a:t>kaj</a:t>
            </a:r>
            <a:r>
              <a:rPr lang="en-US" sz="2400" dirty="0"/>
              <a:t> </a:t>
            </a:r>
            <a:r>
              <a:rPr lang="en-US" sz="2400" dirty="0" err="1"/>
              <a:t>lahko</a:t>
            </a:r>
            <a:r>
              <a:rPr lang="en-US" sz="2400" dirty="0"/>
              <a:t> tam </a:t>
            </a:r>
            <a:r>
              <a:rPr lang="en-US" sz="2400" dirty="0" err="1"/>
              <a:t>raste</a:t>
            </a:r>
            <a:r>
              <a:rPr lang="en-US" sz="2400" dirty="0"/>
              <a:t>.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12137666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8332E-0C77-46BB-ACC1-90C89786D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7162" y="296407"/>
            <a:ext cx="8911687" cy="1280890"/>
          </a:xfrm>
        </p:spPr>
        <p:txBody>
          <a:bodyPr>
            <a:noAutofit/>
          </a:bodyPr>
          <a:lstStyle/>
          <a:p>
            <a:r>
              <a:rPr lang="en-US" sz="4000" dirty="0" err="1"/>
              <a:t>Feralsoli</a:t>
            </a:r>
            <a:r>
              <a:rPr lang="en-US" sz="4000" dirty="0"/>
              <a:t>/</a:t>
            </a:r>
            <a:r>
              <a:rPr lang="en-US" sz="4000" dirty="0" err="1"/>
              <a:t>rdečkasto</a:t>
            </a:r>
            <a:r>
              <a:rPr lang="en-US" sz="4000" dirty="0"/>
              <a:t> </a:t>
            </a:r>
            <a:r>
              <a:rPr lang="en-US" sz="4000" dirty="0" err="1"/>
              <a:t>rumene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r>
              <a:rPr lang="en-US" sz="4000" dirty="0"/>
              <a:t> </a:t>
            </a:r>
            <a:r>
              <a:rPr lang="en-US" sz="4000" dirty="0" err="1"/>
              <a:t>vročih</a:t>
            </a:r>
            <a:r>
              <a:rPr lang="en-US" sz="4000" dirty="0"/>
              <a:t> in </a:t>
            </a:r>
            <a:r>
              <a:rPr lang="en-US" sz="4000" dirty="0" err="1"/>
              <a:t>vlažnih</a:t>
            </a:r>
            <a:r>
              <a:rPr lang="en-US" sz="4000" dirty="0"/>
              <a:t> </a:t>
            </a:r>
            <a:r>
              <a:rPr lang="en-US" sz="4000" dirty="0" err="1"/>
              <a:t>predelov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D0ED5F-6A0E-4EBC-88BD-F8905883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12739" y="2037288"/>
            <a:ext cx="3180524" cy="3777622"/>
          </a:xfrm>
        </p:spPr>
        <p:txBody>
          <a:bodyPr/>
          <a:lstStyle/>
          <a:p>
            <a:r>
              <a:rPr lang="sl-SI" sz="2400" dirty="0"/>
              <a:t>Značilne za ekvatorialno, savansko in subtropsko vlažno podnebje.</a:t>
            </a:r>
          </a:p>
          <a:p>
            <a:r>
              <a:rPr lang="sl-SI" sz="2400" dirty="0"/>
              <a:t>Zaradi obilice padavin so prsti večinoma močno izprane.</a:t>
            </a:r>
            <a:endParaRPr lang="aa-ET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2BEDE9-A572-40B3-8477-71BCF4A28D5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83790" y="1568332"/>
            <a:ext cx="7628949" cy="5286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0967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FA2E2B4-2F33-4828-8C6A-7104496DB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9A8336CC-4244-49DC-98B7-F506914F49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1684417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C5366-1254-43BB-9100-73BF8468D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5646" y="598352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Puščavske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r>
              <a:rPr lang="en-US" sz="4000" dirty="0"/>
              <a:t>/</a:t>
            </a:r>
            <a:r>
              <a:rPr lang="en-US" sz="4000" dirty="0" err="1"/>
              <a:t>ar</a:t>
            </a:r>
            <a:r>
              <a:rPr lang="sl-SI" sz="4000" dirty="0"/>
              <a:t>eno</a:t>
            </a:r>
            <a:r>
              <a:rPr lang="en-US" sz="4000" dirty="0"/>
              <a:t>soli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0AB39B-6593-457E-91C4-A905A6A26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5646" y="1968137"/>
            <a:ext cx="3940377" cy="4504054"/>
          </a:xfrm>
        </p:spPr>
        <p:txBody>
          <a:bodyPr>
            <a:normAutofit/>
          </a:bodyPr>
          <a:lstStyle/>
          <a:p>
            <a:r>
              <a:rPr lang="sl-SI" sz="2400" dirty="0"/>
              <a:t>Ker imajo zelo malo rastlinstva, skoraj ne vsebujejo humusa.</a:t>
            </a:r>
          </a:p>
          <a:p>
            <a:endParaRPr lang="sl-SI" sz="2400" dirty="0"/>
          </a:p>
          <a:p>
            <a:r>
              <a:rPr lang="sl-SI" sz="2400" dirty="0"/>
              <a:t>Svetle barve (sivkaste, rumenkaste). Ni pa neke skupne prepoznavne barve, saj je odločilna matična podlaga.</a:t>
            </a:r>
            <a:endParaRPr lang="aa-ET" sz="2400" dirty="0"/>
          </a:p>
        </p:txBody>
      </p:sp>
      <p:sp>
        <p:nvSpPr>
          <p:cNvPr id="5" name="Puščica: dol 4">
            <a:extLst>
              <a:ext uri="{FF2B5EF4-FFF2-40B4-BE49-F238E27FC236}">
                <a16:creationId xmlns:a16="http://schemas.microsoft.com/office/drawing/2014/main" id="{17111238-AA2D-4837-B68B-482C3638783A}"/>
              </a:ext>
            </a:extLst>
          </p:cNvPr>
          <p:cNvSpPr/>
          <p:nvPr/>
        </p:nvSpPr>
        <p:spPr>
          <a:xfrm>
            <a:off x="3197751" y="3211285"/>
            <a:ext cx="339635" cy="4354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9827510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C7B65-856B-41AF-85A8-47017CF18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435" y="508200"/>
            <a:ext cx="9901176" cy="1280890"/>
          </a:xfrm>
        </p:spPr>
        <p:txBody>
          <a:bodyPr>
            <a:noAutofit/>
          </a:bodyPr>
          <a:lstStyle/>
          <a:p>
            <a:r>
              <a:rPr lang="en-US" sz="4000" dirty="0" err="1"/>
              <a:t>Rdeče</a:t>
            </a:r>
            <a:r>
              <a:rPr lang="en-US" sz="4000" dirty="0"/>
              <a:t> in </a:t>
            </a:r>
            <a:r>
              <a:rPr lang="en-US" sz="4000" dirty="0" err="1"/>
              <a:t>rjav</a:t>
            </a:r>
            <a:r>
              <a:rPr lang="sl-SI" sz="4000" dirty="0"/>
              <a:t>kast</a:t>
            </a:r>
            <a:r>
              <a:rPr lang="en-US" sz="4000" dirty="0"/>
              <a:t>e </a:t>
            </a:r>
            <a:r>
              <a:rPr lang="en-US" sz="4000" dirty="0" err="1"/>
              <a:t>sredozemske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05B0CC-1CE2-4194-87EC-59F0865F9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0722" y="2017690"/>
            <a:ext cx="8915400" cy="3777622"/>
          </a:xfrm>
        </p:spPr>
        <p:txBody>
          <a:bodyPr>
            <a:normAutofit/>
          </a:bodyPr>
          <a:lstStyle/>
          <a:p>
            <a:r>
              <a:rPr lang="sl-SI" sz="2400" dirty="0"/>
              <a:t>Značilne za sredozemsko podnebje.</a:t>
            </a:r>
          </a:p>
          <a:p>
            <a:r>
              <a:rPr lang="sl-SI" sz="2400" dirty="0"/>
              <a:t>Rdečkasta barva </a:t>
            </a:r>
            <a:r>
              <a:rPr lang="sl-SI" sz="2400" dirty="0">
                <a:sym typeface="Wingdings" panose="05000000000000000000" pitchFamily="2" charset="2"/>
              </a:rPr>
              <a:t> železove primesi.</a:t>
            </a:r>
          </a:p>
          <a:p>
            <a:r>
              <a:rPr lang="sl-SI" sz="2400" dirty="0">
                <a:sym typeface="Wingdings" panose="05000000000000000000" pitchFamily="2" charset="2"/>
              </a:rPr>
              <a:t>Niso posebno rodovitne, vendar na njih uspevajo značilne sredozemske kulturne rastline. 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201573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CEA49C2-1033-48CC-91F6-EA33BDD98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6978A8EB-E402-4992-A11F-463DEA612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9" y="2529110"/>
            <a:ext cx="1835331" cy="3382112"/>
          </a:xfrm>
        </p:spPr>
        <p:txBody>
          <a:bodyPr/>
          <a:lstStyle/>
          <a:p>
            <a:r>
              <a:rPr lang="sl-SI" dirty="0"/>
              <a:t>Jerovica</a:t>
            </a:r>
          </a:p>
          <a:p>
            <a:endParaRPr lang="sl-SI" dirty="0"/>
          </a:p>
          <a:p>
            <a:endParaRPr lang="sl-SI" dirty="0"/>
          </a:p>
          <a:p>
            <a:r>
              <a:rPr lang="sl-SI" dirty="0"/>
              <a:t>lepo vidni horizonti (ob reki Krki na HR)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2168464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8C78D-C492-4C50-B455-799B4E371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4283" y="572594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US" sz="4000" dirty="0" err="1"/>
              <a:t>Rjave</a:t>
            </a:r>
            <a:r>
              <a:rPr lang="en-US" sz="4000" dirty="0"/>
              <a:t> </a:t>
            </a:r>
            <a:r>
              <a:rPr lang="sl-SI" sz="4000" dirty="0"/>
              <a:t>(gozdne) </a:t>
            </a:r>
            <a:r>
              <a:rPr lang="en-US" sz="4000" dirty="0" err="1"/>
              <a:t>prsti</a:t>
            </a:r>
            <a:r>
              <a:rPr lang="sl-SI" sz="4000" dirty="0"/>
              <a:t> </a:t>
            </a:r>
            <a:br>
              <a:rPr lang="sl-SI" sz="4000" dirty="0"/>
            </a:br>
            <a:r>
              <a:rPr lang="en-US" sz="4000" dirty="0"/>
              <a:t>/</a:t>
            </a:r>
            <a:r>
              <a:rPr lang="en-US" sz="4000" dirty="0" err="1"/>
              <a:t>kambisoli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7C413-E9B9-4CEA-B7AE-DA397CDE1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4283" y="1963509"/>
            <a:ext cx="5588873" cy="3777622"/>
          </a:xfrm>
        </p:spPr>
        <p:txBody>
          <a:bodyPr>
            <a:normAutofit/>
          </a:bodyPr>
          <a:lstStyle/>
          <a:p>
            <a:r>
              <a:rPr lang="sl-SI" sz="2400" dirty="0"/>
              <a:t>Značilne za zmerno topli pas (oceansko in kontinentalno vlažno podnebje </a:t>
            </a:r>
            <a:r>
              <a:rPr lang="sl-SI" sz="2400" dirty="0">
                <a:sym typeface="Wingdings" panose="05000000000000000000" pitchFamily="2" charset="2"/>
              </a:rPr>
              <a:t> dovolj padavin</a:t>
            </a:r>
            <a:r>
              <a:rPr lang="sl-SI" sz="2400" dirty="0"/>
              <a:t>).</a:t>
            </a:r>
          </a:p>
          <a:p>
            <a:r>
              <a:rPr lang="sl-SI" sz="2400" dirty="0"/>
              <a:t>Dokaj rodovitne, primerne za kmetijstvo.</a:t>
            </a:r>
            <a:endParaRPr lang="aa-ET" sz="2400" dirty="0"/>
          </a:p>
        </p:txBody>
      </p:sp>
      <p:sp>
        <p:nvSpPr>
          <p:cNvPr id="5" name="Pravokotnik 4">
            <a:extLst>
              <a:ext uri="{FF2B5EF4-FFF2-40B4-BE49-F238E27FC236}">
                <a16:creationId xmlns:a16="http://schemas.microsoft.com/office/drawing/2014/main" id="{7675D09F-BD4C-4C7A-AEDB-ABAFF74714A5}"/>
              </a:ext>
            </a:extLst>
          </p:cNvPr>
          <p:cNvSpPr/>
          <p:nvPr/>
        </p:nvSpPr>
        <p:spPr>
          <a:xfrm>
            <a:off x="1865346" y="5158164"/>
            <a:ext cx="52006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/>
              <a:t>Opazovanje gozdne prsti v Sloveniji (4 min):</a:t>
            </a:r>
          </a:p>
          <a:p>
            <a:r>
              <a:rPr lang="sl-SI" dirty="0">
                <a:hlinkClick r:id="rId2"/>
              </a:rPr>
              <a:t>https://365.rtvslo.si/arhiv/ugriznimo-znanost/174963816</a:t>
            </a:r>
            <a:endParaRPr lang="sl-SI" dirty="0"/>
          </a:p>
          <a:p>
            <a:endParaRPr lang="en-SI" dirty="0"/>
          </a:p>
        </p:txBody>
      </p:sp>
      <p:sp>
        <p:nvSpPr>
          <p:cNvPr id="6" name="Pravokotnik 5">
            <a:extLst>
              <a:ext uri="{FF2B5EF4-FFF2-40B4-BE49-F238E27FC236}">
                <a16:creationId xmlns:a16="http://schemas.microsoft.com/office/drawing/2014/main" id="{5D4D4F15-C33E-4399-BF76-9574E4EFB4BE}"/>
              </a:ext>
            </a:extLst>
          </p:cNvPr>
          <p:cNvSpPr/>
          <p:nvPr/>
        </p:nvSpPr>
        <p:spPr>
          <a:xfrm>
            <a:off x="1865346" y="4232652"/>
            <a:ext cx="50395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/>
              <a:t>Analiza tal (3 min):</a:t>
            </a:r>
          </a:p>
          <a:p>
            <a:r>
              <a:rPr lang="sl-SI" dirty="0">
                <a:hlinkClick r:id="rId3"/>
              </a:rPr>
              <a:t>https://365.rtvslo.si/arhiv/ugriznimo-znanost/174962129</a:t>
            </a:r>
            <a:r>
              <a:rPr lang="sl-SI" dirty="0"/>
              <a:t> </a:t>
            </a:r>
            <a:endParaRPr lang="en-SI" dirty="0"/>
          </a:p>
        </p:txBody>
      </p:sp>
      <p:sp>
        <p:nvSpPr>
          <p:cNvPr id="7" name="Pravokotnik 6">
            <a:extLst>
              <a:ext uri="{FF2B5EF4-FFF2-40B4-BE49-F238E27FC236}">
                <a16:creationId xmlns:a16="http://schemas.microsoft.com/office/drawing/2014/main" id="{226459AB-D047-4A42-BF5E-3C73C382A687}"/>
              </a:ext>
            </a:extLst>
          </p:cNvPr>
          <p:cNvSpPr/>
          <p:nvPr/>
        </p:nvSpPr>
        <p:spPr>
          <a:xfrm>
            <a:off x="200297" y="6138257"/>
            <a:ext cx="75999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/>
              <a:t>Pestrost življenja v tleh – celotna oddaja 25 min:</a:t>
            </a:r>
          </a:p>
          <a:p>
            <a:r>
              <a:rPr lang="sl-SI" dirty="0">
                <a:hlinkClick r:id="rId4"/>
              </a:rPr>
              <a:t>https://365.rtvslo.si/arhiv/ugriznimo-znanost/174962038</a:t>
            </a:r>
            <a:r>
              <a:rPr lang="sl-SI" dirty="0"/>
              <a:t> 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0827593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76E4C-E45E-46A9-856B-BA64E1642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492" y="382225"/>
            <a:ext cx="8911687" cy="1280890"/>
          </a:xfrm>
        </p:spPr>
        <p:txBody>
          <a:bodyPr/>
          <a:lstStyle/>
          <a:p>
            <a:r>
              <a:rPr lang="en-US" dirty="0" err="1"/>
              <a:t>Črne</a:t>
            </a:r>
            <a:r>
              <a:rPr lang="en-US" dirty="0"/>
              <a:t> </a:t>
            </a:r>
            <a:r>
              <a:rPr lang="en-US" dirty="0" err="1"/>
              <a:t>prsti</a:t>
            </a:r>
            <a:r>
              <a:rPr lang="en-US" dirty="0"/>
              <a:t>/</a:t>
            </a:r>
            <a:r>
              <a:rPr lang="en-US" dirty="0" err="1"/>
              <a:t>černozjomi</a:t>
            </a:r>
            <a:endParaRPr lang="aa-ET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DFBC2-0CB8-4397-85D7-3114A3318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3961" y="1189002"/>
            <a:ext cx="10606220" cy="3777622"/>
          </a:xfrm>
        </p:spPr>
        <p:txBody>
          <a:bodyPr>
            <a:normAutofit/>
          </a:bodyPr>
          <a:lstStyle/>
          <a:p>
            <a:r>
              <a:rPr lang="sl-SI" sz="2200" dirty="0"/>
              <a:t>Značilne za kontinentalno polsuho podnebje v notranjosti celin.</a:t>
            </a:r>
          </a:p>
          <a:p>
            <a:r>
              <a:rPr lang="sl-SI" sz="2200" dirty="0"/>
              <a:t>Uspeva </a:t>
            </a:r>
            <a:r>
              <a:rPr lang="sl-SI" sz="2200" dirty="0" err="1"/>
              <a:t>visokotravna</a:t>
            </a:r>
            <a:r>
              <a:rPr lang="sl-SI" sz="2200" dirty="0"/>
              <a:t> stepa.</a:t>
            </a:r>
          </a:p>
          <a:p>
            <a:r>
              <a:rPr lang="sl-SI" sz="2200" dirty="0"/>
              <a:t>Veliko humusa </a:t>
            </a:r>
            <a:r>
              <a:rPr lang="sl-SI" sz="2200" dirty="0">
                <a:sym typeface="Wingdings" panose="05000000000000000000" pitchFamily="2" charset="2"/>
              </a:rPr>
              <a:t> ni izpran v spodnje sloje, nakopičen v </a:t>
            </a:r>
            <a:r>
              <a:rPr lang="sl-SI" sz="2200" dirty="0" err="1">
                <a:sym typeface="Wingdings" panose="05000000000000000000" pitchFamily="2" charset="2"/>
              </a:rPr>
              <a:t>horizonru</a:t>
            </a:r>
            <a:r>
              <a:rPr lang="sl-SI" sz="2200" dirty="0">
                <a:sym typeface="Wingdings" panose="05000000000000000000" pitchFamily="2" charset="2"/>
              </a:rPr>
              <a:t> A  črna barva.</a:t>
            </a:r>
          </a:p>
          <a:p>
            <a:endParaRPr lang="sl-SI" sz="2400" dirty="0"/>
          </a:p>
          <a:p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21819536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BFAE8-B046-4687-B8B4-CE24184DF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8553" y="571102"/>
            <a:ext cx="5282578" cy="1280890"/>
          </a:xfrm>
        </p:spPr>
        <p:txBody>
          <a:bodyPr>
            <a:noAutofit/>
          </a:bodyPr>
          <a:lstStyle/>
          <a:p>
            <a:r>
              <a:rPr lang="en-US" sz="4000" dirty="0" err="1"/>
              <a:t>Sive</a:t>
            </a:r>
            <a:r>
              <a:rPr lang="en-US" sz="4000" dirty="0"/>
              <a:t> </a:t>
            </a:r>
            <a:r>
              <a:rPr lang="en-US" sz="4000" dirty="0" err="1"/>
              <a:t>sprane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r>
              <a:rPr lang="en-US" sz="4000" dirty="0"/>
              <a:t>/</a:t>
            </a:r>
            <a:r>
              <a:rPr lang="en-US" sz="4000" dirty="0" err="1"/>
              <a:t>podzoli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30231-E91C-4749-ACD8-DEDC41767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8552" y="2064027"/>
            <a:ext cx="5611398" cy="3777622"/>
          </a:xfrm>
        </p:spPr>
        <p:txBody>
          <a:bodyPr>
            <a:normAutofit/>
          </a:bodyPr>
          <a:lstStyle/>
          <a:p>
            <a:r>
              <a:rPr lang="sl-SI" sz="2400" dirty="0"/>
              <a:t>Območja zmerno hladnega podnebja.</a:t>
            </a:r>
          </a:p>
          <a:p>
            <a:r>
              <a:rPr lang="sl-SI" sz="2400" dirty="0"/>
              <a:t>Iglasti gozd.</a:t>
            </a:r>
          </a:p>
          <a:p>
            <a:r>
              <a:rPr lang="sl-SI" sz="2400" dirty="0"/>
              <a:t>Padavine premeščajo glinene delce v globje horizonte.</a:t>
            </a:r>
          </a:p>
          <a:p>
            <a:r>
              <a:rPr lang="sl-SI" sz="2400" dirty="0"/>
              <a:t>Značilen izpran horizont E.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26824420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DBB5F-2777-4896-962B-816E25C32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7161" y="559716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Tundrske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r>
              <a:rPr lang="en-US" sz="4000" dirty="0"/>
              <a:t>/</a:t>
            </a:r>
            <a:r>
              <a:rPr lang="en-US" sz="4000" dirty="0" err="1"/>
              <a:t>glejsoli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995C37-C667-4610-9803-CA08F5761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6208" y="1373746"/>
            <a:ext cx="5718332" cy="3777622"/>
          </a:xfrm>
        </p:spPr>
        <p:txBody>
          <a:bodyPr>
            <a:normAutofit/>
          </a:bodyPr>
          <a:lstStyle/>
          <a:p>
            <a:r>
              <a:rPr lang="sl-SI" sz="2200" dirty="0"/>
              <a:t>Območja subpolarnega podnebja.</a:t>
            </a:r>
          </a:p>
          <a:p>
            <a:r>
              <a:rPr lang="sl-SI" sz="2200" dirty="0"/>
              <a:t>Tundrsko rastlinstvo.</a:t>
            </a:r>
          </a:p>
          <a:p>
            <a:r>
              <a:rPr lang="sl-SI" sz="2200" dirty="0"/>
              <a:t>Območja stalno zamrzlih tal. </a:t>
            </a:r>
          </a:p>
          <a:p>
            <a:r>
              <a:rPr lang="sl-SI" sz="2200" dirty="0"/>
              <a:t>Kratko poletje </a:t>
            </a:r>
            <a:r>
              <a:rPr lang="sl-SI" sz="2200" dirty="0">
                <a:sym typeface="Wingdings" panose="05000000000000000000" pitchFamily="2" charset="2"/>
              </a:rPr>
              <a:t> odtajan le vrhnji sloj.</a:t>
            </a:r>
          </a:p>
          <a:p>
            <a:r>
              <a:rPr lang="sl-SI" sz="2200" dirty="0">
                <a:sym typeface="Wingdings" panose="05000000000000000000" pitchFamily="2" charset="2"/>
              </a:rPr>
              <a:t>Voda ne more odtekati.</a:t>
            </a:r>
          </a:p>
          <a:p>
            <a:r>
              <a:rPr lang="sl-SI" sz="2200" dirty="0">
                <a:sym typeface="Wingdings" panose="05000000000000000000" pitchFamily="2" charset="2"/>
              </a:rPr>
              <a:t>Čezmerno vlažne.</a:t>
            </a:r>
            <a:endParaRPr lang="aa-ET" sz="2200" dirty="0"/>
          </a:p>
        </p:txBody>
      </p:sp>
    </p:spTree>
    <p:extLst>
      <p:ext uri="{BB962C8B-B14F-4D97-AF65-F5344CB8AC3E}">
        <p14:creationId xmlns:p14="http://schemas.microsoft.com/office/powerpoint/2010/main" val="30316659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9DC65-C6DB-48DF-B48C-3A50D0CFE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5646" y="546836"/>
            <a:ext cx="5213213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Gorske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FB65B-9314-4A13-9879-55BBEA0D4E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1933" y="2056326"/>
            <a:ext cx="5215385" cy="3777622"/>
          </a:xfrm>
        </p:spPr>
        <p:txBody>
          <a:bodyPr>
            <a:normAutofit/>
          </a:bodyPr>
          <a:lstStyle/>
          <a:p>
            <a:r>
              <a:rPr lang="sl-SI" sz="2400" dirty="0"/>
              <a:t>Na goratih območjih po vsem svetu.</a:t>
            </a:r>
          </a:p>
          <a:p>
            <a:r>
              <a:rPr lang="sl-SI" sz="2400" dirty="0"/>
              <a:t>Večinoma tanjše.</a:t>
            </a:r>
          </a:p>
          <a:p>
            <a:r>
              <a:rPr lang="sl-SI" sz="2400" dirty="0"/>
              <a:t>Velik delež kamenja.</a:t>
            </a:r>
          </a:p>
          <a:p>
            <a:r>
              <a:rPr lang="sl-SI" sz="2400" dirty="0"/>
              <a:t>Zaradi gorskega podnebja niso pokrite z rastlinstvom.</a:t>
            </a:r>
          </a:p>
          <a:p>
            <a:r>
              <a:rPr lang="sl-SI" sz="2400" dirty="0"/>
              <a:t>Revne s humusom.</a:t>
            </a:r>
          </a:p>
          <a:p>
            <a:r>
              <a:rPr lang="sl-SI" sz="2400" dirty="0"/>
              <a:t>Izpostavljene eroziji in izpiranju.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23587503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0589D-4512-4CBE-9A15-077545A8F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0041" y="482442"/>
            <a:ext cx="5238959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Rendzine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673F2-6501-4561-8766-56EF4F6F7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6328" y="1991932"/>
            <a:ext cx="5241142" cy="3777622"/>
          </a:xfrm>
        </p:spPr>
        <p:txBody>
          <a:bodyPr>
            <a:normAutofit/>
          </a:bodyPr>
          <a:lstStyle/>
          <a:p>
            <a:r>
              <a:rPr lang="sl-SI" sz="2400" dirty="0"/>
              <a:t>Nastajajo na karbonatni matični podlagi.</a:t>
            </a:r>
          </a:p>
          <a:p>
            <a:r>
              <a:rPr lang="sl-SI" sz="2400" dirty="0"/>
              <a:t>V Sloveniji dokaj razširjene.</a:t>
            </a:r>
          </a:p>
          <a:p>
            <a:r>
              <a:rPr lang="sl-SI" sz="2400" dirty="0"/>
              <a:t>Ravno ali blago nagnjeno površje </a:t>
            </a:r>
            <a:r>
              <a:rPr lang="sl-SI" sz="2400" dirty="0">
                <a:sym typeface="Wingdings" panose="05000000000000000000" pitchFamily="2" charset="2"/>
              </a:rPr>
              <a:t> njive, travniki.</a:t>
            </a:r>
            <a:br>
              <a:rPr lang="sl-SI" sz="2400" dirty="0">
                <a:sym typeface="Wingdings" panose="05000000000000000000" pitchFamily="2" charset="2"/>
              </a:rPr>
            </a:br>
            <a:r>
              <a:rPr lang="sl-SI" sz="2400" dirty="0">
                <a:sym typeface="Wingdings" panose="05000000000000000000" pitchFamily="2" charset="2"/>
              </a:rPr>
              <a:t>Strma pobočja  gozd.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2796641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98472-7A29-461A-A652-A2F055A38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665" y="624110"/>
            <a:ext cx="4150207" cy="1280890"/>
          </a:xfrm>
        </p:spPr>
        <p:txBody>
          <a:bodyPr>
            <a:noAutofit/>
          </a:bodyPr>
          <a:lstStyle/>
          <a:p>
            <a:r>
              <a:rPr lang="en-US" sz="4000" dirty="0" err="1"/>
              <a:t>Šotne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r>
              <a:rPr lang="en-US" sz="4000" dirty="0"/>
              <a:t>/</a:t>
            </a:r>
            <a:br>
              <a:rPr lang="sl-SI" sz="4000" dirty="0"/>
            </a:br>
            <a:r>
              <a:rPr lang="en-US" sz="4000" dirty="0" err="1"/>
              <a:t>histosoli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4D20C-8895-44F1-BAAB-822469630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1665" y="2278488"/>
            <a:ext cx="4033676" cy="3777622"/>
          </a:xfrm>
        </p:spPr>
        <p:txBody>
          <a:bodyPr>
            <a:normAutofit/>
          </a:bodyPr>
          <a:lstStyle/>
          <a:p>
            <a:r>
              <a:rPr lang="sl-SI" sz="2400" dirty="0"/>
              <a:t>Značilne za barja.</a:t>
            </a:r>
          </a:p>
          <a:p>
            <a:r>
              <a:rPr lang="sl-SI" sz="2400" dirty="0"/>
              <a:t>Ostanki rastlin (šotnih mahov) se kopičijo v posebni šotni horizont.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38699301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6CE22-FCEC-46EA-B7C3-FB7CC5F13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435" y="598352"/>
            <a:ext cx="8911687" cy="1280890"/>
          </a:xfrm>
        </p:spPr>
        <p:txBody>
          <a:bodyPr/>
          <a:lstStyle/>
          <a:p>
            <a:r>
              <a:rPr lang="en-US" dirty="0" err="1"/>
              <a:t>Obrečne</a:t>
            </a:r>
            <a:r>
              <a:rPr lang="en-US" dirty="0"/>
              <a:t> </a:t>
            </a:r>
            <a:r>
              <a:rPr lang="en-US" dirty="0" err="1"/>
              <a:t>prsti</a:t>
            </a:r>
            <a:r>
              <a:rPr lang="en-US" dirty="0"/>
              <a:t>/</a:t>
            </a:r>
            <a:r>
              <a:rPr lang="en-US" dirty="0" err="1"/>
              <a:t>fluvisoli</a:t>
            </a:r>
            <a:endParaRPr lang="aa-ET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E5ADC7-C5DE-4524-AD3C-36A382D69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4435" y="1644203"/>
            <a:ext cx="5044247" cy="3777622"/>
          </a:xfrm>
        </p:spPr>
        <p:txBody>
          <a:bodyPr>
            <a:normAutofit/>
          </a:bodyPr>
          <a:lstStyle/>
          <a:p>
            <a:r>
              <a:rPr lang="sl-SI" sz="2400" dirty="0"/>
              <a:t>Razvijajo se na rečnem bregu.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14366118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FE33E-743E-4A9F-B20D-8B69A82B6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794" y="555677"/>
            <a:ext cx="8911687" cy="1280890"/>
          </a:xfrm>
        </p:spPr>
        <p:txBody>
          <a:bodyPr>
            <a:normAutofit/>
          </a:bodyPr>
          <a:lstStyle/>
          <a:p>
            <a:r>
              <a:rPr lang="en-US" sz="4000" dirty="0" err="1"/>
              <a:t>Zaslanjene</a:t>
            </a:r>
            <a:r>
              <a:rPr lang="en-US" sz="4000" dirty="0"/>
              <a:t> </a:t>
            </a:r>
            <a:r>
              <a:rPr lang="en-US" sz="4000" dirty="0" err="1"/>
              <a:t>prsti</a:t>
            </a:r>
            <a:endParaRPr lang="aa-ET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33FFE-86C0-46C6-BE9F-22376DAC5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7794" y="1989879"/>
            <a:ext cx="3924139" cy="3777622"/>
          </a:xfrm>
        </p:spPr>
        <p:txBody>
          <a:bodyPr>
            <a:normAutofit fontScale="47500" lnSpcReduction="20000"/>
          </a:bodyPr>
          <a:lstStyle/>
          <a:p>
            <a:r>
              <a:rPr lang="sl-SI" sz="4600" dirty="0"/>
              <a:t>Večje količine soli </a:t>
            </a:r>
            <a:r>
              <a:rPr lang="sl-SI" sz="4600" dirty="0">
                <a:sym typeface="Wingdings" panose="05000000000000000000" pitchFamily="2" charset="2"/>
              </a:rPr>
              <a:t> na površju puščajo belo usedlino.</a:t>
            </a:r>
          </a:p>
          <a:p>
            <a:r>
              <a:rPr lang="sl-SI" sz="4600" dirty="0">
                <a:sym typeface="Wingdings" panose="05000000000000000000" pitchFamily="2" charset="2"/>
              </a:rPr>
              <a:t>Sušna območja z intenzivnim izhlapevanjem.</a:t>
            </a:r>
          </a:p>
          <a:p>
            <a:r>
              <a:rPr lang="sl-SI" sz="4600" dirty="0">
                <a:sym typeface="Wingdings" panose="05000000000000000000" pitchFamily="2" charset="2"/>
              </a:rPr>
              <a:t>Nastajajo: </a:t>
            </a:r>
          </a:p>
          <a:p>
            <a:pPr marL="0" indent="0">
              <a:buNone/>
            </a:pPr>
            <a:r>
              <a:rPr lang="sl-SI" sz="4600" dirty="0">
                <a:sym typeface="Wingdings" panose="05000000000000000000" pitchFamily="2" charset="2"/>
              </a:rPr>
              <a:t>po naravni poti ali </a:t>
            </a:r>
          </a:p>
          <a:p>
            <a:pPr marL="0" indent="0">
              <a:buNone/>
            </a:pPr>
            <a:r>
              <a:rPr lang="sl-SI" sz="4600" dirty="0">
                <a:sym typeface="Wingdings" panose="05000000000000000000" pitchFamily="2" charset="2"/>
              </a:rPr>
              <a:t>jih povzroči človek (dolgotrajno namakanje).</a:t>
            </a:r>
            <a:br>
              <a:rPr lang="sl-SI" sz="2400" dirty="0">
                <a:sym typeface="Wingdings" panose="05000000000000000000" pitchFamily="2" charset="2"/>
              </a:rPr>
            </a:br>
            <a:r>
              <a:rPr lang="sl-SI" sz="2400" dirty="0">
                <a:sym typeface="Wingdings" panose="05000000000000000000" pitchFamily="2" charset="2"/>
              </a:rPr>
              <a:t>                   </a:t>
            </a:r>
            <a:endParaRPr lang="aa-ET" sz="2400" dirty="0"/>
          </a:p>
        </p:txBody>
      </p:sp>
    </p:spTree>
    <p:extLst>
      <p:ext uri="{BB962C8B-B14F-4D97-AF65-F5344CB8AC3E}">
        <p14:creationId xmlns:p14="http://schemas.microsoft.com/office/powerpoint/2010/main" val="27010712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326DC48-2BC6-4967-A389-8D249AD86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Bistvo</a:t>
            </a:r>
            <a:endParaRPr lang="en-SI" dirty="0"/>
          </a:p>
        </p:txBody>
      </p:sp>
      <p:graphicFrame>
        <p:nvGraphicFramePr>
          <p:cNvPr id="4" name="Označba mesta vsebine 3">
            <a:extLst>
              <a:ext uri="{FF2B5EF4-FFF2-40B4-BE49-F238E27FC236}">
                <a16:creationId xmlns:a16="http://schemas.microsoft.com/office/drawing/2014/main" id="{B75B4223-2B33-4725-95ED-EF16D31CAE0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04800" y="2197053"/>
          <a:ext cx="11582400" cy="2463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600">
                  <a:extLst>
                    <a:ext uri="{9D8B030D-6E8A-4147-A177-3AD203B41FA5}">
                      <a16:colId xmlns:a16="http://schemas.microsoft.com/office/drawing/2014/main" val="877370992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354345668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3522813805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3271281284"/>
                    </a:ext>
                  </a:extLst>
                </a:gridCol>
              </a:tblGrid>
              <a:tr h="661266">
                <a:tc>
                  <a:txBody>
                    <a:bodyPr/>
                    <a:lstStyle/>
                    <a:p>
                      <a:r>
                        <a:rPr lang="sl-SI" dirty="0">
                          <a:solidFill>
                            <a:schemeClr val="tx1"/>
                          </a:solidFill>
                          <a:latin typeface="+mj-lt"/>
                        </a:rPr>
                        <a:t>površje</a:t>
                      </a:r>
                      <a:endParaRPr lang="en-SI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>
                          <a:solidFill>
                            <a:schemeClr val="tx1"/>
                          </a:solidFill>
                          <a:latin typeface="+mj-lt"/>
                        </a:rPr>
                        <a:t>globina prsti</a:t>
                      </a:r>
                      <a:endParaRPr lang="en-SI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>
                          <a:solidFill>
                            <a:schemeClr val="tx1"/>
                          </a:solidFill>
                          <a:latin typeface="+mj-lt"/>
                        </a:rPr>
                        <a:t>silikatna kamnina</a:t>
                      </a:r>
                      <a:endParaRPr lang="en-SI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>
                          <a:solidFill>
                            <a:schemeClr val="tx1"/>
                          </a:solidFill>
                          <a:latin typeface="+mj-lt"/>
                        </a:rPr>
                        <a:t>karbonatna kamnina</a:t>
                      </a:r>
                      <a:endParaRPr lang="en-SI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2421769"/>
                  </a:ext>
                </a:extLst>
              </a:tr>
              <a:tr h="661266">
                <a:tc>
                  <a:txBody>
                    <a:bodyPr/>
                    <a:lstStyle/>
                    <a:p>
                      <a:r>
                        <a:rPr lang="sl-SI" dirty="0">
                          <a:latin typeface="+mj-lt"/>
                        </a:rPr>
                        <a:t>ravnina</a:t>
                      </a:r>
                      <a:endParaRPr lang="en-SI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>
                          <a:latin typeface="+mj-lt"/>
                        </a:rPr>
                        <a:t>globlja</a:t>
                      </a:r>
                      <a:endParaRPr lang="en-SI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>
                          <a:latin typeface="+mj-lt"/>
                        </a:rPr>
                        <a:t>distrična</a:t>
                      </a:r>
                      <a:r>
                        <a:rPr lang="sl-SI" dirty="0">
                          <a:latin typeface="+mj-lt"/>
                        </a:rPr>
                        <a:t> rjava prst</a:t>
                      </a:r>
                      <a:endParaRPr lang="en-SI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>
                          <a:latin typeface="+mj-lt"/>
                        </a:rPr>
                        <a:t>evtrična</a:t>
                      </a:r>
                      <a:r>
                        <a:rPr lang="sl-SI" dirty="0">
                          <a:latin typeface="+mj-lt"/>
                        </a:rPr>
                        <a:t> rjava prst</a:t>
                      </a:r>
                      <a:endParaRPr lang="en-SI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395842"/>
                  </a:ext>
                </a:extLst>
              </a:tr>
              <a:tr h="1141362">
                <a:tc>
                  <a:txBody>
                    <a:bodyPr/>
                    <a:lstStyle/>
                    <a:p>
                      <a:r>
                        <a:rPr lang="sl-SI" dirty="0">
                          <a:latin typeface="+mj-lt"/>
                        </a:rPr>
                        <a:t>pobočje </a:t>
                      </a:r>
                      <a:br>
                        <a:rPr lang="sl-SI" dirty="0">
                          <a:latin typeface="+mj-lt"/>
                        </a:rPr>
                      </a:br>
                      <a:r>
                        <a:rPr lang="sl-SI" dirty="0">
                          <a:latin typeface="+mj-lt"/>
                        </a:rPr>
                        <a:t>(hribovje, gorovje)</a:t>
                      </a:r>
                      <a:endParaRPr lang="en-SI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>
                          <a:latin typeface="+mj-lt"/>
                        </a:rPr>
                        <a:t>plitkejša </a:t>
                      </a:r>
                      <a:endParaRPr lang="en-SI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>
                          <a:latin typeface="+mj-lt"/>
                        </a:rPr>
                        <a:t>ranker</a:t>
                      </a:r>
                      <a:endParaRPr lang="en-SI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>
                          <a:latin typeface="+mj-lt"/>
                        </a:rPr>
                        <a:t>rendzina</a:t>
                      </a:r>
                      <a:endParaRPr lang="en-SI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35728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8005099"/>
      </p:ext>
    </p:extLst>
  </p:cSld>
  <p:clrMapOvr>
    <a:masterClrMapping/>
  </p:clrMapOvr>
</p:sld>
</file>

<file path=ppt/theme/theme1.xml><?xml version="1.0" encoding="utf-8"?>
<a:theme xmlns:a="http://schemas.openxmlformats.org/drawingml/2006/main" name="Jata">
  <a:themeElements>
    <a:clrScheme name="Jata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Jat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Jat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718</TotalTime>
  <Words>692</Words>
  <Application>Microsoft Office PowerPoint</Application>
  <PresentationFormat>Širokozaslonsko</PresentationFormat>
  <Paragraphs>113</Paragraphs>
  <Slides>28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28</vt:i4>
      </vt:variant>
    </vt:vector>
  </HeadingPairs>
  <TitlesOfParts>
    <vt:vector size="32" baseType="lpstr">
      <vt:lpstr>Arial</vt:lpstr>
      <vt:lpstr>Century Gothic</vt:lpstr>
      <vt:lpstr>Wingdings 3</vt:lpstr>
      <vt:lpstr>Jata</vt:lpstr>
      <vt:lpstr>PRSTI</vt:lpstr>
      <vt:lpstr>Nastajanje prsti</vt:lpstr>
      <vt:lpstr>Sestava prsti</vt:lpstr>
      <vt:lpstr>Lastnosti prsti</vt:lpstr>
      <vt:lpstr>Pedogenetski dejavniki</vt:lpstr>
      <vt:lpstr>Matična podlaga</vt:lpstr>
      <vt:lpstr>Podnebje</vt:lpstr>
      <vt:lpstr>Relief</vt:lpstr>
      <vt:lpstr>Čas</vt:lpstr>
      <vt:lpstr>Organizmi</vt:lpstr>
      <vt:lpstr>PowerPointova predstavitev</vt:lpstr>
      <vt:lpstr>PowerPointova predstavitev</vt:lpstr>
      <vt:lpstr>Tipi prsti</vt:lpstr>
      <vt:lpstr>Feralsoli/rdečkasto rumene prsti vročih in vlažnih predelov</vt:lpstr>
      <vt:lpstr>PowerPointova predstavitev</vt:lpstr>
      <vt:lpstr>Puščavske prsti/arenosoli</vt:lpstr>
      <vt:lpstr>Rdeče in rjavkaste sredozemske prsti</vt:lpstr>
      <vt:lpstr>PowerPointova predstavitev</vt:lpstr>
      <vt:lpstr>Rjave (gozdne) prsti  /kambisoli</vt:lpstr>
      <vt:lpstr>Črne prsti/černozjomi</vt:lpstr>
      <vt:lpstr>Sive sprane prsti/podzoli</vt:lpstr>
      <vt:lpstr>Tundrske prsti/glejsoli</vt:lpstr>
      <vt:lpstr>Gorske prsti</vt:lpstr>
      <vt:lpstr>Rendzine</vt:lpstr>
      <vt:lpstr>Šotne prsti/ histosoli</vt:lpstr>
      <vt:lpstr>Obrečne prsti/fluvisoli</vt:lpstr>
      <vt:lpstr>Zaslanjene prsti</vt:lpstr>
      <vt:lpstr>Bistvo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Migracije</dc:title>
  <dc:creator>Kastelic, Monika</dc:creator>
  <cp:lastModifiedBy>Admin</cp:lastModifiedBy>
  <cp:revision>21</cp:revision>
  <dcterms:created xsi:type="dcterms:W3CDTF">2021-10-07T19:19:55Z</dcterms:created>
  <dcterms:modified xsi:type="dcterms:W3CDTF">2025-10-20T08:18:37Z</dcterms:modified>
</cp:coreProperties>
</file>