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7" r:id="rId3"/>
    <p:sldId id="278" r:id="rId4"/>
    <p:sldId id="260" r:id="rId5"/>
    <p:sldId id="265" r:id="rId6"/>
    <p:sldId id="266" r:id="rId7"/>
    <p:sldId id="267" r:id="rId8"/>
    <p:sldId id="264" r:id="rId9"/>
    <p:sldId id="268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-5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87DFE-B101-44EE-99F2-ABC246D7E704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61874-B9A6-4604-9BBF-E143871F84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616AE-126A-40A1-A551-10A881EE35EF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476EC-DAEA-429E-9738-14BA460285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77F9B-467B-43C8-9773-1C2CEFFA2973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4CEC2-0E0F-4AB6-8C65-1FE4400509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1A01F-A09A-4260-B7B7-7CD6D73116BD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94AF5-5196-475B-A76B-057118BDE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92C85-0AD8-46AE-9BD1-0F950B252711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32FCE-87CE-4BEF-9786-A97FB071C8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68D9F-5A01-4627-A314-9B3C52FAB6FA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24A24-D82B-4F40-85A3-7ECF1A8105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59FD3-74A9-4581-B5A5-A5AFF70E58FA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19E21-BC4B-43EF-9FEF-5B6AF164F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9A849-4BF7-4F80-8B20-78909FF5AE4A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FB8AF-3242-48CF-B3F2-E5A37BC7FF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9521C-A8C0-41BD-A66C-AB09797F44A5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46B00-7289-456B-A22D-D99C57924F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8267B-F6CC-4027-B11E-471218538990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B8B8A-4AB0-41B7-B840-BC9299C4B7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41822-DF2C-4128-95B6-C62286795AD7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F76D2-24D2-4497-861F-62C5461B9B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898FC3F-A414-4A5C-9526-1B9F3921C380}" type="datetimeFigureOut">
              <a:rPr lang="en-US"/>
              <a:pPr>
                <a:defRPr/>
              </a:pPr>
              <a:t>10/8/2012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8CE19FC-AD8A-41A7-AB29-739B779AF2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ctrTitle"/>
          </p:nvPr>
        </p:nvSpPr>
        <p:spPr>
          <a:xfrm>
            <a:off x="287338" y="1676400"/>
            <a:ext cx="8597900" cy="3005138"/>
          </a:xfrm>
        </p:spPr>
        <p:txBody>
          <a:bodyPr/>
          <a:lstStyle/>
          <a:p>
            <a:pPr eaLnBrk="1" hangingPunct="1"/>
            <a:r>
              <a:rPr lang="sl-SI" sz="4800" b="1" dirty="0" smtClean="0">
                <a:latin typeface="Arial" charset="0"/>
                <a:cs typeface="Arial" charset="0"/>
              </a:rPr>
              <a:t>Celostna grafična podoba</a:t>
            </a:r>
            <a:br>
              <a:rPr lang="sl-SI" sz="4800" b="1" dirty="0" smtClean="0">
                <a:latin typeface="Arial" charset="0"/>
                <a:cs typeface="Arial" charset="0"/>
              </a:rPr>
            </a:br>
            <a:r>
              <a:rPr lang="sl-SI" sz="4800" b="1" dirty="0" smtClean="0">
                <a:latin typeface="Arial" charset="0"/>
                <a:cs typeface="Arial" charset="0"/>
              </a:rPr>
              <a:t>(CGP)</a:t>
            </a:r>
            <a:br>
              <a:rPr lang="sl-SI" sz="4800" b="1" dirty="0" smtClean="0">
                <a:latin typeface="Arial" charset="0"/>
                <a:cs typeface="Arial" charset="0"/>
              </a:rPr>
            </a:br>
            <a:r>
              <a:rPr lang="sl-SI" sz="4800" b="1" dirty="0" smtClean="0">
                <a:latin typeface="Arial" charset="0"/>
                <a:cs typeface="Arial" charset="0"/>
              </a:rPr>
              <a:t/>
            </a:r>
            <a:br>
              <a:rPr lang="sl-SI" sz="4800" b="1" dirty="0" smtClean="0">
                <a:latin typeface="Arial" charset="0"/>
                <a:cs typeface="Arial" charset="0"/>
              </a:rPr>
            </a:br>
            <a:r>
              <a:rPr lang="sl-SI" sz="4800" b="1" dirty="0" smtClean="0">
                <a:latin typeface="Arial" charset="0"/>
                <a:cs typeface="Arial" charset="0"/>
              </a:rPr>
              <a:t>I. del</a:t>
            </a:r>
            <a:r>
              <a:rPr lang="sl-SI" sz="4800" b="1" i="1" dirty="0" smtClean="0">
                <a:latin typeface="Arial" charset="0"/>
                <a:cs typeface="Arial" charset="0"/>
              </a:rPr>
              <a:t/>
            </a:r>
            <a:br>
              <a:rPr lang="sl-SI" sz="4800" b="1" i="1" dirty="0" smtClean="0">
                <a:latin typeface="Arial" charset="0"/>
                <a:cs typeface="Arial" charset="0"/>
              </a:rPr>
            </a:br>
            <a:endParaRPr lang="sl-SI" sz="3600" b="1" i="1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228600"/>
            <a:ext cx="8077200" cy="6629400"/>
          </a:xfrm>
          <a:prstGeom prst="rect">
            <a:avLst/>
          </a:prstGeom>
        </p:spPr>
        <p:txBody>
          <a:bodyPr/>
          <a:lstStyle/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“Grafični oblikovalec ni umetnik, ki bi mu bilo dovoljeno osebno izpovedovanje, pač pa je </a:t>
            </a:r>
            <a:r>
              <a:rPr lang="sl-SI" sz="2400" dirty="0" err="1" smtClean="0">
                <a:solidFill>
                  <a:prstClr val="white"/>
                </a:solidFill>
                <a:latin typeface="Arial" charset="0"/>
              </a:rPr>
              <a:t>komunikator</a:t>
            </a: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, ki mora imeti talent, znanje in izkušnje, da lahko v likovne strukture </a:t>
            </a:r>
            <a:r>
              <a:rPr lang="sl-SI" sz="2400" dirty="0" err="1" smtClean="0">
                <a:solidFill>
                  <a:prstClr val="white"/>
                </a:solidFill>
                <a:latin typeface="Arial" charset="0"/>
              </a:rPr>
              <a:t>vkodira</a:t>
            </a: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 načrtovana sporočila naročnikov oz. organizacij.” (Jernej Repovš)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dirty="0" smtClean="0">
              <a:solidFill>
                <a:prstClr val="white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ctrTitle"/>
          </p:nvPr>
        </p:nvSpPr>
        <p:spPr>
          <a:xfrm>
            <a:off x="287338" y="1676400"/>
            <a:ext cx="8597900" cy="3005138"/>
          </a:xfrm>
        </p:spPr>
        <p:txBody>
          <a:bodyPr/>
          <a:lstStyle/>
          <a:p>
            <a:pPr eaLnBrk="1" hangingPunct="1"/>
            <a:r>
              <a:rPr lang="sl-SI" sz="4800" b="1" dirty="0" smtClean="0">
                <a:latin typeface="Arial" charset="0"/>
                <a:cs typeface="Arial" charset="0"/>
              </a:rPr>
              <a:t>Kaj je celostna grafična podoba?</a:t>
            </a:r>
            <a:r>
              <a:rPr lang="sl-SI" sz="4800" b="1" i="1" dirty="0" smtClean="0">
                <a:latin typeface="Arial" charset="0"/>
                <a:cs typeface="Arial" charset="0"/>
              </a:rPr>
              <a:t/>
            </a:r>
            <a:br>
              <a:rPr lang="sl-SI" sz="4800" b="1" i="1" dirty="0" smtClean="0">
                <a:latin typeface="Arial" charset="0"/>
                <a:cs typeface="Arial" charset="0"/>
              </a:rPr>
            </a:br>
            <a:endParaRPr lang="sl-SI" sz="3600" b="1" i="1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228600"/>
            <a:ext cx="8077200" cy="6629400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Celostna </a:t>
            </a: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grafična podoba je del identitete organizacije (npr. podjetja, izobraževalne ustanove, dogodka ipd.).</a:t>
            </a:r>
            <a:endParaRPr lang="sl-SI" sz="2400" dirty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Identiteta organizacije se gradi znotraj referenčnega trikotnika: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371600" y="3061301"/>
            <a:ext cx="6019800" cy="3121462"/>
            <a:chOff x="1371600" y="3620869"/>
            <a:chExt cx="6019800" cy="3121462"/>
          </a:xfrm>
        </p:grpSpPr>
        <p:sp>
          <p:nvSpPr>
            <p:cNvPr id="3" name="Isosceles Triangle 2"/>
            <p:cNvSpPr/>
            <p:nvPr/>
          </p:nvSpPr>
          <p:spPr>
            <a:xfrm>
              <a:off x="3480816" y="4301358"/>
              <a:ext cx="2081784" cy="1794641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724400" y="6096000"/>
              <a:ext cx="2667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dirty="0" err="1" smtClean="0">
                  <a:latin typeface="Arial" pitchFamily="34" charset="0"/>
                  <a:cs typeface="Arial" pitchFamily="34" charset="0"/>
                </a:rPr>
                <a:t>Imidž</a:t>
              </a:r>
              <a:endParaRPr lang="sl-SI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371600" y="6096000"/>
              <a:ext cx="2667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dirty="0" smtClean="0">
                  <a:latin typeface="Arial" pitchFamily="34" charset="0"/>
                  <a:cs typeface="Arial" pitchFamily="34" charset="0"/>
                </a:rPr>
                <a:t>Realna identiteta organizacije</a:t>
              </a:r>
              <a:endParaRPr lang="sl-SI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200400" y="3620869"/>
              <a:ext cx="2667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dirty="0" smtClean="0">
                  <a:latin typeface="Arial" pitchFamily="34" charset="0"/>
                  <a:cs typeface="Arial" pitchFamily="34" charset="0"/>
                </a:rPr>
                <a:t>Simbolna identiteta organizacije</a:t>
              </a:r>
              <a:endParaRPr lang="sl-SI" dirty="0"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228600"/>
            <a:ext cx="8077200" cy="6629400"/>
          </a:xfrm>
          <a:prstGeom prst="rect">
            <a:avLst/>
          </a:prstGeom>
        </p:spPr>
        <p:txBody>
          <a:bodyPr/>
          <a:lstStyle/>
          <a:p>
            <a:pPr marL="266700" indent="-266700"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3600" b="1" dirty="0" smtClean="0">
                <a:solidFill>
                  <a:prstClr val="white"/>
                </a:solidFill>
                <a:latin typeface="Arial" charset="0"/>
              </a:rPr>
              <a:t>I</a:t>
            </a:r>
            <a:r>
              <a:rPr lang="sl-SI" sz="3600" b="1" dirty="0" smtClean="0">
                <a:solidFill>
                  <a:prstClr val="white"/>
                </a:solidFill>
                <a:latin typeface="Arial" charset="0"/>
              </a:rPr>
              <a:t>. </a:t>
            </a:r>
            <a:r>
              <a:rPr lang="sl-SI" sz="3600" b="1" dirty="0" smtClean="0">
                <a:solidFill>
                  <a:prstClr val="white"/>
                </a:solidFill>
                <a:latin typeface="Arial" charset="0"/>
              </a:rPr>
              <a:t>Realna identiteta organizacije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Historična identiteta: zgodovina in razvoj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Materialna identiteta: izdelki, storitve, stavbe …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Idejna identiteta: poslanstvo, filozofija, cilji, strategije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228600"/>
            <a:ext cx="8077200" cy="6629400"/>
          </a:xfrm>
          <a:prstGeom prst="rect">
            <a:avLst/>
          </a:prstGeom>
        </p:spPr>
        <p:txBody>
          <a:bodyPr/>
          <a:lstStyle/>
          <a:p>
            <a:pPr marL="266700" indent="-266700"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3600" b="1" dirty="0" smtClean="0">
                <a:solidFill>
                  <a:prstClr val="white"/>
                </a:solidFill>
                <a:latin typeface="Arial" charset="0"/>
              </a:rPr>
              <a:t>II. </a:t>
            </a:r>
            <a:r>
              <a:rPr lang="sl-SI" sz="3600" b="1" dirty="0" err="1" smtClean="0">
                <a:solidFill>
                  <a:prstClr val="white"/>
                </a:solidFill>
                <a:latin typeface="Arial" charset="0"/>
              </a:rPr>
              <a:t>Imidž</a:t>
            </a:r>
            <a:endParaRPr lang="sl-SI" sz="3600" b="1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“Potrošniki ne kupujejo izdelkov, pač pa blagovne znamke.” (David O’</a:t>
            </a:r>
            <a:r>
              <a:rPr lang="sl-SI" sz="2400" dirty="0" err="1" smtClean="0">
                <a:solidFill>
                  <a:prstClr val="white"/>
                </a:solidFill>
                <a:latin typeface="Arial" charset="0"/>
              </a:rPr>
              <a:t>Gilvy</a:t>
            </a: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)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err="1" smtClean="0">
                <a:solidFill>
                  <a:prstClr val="white"/>
                </a:solidFill>
                <a:latin typeface="Arial" charset="0"/>
              </a:rPr>
              <a:t>Imidž</a:t>
            </a: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 je “osebnost” oz. blagovna znamka organizacije.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err="1" smtClean="0">
                <a:solidFill>
                  <a:prstClr val="white"/>
                </a:solidFill>
                <a:latin typeface="Arial" charset="0"/>
              </a:rPr>
              <a:t>Imidž</a:t>
            </a: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 je percepcija organizacije, ki jo imajo o njej potrošniki.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228600"/>
            <a:ext cx="8077200" cy="6629400"/>
          </a:xfrm>
          <a:prstGeom prst="rect">
            <a:avLst/>
          </a:prstGeom>
        </p:spPr>
        <p:txBody>
          <a:bodyPr/>
          <a:lstStyle/>
          <a:p>
            <a:pPr marL="266700" indent="-266700"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3600" b="1" dirty="0" smtClean="0">
                <a:solidFill>
                  <a:prstClr val="white"/>
                </a:solidFill>
                <a:latin typeface="Arial" charset="0"/>
              </a:rPr>
              <a:t>III. </a:t>
            </a:r>
            <a:r>
              <a:rPr lang="sl-SI" sz="3600" b="1" dirty="0" smtClean="0">
                <a:solidFill>
                  <a:prstClr val="white"/>
                </a:solidFill>
                <a:latin typeface="Arial" charset="0"/>
              </a:rPr>
              <a:t>Simbolna identiteta organizacije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Simbolna identiteta je realna identiteta prevedena na simbolno, znakovno raven.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Simbolna identiteta se gradi z organizacijo različnih dražljajev, ki vzbujajo v potrošnikih določeno predstavo o organizaciji, s tem pa pomembno vplivajo na njen </a:t>
            </a:r>
            <a:r>
              <a:rPr lang="sl-SI" sz="2000" dirty="0" err="1" smtClean="0">
                <a:solidFill>
                  <a:prstClr val="white"/>
                </a:solidFill>
                <a:latin typeface="Arial" charset="0"/>
              </a:rPr>
              <a:t>imidž</a:t>
            </a: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.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Vidni dražljaji </a:t>
            </a:r>
            <a:r>
              <a:rPr lang="sl-SI" dirty="0" smtClean="0">
                <a:solidFill>
                  <a:prstClr val="white"/>
                </a:solidFill>
                <a:latin typeface="Arial" charset="0"/>
                <a:sym typeface="Wingdings" pitchFamily="2" charset="2"/>
              </a:rPr>
              <a:t> likovna znakovna podoba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smtClean="0">
                <a:solidFill>
                  <a:prstClr val="white"/>
                </a:solidFill>
                <a:latin typeface="Arial" charset="0"/>
                <a:sym typeface="Wingdings" pitchFamily="2" charset="2"/>
              </a:rPr>
              <a:t>Slušni dražljaji  glasovi in glasba (npr. radijski in tv oglasi) </a:t>
            </a:r>
            <a:endParaRPr lang="sl-SI" dirty="0" smtClean="0">
              <a:solidFill>
                <a:prstClr val="white"/>
              </a:solidFill>
              <a:latin typeface="Arial" charset="0"/>
            </a:endParaRPr>
          </a:p>
          <a:p>
            <a:pPr marL="723900" lvl="1" indent="-266700">
              <a:lnSpc>
                <a:spcPct val="120000"/>
              </a:lnSpc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Vonj in okus</a:t>
            </a:r>
          </a:p>
          <a:p>
            <a:pPr marL="723900" lvl="1" indent="-266700">
              <a:lnSpc>
                <a:spcPct val="120000"/>
              </a:lnSpc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Simbolni identitetni sistem organizacije na posreden način predstavlja organizacijo, ustvarja o njej vtis, mnenje, </a:t>
            </a:r>
            <a:r>
              <a:rPr lang="sl-SI" sz="2000" dirty="0" err="1" smtClean="0">
                <a:solidFill>
                  <a:prstClr val="white"/>
                </a:solidFill>
                <a:latin typeface="Arial" charset="0"/>
              </a:rPr>
              <a:t>imidž</a:t>
            </a: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, ne da bi bil potrošnik v neposrednem stiku z njeno realno identiteto.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533400"/>
            <a:ext cx="8077200" cy="6324600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Celostna grafična podoba je del simbolnega identitetnega sistema organizacije.</a:t>
            </a:r>
            <a:endParaRPr lang="sl-SI" sz="2400" dirty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CGP je vizualni, likovni oz. grafični simbolni identitetni sistem organizacije.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CGP sestavljajo verbalni in grafični simboli, </a:t>
            </a: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pisave, </a:t>
            </a: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barve in ostale likovne strukture, razporejene po površinah komunikacijskih sredstev na samosvoj, prepoznaven in razlikovalen način.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Ker predstavlja vizualna zaznava za človeka najpomembnejši del spoznavanja, je celostna grafična podoba najpomembnejši del simbolnega identitetnega sistema organizacije.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228600"/>
            <a:ext cx="8077200" cy="6629400"/>
          </a:xfrm>
          <a:prstGeom prst="rect">
            <a:avLst/>
          </a:prstGeom>
        </p:spPr>
        <p:txBody>
          <a:bodyPr/>
          <a:lstStyle/>
          <a:p>
            <a:pPr marL="266700" indent="-266700"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Odnos med realno in simbolno identiteto organizacije je resničen, če ustvarjalci simbolne identitete uspejo simboliko organizacije postaviti kot zrcalo realne identitete organizacije.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V simbolni identiteti mora biti zakodirana realna identiteta organizacije skupaj z njeno vizijo in cilji.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Simbolna identiteta, ki je lažna in ne kaže prave slike organizacije, bo organizaciji izoblikovala neustrezen </a:t>
            </a:r>
            <a:r>
              <a:rPr lang="sl-SI" dirty="0" err="1" smtClean="0">
                <a:solidFill>
                  <a:prstClr val="white"/>
                </a:solidFill>
                <a:latin typeface="Arial" charset="0"/>
              </a:rPr>
              <a:t>imidž</a:t>
            </a: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 ter ji s tem zmanjšala ali poveličala ceno. Oboje vodi v poslovne težave.</a:t>
            </a: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33400" y="533400"/>
            <a:ext cx="8077200" cy="6324600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20000"/>
              </a:lnSpc>
              <a:spcAft>
                <a:spcPts val="600"/>
              </a:spcAft>
              <a:tabLst>
                <a:tab pos="723900" algn="l"/>
              </a:tabLst>
              <a:defRPr/>
            </a:pPr>
            <a:r>
              <a:rPr lang="sl-SI" sz="2400" dirty="0" smtClean="0">
                <a:solidFill>
                  <a:prstClr val="white"/>
                </a:solidFill>
                <a:latin typeface="Arial" charset="0"/>
              </a:rPr>
              <a:t>Celostna grafična podoba je torej komunikacijski sistem, ki potrošniku na simbolni ravni posreduje realno identiteto organizacije.</a:t>
            </a:r>
            <a:endParaRPr lang="sl-SI" sz="2400" dirty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endParaRPr lang="sl-SI" sz="2000" dirty="0" smtClean="0">
              <a:solidFill>
                <a:prstClr val="white"/>
              </a:solidFill>
              <a:latin typeface="Arial" charset="0"/>
            </a:endParaRPr>
          </a:p>
          <a:p>
            <a:pPr marL="266700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Ustvarjanje celostne grafične podobe presega področje oblikovanja in zahteva razumevanje realne identitete organizacije (njene filozofije, ciljev, strategij ipd.) in </a:t>
            </a:r>
            <a:r>
              <a:rPr lang="sl-SI" sz="2000" dirty="0" err="1" smtClean="0">
                <a:solidFill>
                  <a:prstClr val="white"/>
                </a:solidFill>
                <a:latin typeface="Arial" charset="0"/>
              </a:rPr>
              <a:t>imidža</a:t>
            </a:r>
            <a:r>
              <a:rPr lang="sl-SI" sz="2000" dirty="0" smtClean="0">
                <a:solidFill>
                  <a:prstClr val="white"/>
                </a:solidFill>
                <a:latin typeface="Arial" charset="0"/>
              </a:rPr>
              <a:t>, ki naj bi ga organizacija imela.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Ustvarjanje CGP je marketinški proces, v katerem oblikovalec prevzame končno nalogo realizacije in vizualizacije prej dobro domišljenih idej o tem, kaj naj bi CGP sporočala.</a:t>
            </a:r>
          </a:p>
          <a:p>
            <a:pPr marL="723900" lvl="1" indent="-266700">
              <a:lnSpc>
                <a:spcPct val="120000"/>
              </a:lnSpc>
              <a:spcAft>
                <a:spcPts val="600"/>
              </a:spcAft>
              <a:buFont typeface="Wingdings"/>
              <a:buChar char="à"/>
              <a:tabLst>
                <a:tab pos="723900" algn="l"/>
              </a:tabLst>
              <a:defRPr/>
            </a:pPr>
            <a:r>
              <a:rPr lang="sl-SI" dirty="0" smtClean="0">
                <a:solidFill>
                  <a:prstClr val="white"/>
                </a:solidFill>
                <a:latin typeface="Arial" charset="0"/>
              </a:rPr>
              <a:t>Oblikovalec CGP mora predhodni proces razumeti, da lahko dobro opravi svoje delo.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dirty="0" smtClean="0">
            <a:latin typeface="Arial" pitchFamily="34" charset="0"/>
            <a:cs typeface="Arial" pitchFamily="34" charset="0"/>
          </a:defRPr>
        </a:defPPr>
      </a:lstStyle>
    </a:spDef>
    <a:txDef>
      <a:spPr>
        <a:noFill/>
      </a:spPr>
      <a:bodyPr wrap="square" rtlCol="0">
        <a:spAutoFit/>
      </a:bodyPr>
      <a:lstStyle>
        <a:defPPr>
          <a:defRPr sz="2000" dirty="0" err="1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3413</TotalTime>
  <Words>495</Words>
  <Application>Microsoft Office PowerPoint</Application>
  <PresentationFormat>On-screen Show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1_Office Theme</vt:lpstr>
      <vt:lpstr>Celostna grafična podoba (CGP)  I. del </vt:lpstr>
      <vt:lpstr>Slide 2</vt:lpstr>
      <vt:lpstr>Kaj je celostna grafična podoba? 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Celostna grafična podoba </dc:title>
  <dc:creator/>
  <cp:lastModifiedBy>none</cp:lastModifiedBy>
  <cp:revision>546</cp:revision>
  <dcterms:created xsi:type="dcterms:W3CDTF">2006-08-16T00:00:00Z</dcterms:created>
  <dcterms:modified xsi:type="dcterms:W3CDTF">2012-10-08T10:35:38Z</dcterms:modified>
</cp:coreProperties>
</file>