
<file path=[Content_Types].xml><?xml version="1.0" encoding="utf-8"?>
<Types xmlns="http://schemas.openxmlformats.org/package/2006/content-types">
  <Default Extension="bmp" ContentType="image/bmp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76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4" autoAdjust="0"/>
    <p:restoredTop sz="94660"/>
  </p:normalViewPr>
  <p:slideViewPr>
    <p:cSldViewPr snapToGrid="0">
      <p:cViewPr varScale="1">
        <p:scale>
          <a:sx n="57" d="100"/>
          <a:sy n="57" d="100"/>
        </p:scale>
        <p:origin x="72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bmp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bmp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Naslovni diapozitiv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1" y="0"/>
            <a:ext cx="12192000" cy="6858000"/>
          </a:xfrm>
          <a:prstGeom prst="rect">
            <a:avLst/>
          </a:prstGeom>
          <a:blipFill dpi="0" rotWithShape="1">
            <a:blip r:embed="rId2">
              <a:alphaModFix amt="45000"/>
              <a:duotone>
                <a:schemeClr val="accent2">
                  <a:shade val="45000"/>
                  <a:satMod val="135000"/>
                </a:schemeClr>
                <a:prstClr val="white"/>
              </a:duotone>
            </a:blip>
            <a:srcRect/>
            <a:tile tx="-31750" ty="-120650" sx="100000" sy="100000" flip="xy" algn="tl"/>
          </a:blipFill>
          <a:ln w="19050" cmpd="sng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solidFill>
            <a:schemeClr val="tx1"/>
          </a:solidFill>
          <a:ln w="6350" cap="flat" cmpd="sng" algn="ctr">
            <a:solidFill>
              <a:schemeClr val="tx1">
                <a:lumMod val="65000"/>
                <a:lumOff val="35000"/>
              </a:schemeClr>
            </a:solidFill>
            <a:prstDash val="solid"/>
          </a:ln>
          <a:effectLst>
            <a:outerShdw blurRad="63500" algn="ctr" rotWithShape="0">
              <a:prstClr val="black">
                <a:alpha val="40000"/>
              </a:prstClr>
            </a:outerShdw>
            <a:softEdge rad="0"/>
          </a:effectLst>
        </p:spPr>
      </p:sp>
      <p:sp>
        <p:nvSpPr>
          <p:cNvPr id="11" name="Rectangle 10"/>
          <p:cNvSpPr/>
          <p:nvPr/>
        </p:nvSpPr>
        <p:spPr>
          <a:xfrm>
            <a:off x="1447801" y="1411615"/>
            <a:ext cx="9296400" cy="4034770"/>
          </a:xfrm>
          <a:prstGeom prst="rect">
            <a:avLst/>
          </a:prstGeom>
          <a:solidFill>
            <a:schemeClr val="bg2"/>
          </a:solidFill>
          <a:ln w="9525" cap="sq" cmpd="sng" algn="ctr">
            <a:noFill/>
            <a:prstDash val="solid"/>
            <a:miter lim="800000"/>
          </a:ln>
          <a:effectLst/>
        </p:spPr>
      </p:sp>
      <p:sp>
        <p:nvSpPr>
          <p:cNvPr id="15" name="Rectangle 14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127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4" name="Group 3"/>
          <p:cNvGrpSpPr/>
          <p:nvPr/>
        </p:nvGrpSpPr>
        <p:grpSpPr>
          <a:xfrm>
            <a:off x="5250180" y="1267730"/>
            <a:ext cx="1691640" cy="645295"/>
            <a:chOff x="5318306" y="1386268"/>
            <a:chExt cx="1567331" cy="645295"/>
          </a:xfrm>
        </p:grpSpPr>
        <p:cxnSp>
          <p:nvCxnSpPr>
            <p:cNvPr id="17" name="Straight Connector 16"/>
            <p:cNvCxnSpPr/>
            <p:nvPr/>
          </p:nvCxnSpPr>
          <p:spPr>
            <a:xfrm>
              <a:off x="5318306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6885637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5318306" y="2031563"/>
              <a:ext cx="1567331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61708" y="2091263"/>
            <a:ext cx="9068586" cy="2590800"/>
          </a:xfrm>
        </p:spPr>
        <p:txBody>
          <a:bodyPr tIns="45720" bIns="45720" anchor="ctr">
            <a:noAutofit/>
          </a:bodyPr>
          <a:lstStyle>
            <a:lvl1pPr algn="ctr">
              <a:lnSpc>
                <a:spcPct val="83000"/>
              </a:lnSpc>
              <a:defRPr lang="en-US" sz="7200" b="0" kern="1200" cap="all" spc="-100" baseline="0" dirty="0">
                <a:solidFill>
                  <a:schemeClr val="tx1"/>
                </a:solidFill>
                <a:effectLst>
                  <a:outerShdw blurRad="38100" dist="12700" dir="2700000" algn="tl" rotWithShape="0">
                    <a:prstClr val="black">
                      <a:alpha val="40000"/>
                    </a:prstClr>
                  </a:outerShdw>
                </a:effectLst>
                <a:latin typeface="+mj-lt"/>
                <a:ea typeface="+mn-ea"/>
                <a:cs typeface="+mn-cs"/>
              </a:defRPr>
            </a:lvl1pPr>
          </a:lstStyle>
          <a:p>
            <a:r>
              <a:rPr lang="sl-SI" smtClean="0"/>
              <a:t>Uredite slog naslova matrice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62100" y="4682062"/>
            <a:ext cx="9070848" cy="457201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1600" spc="80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 sz="1600"/>
            </a:lvl2pPr>
            <a:lvl3pPr marL="914400" indent="0" algn="ctr">
              <a:buNone/>
              <a:defRPr sz="16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sl-SI" smtClean="0"/>
              <a:t>Kliknite, da uredite slog podnaslova matrice</a:t>
            </a:r>
            <a:endParaRPr lang="en-US" dirty="0"/>
          </a:p>
        </p:txBody>
      </p:sp>
      <p:sp>
        <p:nvSpPr>
          <p:cNvPr id="20" name="Date Placeholder 19"/>
          <p:cNvSpPr>
            <a:spLocks noGrp="1"/>
          </p:cNvSpPr>
          <p:nvPr>
            <p:ph type="dt" sz="half" idx="10"/>
          </p:nvPr>
        </p:nvSpPr>
        <p:spPr>
          <a:xfrm>
            <a:off x="5318760" y="1341255"/>
            <a:ext cx="1554480" cy="527213"/>
          </a:xfrm>
        </p:spPr>
        <p:txBody>
          <a:bodyPr/>
          <a:lstStyle>
            <a:lvl1pPr algn="ctr">
              <a:defRPr sz="1300" spc="0" baseline="0">
                <a:solidFill>
                  <a:srgbClr val="FFFFFF"/>
                </a:solidFill>
                <a:latin typeface="+mn-lt"/>
              </a:defRPr>
            </a:lvl1pPr>
          </a:lstStyle>
          <a:p>
            <a:fld id="{03FCE02C-6EC6-4E09-BC2C-9FDED4DE236E}" type="datetimeFigureOut">
              <a:rPr lang="en-US" dirty="0"/>
              <a:t>10/15/2020</a:t>
            </a:fld>
            <a:endParaRPr lang="en-US" dirty="0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1"/>
          </p:nvPr>
        </p:nvSpPr>
        <p:spPr>
          <a:xfrm>
            <a:off x="1453896" y="5212080"/>
            <a:ext cx="5905500" cy="228600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12"/>
          </p:nvPr>
        </p:nvSpPr>
        <p:spPr>
          <a:xfrm>
            <a:off x="8606919" y="5212080"/>
            <a:ext cx="2111881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slov in vsebina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smtClean="0"/>
              <a:t>Uredite slog naslova matrice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sz="1800"/>
            </a:lvl1pPr>
          </a:lstStyle>
          <a:p>
            <a:pPr lvl="0"/>
            <a:r>
              <a:rPr lang="sl-SI" smtClean="0"/>
              <a:t>Uredite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4D8F36E1-9596-4E98-8786-4A17C5D29C65}" type="datetimeFigureOut">
              <a:rPr lang="en-US" dirty="0"/>
              <a:pPr/>
              <a:t>10/15/2020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Glava odse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>
              <a:alphaModFix amt="40000"/>
              <a:duotone>
                <a:schemeClr val="accent3">
                  <a:shade val="45000"/>
                  <a:satMod val="135000"/>
                </a:schemeClr>
                <a:prstClr val="white"/>
              </a:duotone>
            </a:blip>
            <a:srcRect/>
            <a:tile tx="-31750" ty="-120650" sx="100000" sy="100000" flip="xy" algn="tl"/>
          </a:blipFill>
          <a:ln w="19050" cmpd="sng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3" name="Rectangle 22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solidFill>
            <a:schemeClr val="tx1"/>
          </a:solidFill>
          <a:ln w="6350" cap="flat" cmpd="sng" algn="ctr">
            <a:solidFill>
              <a:schemeClr val="tx1">
                <a:lumMod val="65000"/>
                <a:lumOff val="35000"/>
              </a:schemeClr>
            </a:solidFill>
            <a:prstDash val="solid"/>
          </a:ln>
          <a:effectLst>
            <a:outerShdw blurRad="63500" algn="ctr" rotWithShape="0">
              <a:prstClr val="black">
                <a:alpha val="40000"/>
              </a:prstClr>
            </a:outerShdw>
            <a:softEdge rad="0"/>
          </a:effectLst>
        </p:spPr>
      </p:sp>
      <p:sp>
        <p:nvSpPr>
          <p:cNvPr id="24" name="Rectangle 23"/>
          <p:cNvSpPr/>
          <p:nvPr/>
        </p:nvSpPr>
        <p:spPr>
          <a:xfrm>
            <a:off x="1447801" y="1411615"/>
            <a:ext cx="9296400" cy="4034770"/>
          </a:xfrm>
          <a:prstGeom prst="rect">
            <a:avLst/>
          </a:prstGeom>
          <a:solidFill>
            <a:schemeClr val="bg2"/>
          </a:solidFill>
          <a:ln w="9525" cap="sq" cmpd="sng" algn="ctr">
            <a:noFill/>
            <a:prstDash val="solid"/>
            <a:miter lim="800000"/>
          </a:ln>
          <a:effectLst/>
        </p:spPr>
      </p:sp>
      <p:sp>
        <p:nvSpPr>
          <p:cNvPr id="30" name="Rectangle 29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127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31" name="Group 30"/>
          <p:cNvGrpSpPr/>
          <p:nvPr/>
        </p:nvGrpSpPr>
        <p:grpSpPr>
          <a:xfrm>
            <a:off x="5250180" y="1267730"/>
            <a:ext cx="1691640" cy="645295"/>
            <a:chOff x="5318306" y="1386268"/>
            <a:chExt cx="1567331" cy="645295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5318306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6885637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5318306" y="2031563"/>
              <a:ext cx="1567331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63623" y="2094309"/>
            <a:ext cx="9070848" cy="2587752"/>
          </a:xfrm>
        </p:spPr>
        <p:txBody>
          <a:bodyPr anchor="ctr">
            <a:noAutofit/>
          </a:bodyPr>
          <a:lstStyle>
            <a:lvl1pPr algn="ctr">
              <a:lnSpc>
                <a:spcPct val="83000"/>
              </a:lnSpc>
              <a:defRPr lang="en-US" sz="7200" b="0" kern="1200" cap="all" spc="-100" baseline="0" dirty="0">
                <a:solidFill>
                  <a:schemeClr val="tx1"/>
                </a:solidFill>
                <a:effectLst>
                  <a:outerShdw blurRad="38100" dist="12700" dir="2700000" algn="tl" rotWithShape="0">
                    <a:prstClr val="black">
                      <a:alpha val="40000"/>
                    </a:prstClr>
                  </a:outerShdw>
                </a:effectLst>
                <a:latin typeface="+mj-lt"/>
                <a:ea typeface="+mn-ea"/>
                <a:cs typeface="+mn-cs"/>
              </a:defRPr>
            </a:lvl1pPr>
          </a:lstStyle>
          <a:p>
            <a:r>
              <a:rPr lang="sl-SI" smtClean="0"/>
              <a:t>Uredite slog naslova matrice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63624" y="4682062"/>
            <a:ext cx="9070848" cy="457200"/>
          </a:xfrm>
        </p:spPr>
        <p:txBody>
          <a:bodyPr anchor="t">
            <a:normAutofit/>
          </a:bodyPr>
          <a:lstStyle>
            <a:lvl1pPr marL="0" indent="0" algn="ctr">
              <a:buNone/>
              <a:tabLst>
                <a:tab pos="2633663" algn="l"/>
              </a:tabLst>
              <a:defRPr sz="1600">
                <a:solidFill>
                  <a:schemeClr val="tx2"/>
                </a:solidFill>
                <a:effectLst/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l-SI" smtClean="0"/>
              <a:t>Uredite sloge besedila matrice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321808" y="1344502"/>
            <a:ext cx="1554480" cy="530352"/>
          </a:xfrm>
        </p:spPr>
        <p:txBody>
          <a:bodyPr/>
          <a:lstStyle>
            <a:lvl1pPr algn="ctr">
              <a:defRPr lang="en-US" sz="1300" kern="1200" spc="0" baseline="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</a:lstStyle>
          <a:p>
            <a:fld id="{EE4D1A55-63BC-4BA2-9538-7DDEADA10621}" type="datetimeFigureOut">
              <a:rPr lang="en-US" dirty="0"/>
              <a:t>10/15/2020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453896" y="5212080"/>
            <a:ext cx="5907024" cy="228600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04504" y="5212080"/>
            <a:ext cx="2112264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e vsebin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smtClean="0"/>
              <a:t>Uredite slog naslova matrice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66800" y="2103120"/>
            <a:ext cx="4754880" cy="374904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sl-SI" smtClean="0"/>
              <a:t>Uredite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70320" y="2103120"/>
            <a:ext cx="4754880" cy="374904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sl-SI" smtClean="0"/>
              <a:t>Uredite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6D01ABB-8821-4BF5-97A9-E1A66ACAEAA9}" type="datetimeFigureOut">
              <a:rPr lang="en-US" dirty="0"/>
              <a:pPr/>
              <a:t>10/15/2020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rimerjav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smtClean="0"/>
              <a:t>Uredite slog naslova matrice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9848" y="2074334"/>
            <a:ext cx="4754880" cy="640080"/>
          </a:xfrm>
        </p:spPr>
        <p:txBody>
          <a:bodyPr anchor="ctr">
            <a:normAutofit/>
          </a:bodyPr>
          <a:lstStyle>
            <a:lvl1pPr marL="0" indent="0" algn="ctr">
              <a:spcBef>
                <a:spcPts val="0"/>
              </a:spcBef>
              <a:buNone/>
              <a:defRPr sz="1800" b="0">
                <a:solidFill>
                  <a:schemeClr val="tx2"/>
                </a:solidFill>
                <a:latin typeface="+mn-lt"/>
              </a:defRPr>
            </a:lvl1pPr>
            <a:lvl2pPr marL="457200" indent="0">
              <a:buNone/>
              <a:defRPr sz="18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l-SI" smtClean="0"/>
              <a:t>Uredite sloge besedila matrice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69848" y="2755898"/>
            <a:ext cx="4754880" cy="32004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sl-SI" smtClean="0"/>
              <a:t>Uredite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73368" y="2074334"/>
            <a:ext cx="4754880" cy="640080"/>
          </a:xfrm>
        </p:spPr>
        <p:txBody>
          <a:bodyPr anchor="ctr">
            <a:normAutofit/>
          </a:bodyPr>
          <a:lstStyle>
            <a:lvl1pPr marL="0" indent="0" algn="ctr">
              <a:spcBef>
                <a:spcPts val="0"/>
              </a:spcBef>
              <a:buNone/>
              <a:defRPr sz="1800" b="0">
                <a:solidFill>
                  <a:schemeClr val="tx2"/>
                </a:solidFill>
              </a:defRPr>
            </a:lvl1pPr>
            <a:lvl2pPr marL="457200" indent="0">
              <a:buNone/>
              <a:defRPr sz="18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l-SI" smtClean="0"/>
              <a:t>Uredite sloge besedila matrice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73368" y="2756581"/>
            <a:ext cx="4754880" cy="32004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sl-SI" smtClean="0"/>
              <a:t>Uredite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20C37B1C-D4A1-4A4F-A470-80868146AFC5}" type="datetimeFigureOut">
              <a:rPr lang="en-US" dirty="0"/>
              <a:pPr/>
              <a:t>10/15/2020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amo naslov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smtClean="0"/>
              <a:t>Uredite slog naslova matrice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D31D1B9-F39E-471E-80A9-595CAA5664AD}" type="datetimeFigureOut">
              <a:rPr lang="en-US" dirty="0"/>
              <a:pPr/>
              <a:t>10/15/2020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az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33FCEABC-E2B9-4606-A74F-CB06AF596887}" type="datetimeFigureOut">
              <a:rPr lang="en-US" dirty="0"/>
              <a:pPr/>
              <a:t>10/15/2020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Vsebina z naslov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234693" y="237744"/>
            <a:ext cx="8633081" cy="6382512"/>
          </a:xfrm>
          <a:prstGeom prst="rect">
            <a:avLst/>
          </a:prstGeom>
          <a:solidFill>
            <a:schemeClr val="tx1"/>
          </a:solidFill>
          <a:ln w="6350" cap="flat" cmpd="sng" algn="ctr">
            <a:solidFill>
              <a:schemeClr val="tx1">
                <a:lumMod val="75000"/>
              </a:schemeClr>
            </a:solidFill>
            <a:prstDash val="solid"/>
          </a:ln>
          <a:effectLst>
            <a:softEdge rad="0"/>
          </a:effectLst>
        </p:spPr>
      </p:sp>
      <p:sp>
        <p:nvSpPr>
          <p:cNvPr id="16" name="Rectangle 15"/>
          <p:cNvSpPr/>
          <p:nvPr/>
        </p:nvSpPr>
        <p:spPr>
          <a:xfrm>
            <a:off x="371856" y="374904"/>
            <a:ext cx="8353044" cy="6108192"/>
          </a:xfrm>
          <a:prstGeom prst="rect">
            <a:avLst/>
          </a:prstGeom>
          <a:solidFill>
            <a:schemeClr val="bg2"/>
          </a:solidFill>
          <a:ln w="6350" cap="sq" cmpd="sng" algn="ctr">
            <a:noFill/>
            <a:prstDash val="solid"/>
            <a:miter lim="800000"/>
          </a:ln>
          <a:effectLst/>
        </p:spPr>
      </p:sp>
      <p:sp>
        <p:nvSpPr>
          <p:cNvPr id="15" name="Rectangle 14"/>
          <p:cNvSpPr/>
          <p:nvPr/>
        </p:nvSpPr>
        <p:spPr>
          <a:xfrm>
            <a:off x="9020386" y="237744"/>
            <a:ext cx="2926080" cy="6382512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96400" y="607392"/>
            <a:ext cx="2430780" cy="1645920"/>
          </a:xfrm>
        </p:spPr>
        <p:txBody>
          <a:bodyPr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2800" b="0" kern="1200" cap="none" spc="0" baseline="0" dirty="0">
                <a:solidFill>
                  <a:schemeClr val="bg1"/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sl-SI" smtClean="0"/>
              <a:t>Uredite slog naslova matrice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90575" y="704850"/>
            <a:ext cx="7562850" cy="5143500"/>
          </a:xfrm>
        </p:spPr>
        <p:txBody>
          <a:bodyPr/>
          <a:lstStyle>
            <a:lvl1pPr>
              <a:defRPr sz="19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sl-SI" smtClean="0"/>
              <a:t>Uredite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296400" y="2286000"/>
            <a:ext cx="2430780" cy="3505200"/>
          </a:xfrm>
        </p:spPr>
        <p:txBody>
          <a:bodyPr>
            <a:normAutofit/>
          </a:bodyPr>
          <a:lstStyle>
            <a:lvl1pPr marL="0" indent="0">
              <a:lnSpc>
                <a:spcPct val="110000"/>
              </a:lnSpc>
              <a:spcBef>
                <a:spcPts val="800"/>
              </a:spcBef>
              <a:buNone/>
              <a:defRPr sz="1400">
                <a:solidFill>
                  <a:schemeClr val="bg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l-SI" smtClean="0"/>
              <a:t>Uredite sloge besedila matrice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FA8850A0-01A3-4F4E-AA52-F716A9BFD4EB}" type="datetimeFigureOut">
              <a:rPr lang="en-US" dirty="0"/>
              <a:pPr/>
              <a:t>10/15/2020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439158" y="6214535"/>
            <a:ext cx="5184648" cy="256032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1" name="Rectangle 10"/>
          <p:cNvSpPr/>
          <p:nvPr/>
        </p:nvSpPr>
        <p:spPr>
          <a:xfrm>
            <a:off x="9157546" y="374904"/>
            <a:ext cx="2651760" cy="6108192"/>
          </a:xfrm>
          <a:prstGeom prst="rect">
            <a:avLst/>
          </a:prstGeom>
          <a:noFill/>
          <a:ln w="6350" cap="sq">
            <a:solidFill>
              <a:schemeClr val="tx1">
                <a:lumMod val="65000"/>
                <a:lumOff val="35000"/>
              </a:schemeClr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Naslov in sli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9020386" y="237744"/>
            <a:ext cx="2926080" cy="6382512"/>
          </a:xfrm>
          <a:prstGeom prst="rect">
            <a:avLst/>
          </a:prstGeom>
          <a:solidFill>
            <a:schemeClr val="tx1"/>
          </a:solidFill>
          <a:ln w="6350" cap="sq">
            <a:solidFill>
              <a:schemeClr val="tx1">
                <a:lumMod val="75000"/>
              </a:schemeClr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9157546" y="374904"/>
            <a:ext cx="2651760" cy="6108192"/>
          </a:xfrm>
          <a:prstGeom prst="rect">
            <a:avLst/>
          </a:prstGeom>
          <a:solidFill>
            <a:schemeClr val="bg2"/>
          </a:solidFill>
          <a:ln w="6350" cap="sq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96400" y="603504"/>
            <a:ext cx="2432304" cy="1645920"/>
          </a:xfrm>
        </p:spPr>
        <p:txBody>
          <a:bodyPr anchor="b">
            <a:noAutofit/>
          </a:bodyPr>
          <a:lstStyle>
            <a:lvl1pPr algn="l">
              <a:defRPr sz="2800" b="0">
                <a:solidFill>
                  <a:schemeClr val="tx1"/>
                </a:solidFill>
                <a:latin typeface="+mj-lt"/>
              </a:defRPr>
            </a:lvl1pPr>
          </a:lstStyle>
          <a:p>
            <a:r>
              <a:rPr lang="sl-SI" smtClean="0"/>
              <a:t>Uredite slog naslova matrice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28599" y="237744"/>
            <a:ext cx="8601076" cy="6382512"/>
          </a:xfrm>
          <a:solidFill>
            <a:srgbClr val="808080"/>
          </a:solidFill>
          <a:ln>
            <a:noFill/>
          </a:ln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sl-SI" smtClean="0"/>
              <a:t>Kliknite ikono, če želite dodati sliko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296400" y="2286000"/>
            <a:ext cx="2432304" cy="3502152"/>
          </a:xfrm>
        </p:spPr>
        <p:txBody>
          <a:bodyPr>
            <a:normAutofit/>
          </a:bodyPr>
          <a:lstStyle>
            <a:lvl1pPr marL="0" indent="0" algn="l">
              <a:lnSpc>
                <a:spcPct val="110000"/>
              </a:lnSpc>
              <a:spcBef>
                <a:spcPts val="800"/>
              </a:spcBef>
              <a:buNone/>
              <a:defRPr sz="14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l-SI" smtClean="0"/>
              <a:t>Uredite sloge besedila matrice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19050" dist="635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fld id="{E5811CCA-BB49-46C7-A0E2-F42339750F9A}" type="datetimeFigureOut">
              <a:rPr lang="en-US" dirty="0"/>
              <a:t>10/15/2020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marL="0" algn="r" defTabSz="914400" rtl="0" eaLnBrk="1" latinLnBrk="0" hangingPunct="1">
              <a:defRPr lang="en-US" sz="1000" kern="1200" dirty="0">
                <a:solidFill>
                  <a:srgbClr val="FFFFFF"/>
                </a:solidFill>
                <a:effectLst>
                  <a:outerShdw blurRad="19050" dist="635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slov in navpično besedi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smtClean="0"/>
              <a:t>Uredite slog naslova matrice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l-SI" smtClean="0"/>
              <a:t>Uredite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FB075A7A-4A9A-410F-B848-AB998ACC9419}" type="datetimeFigureOut">
              <a:rPr lang="en-US" dirty="0"/>
              <a:pPr/>
              <a:t>10/15/2020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Navpični naslov in besedi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1600" y="762000"/>
            <a:ext cx="2362200" cy="5257800"/>
          </a:xfrm>
        </p:spPr>
        <p:txBody>
          <a:bodyPr vert="eaVert"/>
          <a:lstStyle/>
          <a:p>
            <a:r>
              <a:rPr lang="sl-SI" smtClean="0"/>
              <a:t>Uredite slog naslova matrice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762000"/>
            <a:ext cx="8077200" cy="5257800"/>
          </a:xfrm>
        </p:spPr>
        <p:txBody>
          <a:bodyPr vert="eaVert"/>
          <a:lstStyle/>
          <a:p>
            <a:pPr lvl="0"/>
            <a:r>
              <a:rPr lang="sl-SI" smtClean="0"/>
              <a:t>Uredite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AA5F3E88-2D66-4D17-B0FA-EA13CB20B2FF}" type="datetimeFigureOut">
              <a:rPr lang="en-US" dirty="0"/>
              <a:pPr/>
              <a:t>10/15/2020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4696" y="237744"/>
            <a:ext cx="11722608" cy="6382512"/>
          </a:xfrm>
          <a:prstGeom prst="rect">
            <a:avLst/>
          </a:prstGeom>
          <a:solidFill>
            <a:schemeClr val="tx1"/>
          </a:solidFill>
          <a:ln w="6350" cap="flat" cmpd="sng" algn="ctr">
            <a:solidFill>
              <a:schemeClr val="tx1">
                <a:lumMod val="75000"/>
              </a:schemeClr>
            </a:solidFill>
            <a:prstDash val="solid"/>
          </a:ln>
          <a:effectLst>
            <a:softEdge rad="0"/>
          </a:effectLst>
        </p:spPr>
      </p:sp>
      <p:sp>
        <p:nvSpPr>
          <p:cNvPr id="8" name="Rectangle 7"/>
          <p:cNvSpPr/>
          <p:nvPr/>
        </p:nvSpPr>
        <p:spPr>
          <a:xfrm>
            <a:off x="371856" y="374904"/>
            <a:ext cx="11448288" cy="6108192"/>
          </a:xfrm>
          <a:prstGeom prst="rect">
            <a:avLst/>
          </a:prstGeom>
          <a:solidFill>
            <a:schemeClr val="bg2"/>
          </a:solidFill>
          <a:ln w="6350" cap="sq" cmpd="sng" algn="ctr">
            <a:noFill/>
            <a:prstDash val="solid"/>
            <a:miter lim="800000"/>
          </a:ln>
          <a:effectLst/>
        </p:spPr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66800" y="642594"/>
            <a:ext cx="10058400" cy="1371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l-SI" smtClean="0"/>
              <a:t>Uredite slog naslova matrice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2103120"/>
            <a:ext cx="10058400" cy="39319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l-SI" smtClean="0"/>
              <a:t>Uredite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89464" y="6214535"/>
            <a:ext cx="2743200" cy="2560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000">
                <a:solidFill>
                  <a:schemeClr val="bg2"/>
                </a:solidFill>
              </a:defRPr>
            </a:lvl1pPr>
          </a:lstStyle>
          <a:p>
            <a:fld id="{17205CAA-4E5A-4223-BD55-C5D2841AC9EF}" type="datetimeFigureOut">
              <a:rPr lang="en-US" dirty="0"/>
              <a:t>10/15/2020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89960" y="6214535"/>
            <a:ext cx="5212080" cy="2560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1000">
                <a:solidFill>
                  <a:schemeClr val="bg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48535" y="6214535"/>
            <a:ext cx="1463040" cy="2560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000">
                <a:solidFill>
                  <a:schemeClr val="bg2"/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4800" kern="1200" cap="none" spc="0" baseline="0" dirty="0">
          <a:solidFill>
            <a:schemeClr val="tx1"/>
          </a:solidFill>
          <a:effectLst/>
          <a:latin typeface="+mj-lt"/>
          <a:ea typeface="+mn-ea"/>
          <a:cs typeface="+mn-cs"/>
        </a:defRPr>
      </a:lvl1pPr>
    </p:titleStyle>
    <p:bodyStyle>
      <a:lvl1pPr marL="182880" indent="-182880" algn="l" defTabSz="914400" rtl="0" eaLnBrk="1" latinLnBrk="0" hangingPunct="1">
        <a:lnSpc>
          <a:spcPct val="100000"/>
        </a:lnSpc>
        <a:spcBef>
          <a:spcPts val="900"/>
        </a:spcBef>
        <a:spcAft>
          <a:spcPts val="0"/>
        </a:spcAft>
        <a:buClr>
          <a:schemeClr val="tx2">
            <a:lumMod val="60000"/>
            <a:lumOff val="40000"/>
          </a:schemeClr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2">
            <a:lumMod val="60000"/>
            <a:lumOff val="40000"/>
          </a:schemeClr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2">
            <a:lumMod val="60000"/>
            <a:lumOff val="40000"/>
          </a:schemeClr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2">
            <a:lumMod val="60000"/>
            <a:lumOff val="40000"/>
          </a:schemeClr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2">
            <a:lumMod val="60000"/>
            <a:lumOff val="40000"/>
          </a:schemeClr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2">
            <a:lumMod val="60000"/>
            <a:lumOff val="40000"/>
          </a:schemeClr>
        </a:buClr>
        <a:buFont typeface="Arial" pitchFamily="34" charset="0"/>
        <a:buChar char="•"/>
        <a:defRPr sz="1400" kern="1200">
          <a:solidFill>
            <a:schemeClr val="bg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2">
            <a:lumMod val="60000"/>
            <a:lumOff val="40000"/>
          </a:schemeClr>
        </a:buClr>
        <a:buFont typeface="Arial" pitchFamily="34" charset="0"/>
        <a:buChar char="•"/>
        <a:defRPr sz="1400" kern="1200">
          <a:solidFill>
            <a:schemeClr val="bg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2">
            <a:lumMod val="60000"/>
            <a:lumOff val="40000"/>
          </a:schemeClr>
        </a:buClr>
        <a:buFont typeface="Arial" pitchFamily="34" charset="0"/>
        <a:buChar char="•"/>
        <a:defRPr sz="1400" kern="1200">
          <a:solidFill>
            <a:schemeClr val="bg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2">
            <a:lumMod val="60000"/>
            <a:lumOff val="40000"/>
          </a:schemeClr>
        </a:buClr>
        <a:buFont typeface="Arial" pitchFamily="34" charset="0"/>
        <a:buChar char="•"/>
        <a:defRPr sz="1400" kern="1200">
          <a:solidFill>
            <a:schemeClr val="bg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sl-SI" dirty="0" smtClean="0"/>
              <a:t>KUHANJE</a:t>
            </a:r>
            <a:endParaRPr lang="sl-SI" dirty="0"/>
          </a:p>
        </p:txBody>
      </p:sp>
      <p:sp>
        <p:nvSpPr>
          <p:cNvPr id="3" name="Podnaslov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221371424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 smtClean="0"/>
              <a:t>KUHANJE KROMPIRJA</a:t>
            </a:r>
            <a:endParaRPr lang="sl-SI" dirty="0"/>
          </a:p>
        </p:txBody>
      </p:sp>
      <p:sp>
        <p:nvSpPr>
          <p:cNvPr id="3" name="Označba mesta vsebine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sl-SI" sz="2400" dirty="0" smtClean="0"/>
              <a:t>Vem</a:t>
            </a:r>
            <a:r>
              <a:rPr lang="sl-SI" sz="2400" dirty="0"/>
              <a:t>, da se olupljen krompir v kosih kuha 20 min</a:t>
            </a:r>
            <a:r>
              <a:rPr lang="sl-SI" sz="2400" dirty="0" smtClean="0"/>
              <a:t>.</a:t>
            </a:r>
          </a:p>
          <a:p>
            <a:pPr lvl="0"/>
            <a:endParaRPr lang="sl-SI" sz="2400" dirty="0"/>
          </a:p>
          <a:p>
            <a:pPr lvl="0"/>
            <a:r>
              <a:rPr lang="sl-SI" sz="2400" dirty="0"/>
              <a:t>Cel krompir v olupku pa kuhamo približno 40 min</a:t>
            </a:r>
            <a:r>
              <a:rPr lang="sl-SI" sz="2400" dirty="0" smtClean="0"/>
              <a:t>.</a:t>
            </a:r>
          </a:p>
          <a:p>
            <a:pPr lvl="0"/>
            <a:endParaRPr lang="sl-SI" sz="2400" dirty="0"/>
          </a:p>
          <a:p>
            <a:pPr lvl="0"/>
            <a:r>
              <a:rPr lang="sl-SI" sz="2400" dirty="0"/>
              <a:t>V posodo natočimo toliko vode, da prekrije krompir (</a:t>
            </a:r>
            <a:r>
              <a:rPr lang="sl-SI" sz="2400" dirty="0" err="1"/>
              <a:t>max</a:t>
            </a:r>
            <a:r>
              <a:rPr lang="sl-SI" sz="2400" dirty="0"/>
              <a:t> en prst nad krompirjem).</a:t>
            </a:r>
          </a:p>
          <a:p>
            <a:endParaRPr lang="sl-SI" sz="2400" dirty="0"/>
          </a:p>
        </p:txBody>
      </p:sp>
    </p:spTree>
    <p:extLst>
      <p:ext uri="{BB962C8B-B14F-4D97-AF65-F5344CB8AC3E}">
        <p14:creationId xmlns:p14="http://schemas.microsoft.com/office/powerpoint/2010/main" val="295251094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 smtClean="0"/>
              <a:t>KUHANJE TESTENIN</a:t>
            </a:r>
            <a:endParaRPr lang="sl-SI" dirty="0"/>
          </a:p>
        </p:txBody>
      </p:sp>
      <p:sp>
        <p:nvSpPr>
          <p:cNvPr id="3" name="Označba mesta vsebin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l-SI" sz="2000" dirty="0" smtClean="0"/>
              <a:t>Vem</a:t>
            </a:r>
            <a:r>
              <a:rPr lang="sl-SI" sz="2000" dirty="0"/>
              <a:t>, da moram najprej zavreti vodo, šele nato stresem v vodo testenine.</a:t>
            </a:r>
          </a:p>
          <a:p>
            <a:pPr lvl="0"/>
            <a:r>
              <a:rPr lang="sl-SI" sz="2000" dirty="0"/>
              <a:t>Vem, da solim vodo za kuhanje testenin</a:t>
            </a:r>
            <a:r>
              <a:rPr lang="sl-SI" sz="2000" dirty="0" smtClean="0"/>
              <a:t>.</a:t>
            </a:r>
            <a:endParaRPr lang="sl-SI" sz="2000" dirty="0"/>
          </a:p>
          <a:p>
            <a:pPr lvl="0"/>
            <a:r>
              <a:rPr lang="sl-SI" sz="2000" dirty="0"/>
              <a:t>Voda bo prej zavrela, če vodo solim in pokrijem s pokrovko</a:t>
            </a:r>
            <a:r>
              <a:rPr lang="sl-SI" sz="2000" dirty="0" smtClean="0"/>
              <a:t>.</a:t>
            </a:r>
          </a:p>
          <a:p>
            <a:pPr marL="0" lvl="0" indent="0">
              <a:buNone/>
            </a:pPr>
            <a:endParaRPr lang="sl-SI" sz="2000" dirty="0"/>
          </a:p>
          <a:p>
            <a:pPr lvl="0"/>
            <a:r>
              <a:rPr lang="sl-SI" sz="2000" dirty="0"/>
              <a:t>Vem, da moram prebrati na embalaži čas kuhanja. Sicer bo razkuhano in brez pravega okusa.</a:t>
            </a:r>
          </a:p>
          <a:p>
            <a:pPr lvl="0"/>
            <a:r>
              <a:rPr lang="sl-SI" sz="2000" dirty="0"/>
              <a:t>Vem, da kuhanih testenin ne pustim v vodi, pač pa jih odcedim in takoj postrežem. Če jih ne bom takoj postregel, se bodo »zlepile«. </a:t>
            </a:r>
          </a:p>
          <a:p>
            <a:pPr lvl="0"/>
            <a:r>
              <a:rPr lang="sl-SI" sz="2000" dirty="0"/>
              <a:t>V primeru, da moram s testeninami počakati, dodam kanček olja ali omako in dobro premešam.</a:t>
            </a:r>
          </a:p>
          <a:p>
            <a:endParaRPr lang="sl-SI" dirty="0"/>
          </a:p>
        </p:txBody>
      </p:sp>
    </p:spTree>
    <p:extLst>
      <p:ext uri="{BB962C8B-B14F-4D97-AF65-F5344CB8AC3E}">
        <p14:creationId xmlns:p14="http://schemas.microsoft.com/office/powerpoint/2010/main" val="297465527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 smtClean="0"/>
              <a:t>KUHANJE RIŽA</a:t>
            </a:r>
            <a:endParaRPr lang="sl-SI" dirty="0"/>
          </a:p>
        </p:txBody>
      </p:sp>
      <p:sp>
        <p:nvSpPr>
          <p:cNvPr id="3" name="Označba mesta vsebine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sl-SI" dirty="0" smtClean="0"/>
              <a:t>Vem</a:t>
            </a:r>
            <a:r>
              <a:rPr lang="sl-SI" dirty="0"/>
              <a:t>, da se riž zelo razkuha (to pomeni, da se napne, zato ga je na koncu več). Zato upoštevamo pravilo razmerje riža in vode = 1:3. To pomeni: 1 skodelica riža + 3 skodelice vode.</a:t>
            </a:r>
          </a:p>
          <a:p>
            <a:pPr lvl="0"/>
            <a:r>
              <a:rPr lang="sl-SI" dirty="0"/>
              <a:t>1 mali kozarec (1 velika pest) riža je za eno odraslo osebo.</a:t>
            </a:r>
          </a:p>
          <a:p>
            <a:pPr lvl="0"/>
            <a:r>
              <a:rPr lang="sl-SI" dirty="0"/>
              <a:t>Riž skuhamo tako, da v kozico zlijemo cca. 5 žlic olja, šele nato stresem v kozico riž. Premešamo. Počakamo, da zadiši in riž postekleni. Nato dodamo vodo in solimo. </a:t>
            </a:r>
          </a:p>
          <a:p>
            <a:pPr lvl="0"/>
            <a:r>
              <a:rPr lang="sl-SI" dirty="0"/>
              <a:t>Riža med kuhanjem v vodi ne mešamo.</a:t>
            </a:r>
          </a:p>
          <a:p>
            <a:pPr lvl="0"/>
            <a:r>
              <a:rPr lang="sl-SI" dirty="0"/>
              <a:t>Pokrijem s pokrovko.</a:t>
            </a:r>
          </a:p>
          <a:p>
            <a:pPr lvl="0"/>
            <a:r>
              <a:rPr lang="sl-SI" dirty="0"/>
              <a:t>Vem, da moram prebrati na embalaži čas kuhanja. Sicer bo razkuhano in brez pravega okusa (riž navadno ga kuhamo 13 min).</a:t>
            </a:r>
          </a:p>
          <a:p>
            <a:pPr lvl="0"/>
            <a:r>
              <a:rPr lang="sl-SI" dirty="0"/>
              <a:t>Odvečno vodo odlijemo.</a:t>
            </a:r>
          </a:p>
          <a:p>
            <a:endParaRPr lang="sl-SI" dirty="0"/>
          </a:p>
        </p:txBody>
      </p:sp>
    </p:spTree>
    <p:extLst>
      <p:ext uri="{BB962C8B-B14F-4D97-AF65-F5344CB8AC3E}">
        <p14:creationId xmlns:p14="http://schemas.microsoft.com/office/powerpoint/2010/main" val="45848484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 smtClean="0"/>
              <a:t>KUHANJE POLENTE</a:t>
            </a:r>
            <a:endParaRPr lang="sl-SI" dirty="0"/>
          </a:p>
        </p:txBody>
      </p:sp>
      <p:sp>
        <p:nvSpPr>
          <p:cNvPr id="3" name="Označba mesta vsebine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lvl="0" indent="0">
              <a:buNone/>
            </a:pPr>
            <a:r>
              <a:rPr lang="sl-SI" dirty="0" smtClean="0"/>
              <a:t>- Vem</a:t>
            </a:r>
            <a:r>
              <a:rPr lang="sl-SI" dirty="0"/>
              <a:t>, da se polenta zelo razkuha (to pomeni, da se napne, zato jo je na koncu več). Zato upoštevamo pravilo razmerje polente in vode = 1:3. To pomeni: 1 skodelica/kozarec polente + 3 skodelice vode.</a:t>
            </a:r>
          </a:p>
          <a:p>
            <a:pPr lvl="0"/>
            <a:r>
              <a:rPr lang="sl-SI" dirty="0"/>
              <a:t>1 mali kozarec polente je za eno odraslo osebo.</a:t>
            </a:r>
          </a:p>
          <a:p>
            <a:pPr lvl="0"/>
            <a:r>
              <a:rPr lang="sl-SI" dirty="0"/>
              <a:t>Polento skuhamo tako, da zavremo osoljeno vodo in stresemo vanjo polento. Pri stresanju polente v vodo mešamo, nato pustimo, da se počasi kuha na nizki temperaturi.</a:t>
            </a:r>
          </a:p>
          <a:p>
            <a:pPr lvl="0"/>
            <a:r>
              <a:rPr lang="sl-SI" dirty="0"/>
              <a:t>Pokrijem s pokrovko.</a:t>
            </a:r>
          </a:p>
          <a:p>
            <a:pPr lvl="0"/>
            <a:r>
              <a:rPr lang="sl-SI" dirty="0"/>
              <a:t>Vem, da imamo instant polento, ki jo kuhamo 3 min ter navadno polento, ki jo kuhamo cca. 20 min.</a:t>
            </a:r>
          </a:p>
          <a:p>
            <a:pPr lvl="0"/>
            <a:r>
              <a:rPr lang="sl-SI" dirty="0"/>
              <a:t>Vem, da moram prebrati na embalaži čas kuhanja. </a:t>
            </a:r>
          </a:p>
          <a:p>
            <a:endParaRPr lang="sl-SI" dirty="0"/>
          </a:p>
        </p:txBody>
      </p:sp>
    </p:spTree>
    <p:extLst>
      <p:ext uri="{BB962C8B-B14F-4D97-AF65-F5344CB8AC3E}">
        <p14:creationId xmlns:p14="http://schemas.microsoft.com/office/powerpoint/2010/main" val="423044365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 smtClean="0"/>
              <a:t>KUHANJE ZELENJAVNE JUHE</a:t>
            </a:r>
            <a:endParaRPr lang="sl-SI" dirty="0"/>
          </a:p>
        </p:txBody>
      </p:sp>
      <p:sp>
        <p:nvSpPr>
          <p:cNvPr id="3" name="Označba mesta vsebin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l-SI" dirty="0" smtClean="0"/>
              <a:t>Vem</a:t>
            </a:r>
            <a:r>
              <a:rPr lang="sl-SI" dirty="0"/>
              <a:t>, da moram pri kuhanju zelenjavne juhe:</a:t>
            </a:r>
            <a:endParaRPr lang="sl-SI" sz="1600" dirty="0"/>
          </a:p>
          <a:p>
            <a:pPr lvl="1"/>
            <a:r>
              <a:rPr lang="sl-SI" dirty="0"/>
              <a:t>najprej pripraviti zelenjavo in posodo v kateri bom kuhal.</a:t>
            </a:r>
            <a:endParaRPr lang="sl-SI" sz="1400" dirty="0"/>
          </a:p>
          <a:p>
            <a:pPr lvl="1"/>
            <a:r>
              <a:rPr lang="sl-SI" dirty="0"/>
              <a:t>Očistiti zelenjavo pod vodo.</a:t>
            </a:r>
            <a:endParaRPr lang="sl-SI" sz="1400" dirty="0"/>
          </a:p>
          <a:p>
            <a:pPr lvl="1"/>
            <a:r>
              <a:rPr lang="sl-SI" dirty="0"/>
              <a:t>Olupiti in narezati zelenjavo na koščke.</a:t>
            </a:r>
            <a:endParaRPr lang="sl-SI" sz="1400" dirty="0"/>
          </a:p>
          <a:p>
            <a:pPr lvl="1"/>
            <a:r>
              <a:rPr lang="sl-SI" dirty="0"/>
              <a:t>Nasekljati čebulo ter jo prepražiti, da postekleni.</a:t>
            </a:r>
            <a:endParaRPr lang="sl-SI" sz="1400" dirty="0"/>
          </a:p>
          <a:p>
            <a:pPr lvl="1"/>
            <a:r>
              <a:rPr lang="sl-SI" dirty="0"/>
              <a:t>Dodati nasekljani česen in ostalo zelenjavo. Premešati in pustiti, da se malo praži.</a:t>
            </a:r>
            <a:endParaRPr lang="sl-SI" sz="1400" dirty="0"/>
          </a:p>
          <a:p>
            <a:pPr lvl="1"/>
            <a:r>
              <a:rPr lang="sl-SI" dirty="0"/>
              <a:t>Dodam sol in začimbe.</a:t>
            </a:r>
            <a:endParaRPr lang="sl-SI" sz="1400" dirty="0"/>
          </a:p>
          <a:p>
            <a:pPr lvl="1"/>
            <a:r>
              <a:rPr lang="sl-SI" dirty="0"/>
              <a:t>Nato prilijem vodo (toliko, da je približno en prst nad zelenjavo), pokrijem s pokrovko in kuham 20 - 30 min.</a:t>
            </a:r>
            <a:endParaRPr lang="sl-SI" sz="1400" dirty="0"/>
          </a:p>
          <a:p>
            <a:pPr lvl="1"/>
            <a:r>
              <a:rPr lang="sl-SI" dirty="0"/>
              <a:t>Juho lahko zmeljem s paličnim mešalnikom in dobim kremno juho.</a:t>
            </a:r>
            <a:endParaRPr lang="sl-SI" sz="1400" dirty="0"/>
          </a:p>
          <a:p>
            <a:endParaRPr lang="sl-SI" dirty="0"/>
          </a:p>
        </p:txBody>
      </p:sp>
    </p:spTree>
    <p:extLst>
      <p:ext uri="{BB962C8B-B14F-4D97-AF65-F5344CB8AC3E}">
        <p14:creationId xmlns:p14="http://schemas.microsoft.com/office/powerpoint/2010/main" val="241690360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 smtClean="0"/>
              <a:t>CVRTJE</a:t>
            </a:r>
            <a:endParaRPr lang="sl-SI" dirty="0"/>
          </a:p>
        </p:txBody>
      </p:sp>
      <p:sp>
        <p:nvSpPr>
          <p:cNvPr id="3" name="Označba mesta vsebin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sl-SI" dirty="0"/>
          </a:p>
          <a:p>
            <a:pPr lvl="0"/>
            <a:r>
              <a:rPr lang="sl-SI" dirty="0"/>
              <a:t>Olje zlijem vedno v povsem suho posodo, drugače bo »eksplozija«. Zato vedno preverim, če je posoda suha!</a:t>
            </a:r>
          </a:p>
          <a:p>
            <a:pPr lvl="0"/>
            <a:r>
              <a:rPr lang="sl-SI" dirty="0"/>
              <a:t>Olje za cvrtje preverim, če je dovolj vroče, tako, da pomočim v olje leseno kuhalnico. Če se okoli kuhalnice naredijo mehurčki, je olje dovolj vroče in temperaturo nekoliko zmanjšamo, oz. stresemo npr. krompir v vroče olje.</a:t>
            </a:r>
          </a:p>
          <a:p>
            <a:pPr lvl="0"/>
            <a:r>
              <a:rPr lang="sl-SI" dirty="0"/>
              <a:t>Vem, da moram paziti, da se olje pri segrevanju ne segreje preveč – ne sme se kaditi iz olja.</a:t>
            </a:r>
          </a:p>
          <a:p>
            <a:pPr lvl="0"/>
            <a:r>
              <a:rPr lang="sl-SI" dirty="0"/>
              <a:t>POZOR! Segreto olje pri cvrtju je zelo vroče in lahko povzroči hude opekline. </a:t>
            </a:r>
          </a:p>
          <a:p>
            <a:endParaRPr lang="sl-SI" dirty="0"/>
          </a:p>
        </p:txBody>
      </p:sp>
    </p:spTree>
    <p:extLst>
      <p:ext uri="{BB962C8B-B14F-4D97-AF65-F5344CB8AC3E}">
        <p14:creationId xmlns:p14="http://schemas.microsoft.com/office/powerpoint/2010/main" val="3023385225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ilo">
  <a:themeElements>
    <a:clrScheme name="Savon">
      <a:dk1>
        <a:sysClr val="windowText" lastClr="000000"/>
      </a:dk1>
      <a:lt1>
        <a:sysClr val="window" lastClr="FFFFFF"/>
      </a:lt1>
      <a:dk2>
        <a:srgbClr val="455F51"/>
      </a:dk2>
      <a:lt2>
        <a:srgbClr val="E3DED1"/>
      </a:lt2>
      <a:accent1>
        <a:srgbClr val="549E39"/>
      </a:accent1>
      <a:accent2>
        <a:srgbClr val="8AB833"/>
      </a:accent2>
      <a:accent3>
        <a:srgbClr val="C0CF3A"/>
      </a:accent3>
      <a:accent4>
        <a:srgbClr val="029676"/>
      </a:accent4>
      <a:accent5>
        <a:srgbClr val="4AB5C4"/>
      </a:accent5>
      <a:accent6>
        <a:srgbClr val="0989B1"/>
      </a:accent6>
      <a:hlink>
        <a:srgbClr val="6B9F25"/>
      </a:hlink>
      <a:folHlink>
        <a:srgbClr val="B26B02"/>
      </a:folHlink>
    </a:clrScheme>
    <a:fontScheme name="Savon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Savon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105000"/>
                <a:lumMod val="105000"/>
              </a:schemeClr>
            </a:gs>
            <a:gs pos="100000">
              <a:schemeClr val="phClr">
                <a:tint val="65000"/>
                <a:satMod val="100000"/>
                <a:lumMod val="100000"/>
              </a:schemeClr>
            </a:gs>
            <a:gs pos="100000">
              <a:schemeClr val="phClr">
                <a:tint val="70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0000"/>
                <a:lumMod val="100000"/>
              </a:schemeClr>
            </a:gs>
            <a:gs pos="50000">
              <a:schemeClr val="phClr">
                <a:shade val="99000"/>
                <a:satMod val="105000"/>
                <a:lumMod val="100000"/>
              </a:schemeClr>
            </a:gs>
            <a:gs pos="100000">
              <a:schemeClr val="phClr">
                <a:shade val="98000"/>
                <a:satMod val="105000"/>
                <a:lumMod val="100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12700" dir="5400000" algn="ctr" rotWithShape="0">
              <a:srgbClr val="000000">
                <a:alpha val="63000"/>
              </a:srgbClr>
            </a:outerShdw>
          </a:effectLst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4200000"/>
            </a:lightRig>
          </a:scene3d>
          <a:sp3d prstMaterial="flat">
            <a:bevelT w="50800" h="63500" prst="ribl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hade val="100000"/>
                <a:satMod val="300000"/>
              </a:schemeClr>
            </a:gs>
            <a:gs pos="100000">
              <a:schemeClr val="phClr">
                <a:tint val="100000"/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2000"/>
                <a:satMod val="115000"/>
              </a:schemeClr>
            </a:duotone>
          </a:blip>
          <a:tile tx="0" ty="0" sx="60000" sy="6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avon" id="{1306E473-ED32-493B-A2D0-240A757EDD34}" vid="{6728D11B-929E-4324-91B0-4A4DA4CAC3D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TM03457510[[fn=Milo]]</Template>
  <TotalTime>273</TotalTime>
  <Words>613</Words>
  <Application>Microsoft Office PowerPoint</Application>
  <PresentationFormat>Širokozaslonsko</PresentationFormat>
  <Paragraphs>46</Paragraphs>
  <Slides>7</Slides>
  <Notes>0</Notes>
  <HiddenSlides>0</HiddenSlides>
  <MMClips>0</MMClips>
  <ScaleCrop>false</ScaleCrop>
  <HeadingPairs>
    <vt:vector size="6" baseType="variant">
      <vt:variant>
        <vt:lpstr>Uporabljene pisave</vt:lpstr>
      </vt:variant>
      <vt:variant>
        <vt:i4>2</vt:i4>
      </vt:variant>
      <vt:variant>
        <vt:lpstr>Tema</vt:lpstr>
      </vt:variant>
      <vt:variant>
        <vt:i4>1</vt:i4>
      </vt:variant>
      <vt:variant>
        <vt:lpstr>Naslovi diapozitivov</vt:lpstr>
      </vt:variant>
      <vt:variant>
        <vt:i4>7</vt:i4>
      </vt:variant>
    </vt:vector>
  </HeadingPairs>
  <TitlesOfParts>
    <vt:vector size="10" baseType="lpstr">
      <vt:lpstr>Arial</vt:lpstr>
      <vt:lpstr>Century Gothic</vt:lpstr>
      <vt:lpstr>Milo</vt:lpstr>
      <vt:lpstr>KUHANJE</vt:lpstr>
      <vt:lpstr>KUHANJE KROMPIRJA</vt:lpstr>
      <vt:lpstr>KUHANJE TESTENIN</vt:lpstr>
      <vt:lpstr>KUHANJE RIŽA</vt:lpstr>
      <vt:lpstr>KUHANJE POLENTE</vt:lpstr>
      <vt:lpstr>KUHANJE ZELENJAVNE JUHE</vt:lpstr>
      <vt:lpstr>CVRTJE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KUHANJE</dc:title>
  <dc:creator>Uporabnik</dc:creator>
  <cp:lastModifiedBy>Uporabnik</cp:lastModifiedBy>
  <cp:revision>4</cp:revision>
  <dcterms:created xsi:type="dcterms:W3CDTF">2020-10-14T20:21:12Z</dcterms:created>
  <dcterms:modified xsi:type="dcterms:W3CDTF">2020-10-15T10:27:21Z</dcterms:modified>
</cp:coreProperties>
</file>