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9" r:id="rId2"/>
    <p:sldId id="273" r:id="rId3"/>
    <p:sldId id="275" r:id="rId4"/>
    <p:sldId id="276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Naslovni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l-SI" smtClean="0"/>
              <a:t>Kliknite, da uredite slog podnaslova matrice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5923F103-BC34-4FE4-A40E-EDDEECFDA5D0}" type="datetimeFigureOut">
              <a:rPr lang="en-US" dirty="0"/>
              <a:pPr/>
              <a:t>4/15/2020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C9CA7B-DFD4-44B5-8C60-D14B8CD1FB59}" type="datetimeFigureOut">
              <a:rPr lang="en-US" dirty="0"/>
              <a:t>4/15/2020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Glava odse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E6425-0181-43F2-84FC-787E803FD2F8}" type="datetimeFigureOut">
              <a:rPr lang="en-US" dirty="0"/>
              <a:t>4/15/2020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e vsebin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B8791-F1B0-41E7-B7FD-A781E65C4266}" type="datetimeFigureOut">
              <a:rPr lang="en-US" dirty="0"/>
              <a:t>4/15/2020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rimerja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D63B2-E120-4ED8-B27B-C685F510A5FE}" type="datetimeFigureOut">
              <a:rPr lang="en-US" dirty="0"/>
              <a:t>4/15/2020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18ACC-A947-437B-A130-35BD54FDF1E9}" type="datetimeFigureOut">
              <a:rPr lang="en-US" dirty="0"/>
              <a:t>4/15/2020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8D7E02-BCB8-4D50-A234-369438C08659}" type="datetimeFigureOut">
              <a:rPr lang="en-US" dirty="0"/>
              <a:t>4/15/2020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Vsebina z naslov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E86A4C-8E40-4F87-A4F0-01A0687C5742}" type="datetimeFigureOut">
              <a:rPr lang="en-US" dirty="0"/>
              <a:t>4/15/2020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Naslov in sli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sl-SI" smtClean="0"/>
              <a:t>Kliknite ikono, če želite dodati sliko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E72C73-2D91-4E12-BA25-F0AA0C03599B}" type="datetimeFigureOut">
              <a:rPr lang="en-US" dirty="0"/>
              <a:t>4/15/2020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ska slika z na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sl-SI" smtClean="0"/>
              <a:t>Kliknite ikono, če želite dodati sliko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3A1CC3-2375-41D4-9E03-427CAF2A4C1A}" type="datetimeFigureOut">
              <a:rPr lang="en-US" dirty="0"/>
              <a:t>4/15/2020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slov in na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F16868-8199-4C2C-A5B1-63AEE139F88E}" type="datetimeFigureOut">
              <a:rPr lang="en-US" dirty="0"/>
              <a:t>4/15/2020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t z na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D9FF7F-6988-44CC-821B-644E70CD2F73}" type="datetimeFigureOut">
              <a:rPr lang="en-US" dirty="0"/>
              <a:t>4/15/2020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Kartica z ime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12C299-16B2-4475-990D-751901EACC14}" type="datetimeFigureOut">
              <a:rPr lang="en-US" dirty="0"/>
              <a:t>4/15/2020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Stolpe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86839-B9D8-4651-8783-F325ECE74E65}" type="datetimeFigureOut">
              <a:rPr lang="en-US" dirty="0"/>
              <a:t>4/15/2020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olpec s tremi slikam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sl-SI" smtClean="0"/>
              <a:t>Kliknite ikono, če želite dodati sliko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sl-SI" smtClean="0"/>
              <a:t>Kliknite ikono, če želite dodati sliko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sl-SI" smtClean="0"/>
              <a:t>Kliknite ikono, če želite dodati sliko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l-SI" smtClean="0"/>
              <a:t>Uredite sloge besedila matrice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484F64-32F6-45C5-931F-ADC1662401D0}" type="datetimeFigureOut">
              <a:rPr lang="en-US" dirty="0"/>
              <a:t>4/15/2020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n navpično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53086D93-FCAC-47E0-A2EE-787E62CA814C}" type="datetimeFigureOut">
              <a:rPr lang="en-US" dirty="0"/>
              <a:t>4/15/2020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Navpični naslov in besedi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CDA879A6-0FD0-4734-A311-86BFCA472E6E}" type="datetimeFigureOut">
              <a:rPr lang="en-US" dirty="0"/>
              <a:t>4/15/2020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sl-SI" smtClean="0"/>
              <a:t>Uredite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l-SI" smtClean="0"/>
              <a:t>Uredite sloge besedila matrice</a:t>
            </a:r>
          </a:p>
          <a:p>
            <a:pPr lvl="1"/>
            <a:r>
              <a:rPr lang="sl-SI" smtClean="0"/>
              <a:t>Druga raven</a:t>
            </a:r>
          </a:p>
          <a:p>
            <a:pPr lvl="2"/>
            <a:r>
              <a:rPr lang="sl-SI" smtClean="0"/>
              <a:t>Tretja raven</a:t>
            </a:r>
          </a:p>
          <a:p>
            <a:pPr lvl="3"/>
            <a:r>
              <a:rPr lang="sl-SI" smtClean="0"/>
              <a:t>Četrta raven</a:t>
            </a:r>
          </a:p>
          <a:p>
            <a:pPr lvl="4"/>
            <a:r>
              <a:rPr lang="sl-SI" smtClean="0"/>
              <a:t>Peta raven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2BE451C3-0FF4-47C4-B829-773ADF60F88C}" type="datetimeFigureOut">
              <a:rPr lang="en-US" dirty="0"/>
              <a:t>4/15/2020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3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8" r:id="rId9"/>
    <p:sldLayoutId id="2147483667" r:id="rId10"/>
    <p:sldLayoutId id="2147483661" r:id="rId11"/>
    <p:sldLayoutId id="2147483672" r:id="rId12"/>
    <p:sldLayoutId id="2147483662" r:id="rId13"/>
    <p:sldLayoutId id="2147483669" r:id="rId14"/>
    <p:sldLayoutId id="2147483670" r:id="rId15"/>
    <p:sldLayoutId id="2147483658" r:id="rId16"/>
    <p:sldLayoutId id="2147483659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154954" y="644434"/>
            <a:ext cx="8761413" cy="1524000"/>
          </a:xfrm>
        </p:spPr>
        <p:txBody>
          <a:bodyPr/>
          <a:lstStyle/>
          <a:p>
            <a:pPr algn="ctr"/>
            <a:r>
              <a:rPr lang="sl-SI" sz="4400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</a:t>
            </a:r>
            <a:r>
              <a:rPr lang="sl-SI" sz="4400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trokove pravice</a:t>
            </a:r>
            <a:r>
              <a:rPr lang="sl-SI" sz="4400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sl-SI" sz="4400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sl-SI" sz="4400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84333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avokotnik 1"/>
          <p:cNvSpPr/>
          <p:nvPr/>
        </p:nvSpPr>
        <p:spPr>
          <a:xfrm>
            <a:off x="243840" y="191589"/>
            <a:ext cx="11643360" cy="46558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sl-SI" sz="2800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Otrokove pravice – posebna vrsta človekovih </a:t>
            </a:r>
            <a:r>
              <a:rPr lang="sl-SI" sz="2800" dirty="0" smtClean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pravic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sl-SI" sz="2800" dirty="0">
              <a:solidFill>
                <a:schemeClr val="accent2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sl-SI" sz="2800" dirty="0" smtClean="0">
              <a:solidFill>
                <a:schemeClr val="accent2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sl-SI" sz="36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Pravice </a:t>
            </a:r>
            <a:r>
              <a:rPr lang="sl-SI" sz="3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otrok so zapisane v </a:t>
            </a:r>
            <a:r>
              <a:rPr lang="sl-SI" sz="3600" u="sng" dirty="0">
                <a:solidFill>
                  <a:schemeClr val="accent2">
                    <a:lumMod val="75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Konvenciji o otrokovih pravicah</a:t>
            </a:r>
            <a:r>
              <a:rPr lang="sl-SI" sz="3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ki je prvi dokument o spoštovanju in varovanju otrokovih pravic. Sprejela jo je OZN </a:t>
            </a:r>
            <a:r>
              <a:rPr lang="sl-SI" sz="36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20. </a:t>
            </a:r>
            <a:r>
              <a:rPr lang="sl-SI" sz="3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novembra 1989</a:t>
            </a:r>
            <a:r>
              <a:rPr lang="sl-SI" sz="36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sl-SI" sz="3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sl-SI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Slovenija je konvencijo podpisala leta 1991, že leto prej pa je posebno zaščito otrok vključila v svojo </a:t>
            </a:r>
            <a:r>
              <a:rPr lang="sl-SI" sz="2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ustavo</a:t>
            </a:r>
            <a:r>
              <a:rPr lang="sl-SI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7119670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valni oblaček 2"/>
          <p:cNvSpPr/>
          <p:nvPr/>
        </p:nvSpPr>
        <p:spPr>
          <a:xfrm>
            <a:off x="353209" y="215154"/>
            <a:ext cx="6352392" cy="5828595"/>
          </a:xfrm>
          <a:prstGeom prst="wedgeEllipse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l-SI" dirty="0"/>
              <a:t>Otrokove </a:t>
            </a:r>
            <a:r>
              <a:rPr lang="sl-SI" dirty="0" smtClean="0"/>
              <a:t>pravice</a:t>
            </a:r>
          </a:p>
          <a:p>
            <a:pPr algn="ctr"/>
            <a:endParaRPr lang="sl-SI" dirty="0"/>
          </a:p>
          <a:p>
            <a:pPr marL="342900" indent="-342900" algn="ctr">
              <a:buAutoNum type="arabicPeriod"/>
            </a:pPr>
            <a:r>
              <a:rPr lang="sl-SI" dirty="0" smtClean="0"/>
              <a:t>Otroci </a:t>
            </a:r>
            <a:r>
              <a:rPr lang="sl-SI" dirty="0"/>
              <a:t>imajo pravico biti s svojimi družinami ali s tistimi,  ki bodo najbolje skrbeli zanje</a:t>
            </a:r>
            <a:r>
              <a:rPr lang="sl-SI" dirty="0" smtClean="0"/>
              <a:t>.</a:t>
            </a:r>
          </a:p>
          <a:p>
            <a:pPr algn="ctr"/>
            <a:endParaRPr lang="sl-SI" dirty="0"/>
          </a:p>
          <a:p>
            <a:pPr algn="ctr"/>
            <a:r>
              <a:rPr lang="sl-SI" dirty="0"/>
              <a:t>2. Otroci imajo pravico do zadostne količine hrane  in do čiste vode</a:t>
            </a:r>
            <a:r>
              <a:rPr lang="sl-SI" dirty="0" smtClean="0"/>
              <a:t>.</a:t>
            </a:r>
          </a:p>
          <a:p>
            <a:pPr algn="ctr"/>
            <a:endParaRPr lang="sl-SI" dirty="0"/>
          </a:p>
          <a:p>
            <a:pPr algn="ctr"/>
            <a:r>
              <a:rPr lang="sl-SI" dirty="0" smtClean="0"/>
              <a:t> </a:t>
            </a:r>
            <a:r>
              <a:rPr lang="sl-SI" dirty="0"/>
              <a:t>3. Otroci imajo pravico do ustrezne življenjske ravni. </a:t>
            </a:r>
            <a:endParaRPr lang="sl-SI" dirty="0" smtClean="0"/>
          </a:p>
          <a:p>
            <a:pPr algn="ctr"/>
            <a:endParaRPr lang="sl-SI" dirty="0" smtClean="0"/>
          </a:p>
          <a:p>
            <a:pPr algn="ctr"/>
            <a:r>
              <a:rPr lang="sl-SI" dirty="0" smtClean="0"/>
              <a:t>4</a:t>
            </a:r>
            <a:r>
              <a:rPr lang="sl-SI" dirty="0"/>
              <a:t>. Otroci imajo pravico do zdravstvenega varstva</a:t>
            </a:r>
            <a:r>
              <a:rPr lang="sl-SI" dirty="0" smtClean="0"/>
              <a:t>.</a:t>
            </a:r>
          </a:p>
          <a:p>
            <a:pPr algn="ctr"/>
            <a:r>
              <a:rPr lang="sl-SI" dirty="0" smtClean="0"/>
              <a:t> </a:t>
            </a:r>
          </a:p>
          <a:p>
            <a:pPr algn="ctr"/>
            <a:r>
              <a:rPr lang="sl-SI" dirty="0" smtClean="0"/>
              <a:t>5</a:t>
            </a:r>
            <a:r>
              <a:rPr lang="sl-SI" dirty="0"/>
              <a:t>. Otroci s posebnimi potrebami imajo pravico do posebne skrbi in do usposabljanja. </a:t>
            </a:r>
            <a:endParaRPr lang="sl-SI" dirty="0" smtClean="0"/>
          </a:p>
          <a:p>
            <a:pPr algn="ctr"/>
            <a:endParaRPr lang="sl-SI" dirty="0" smtClean="0"/>
          </a:p>
        </p:txBody>
      </p:sp>
      <p:sp>
        <p:nvSpPr>
          <p:cNvPr id="4" name="Ovalni oblaček 3"/>
          <p:cNvSpPr/>
          <p:nvPr/>
        </p:nvSpPr>
        <p:spPr>
          <a:xfrm>
            <a:off x="5878286" y="49692"/>
            <a:ext cx="6313714" cy="5994057"/>
          </a:xfrm>
          <a:prstGeom prst="wedgeEllipseCallou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l-SI" dirty="0" smtClean="0">
              <a:solidFill>
                <a:schemeClr val="tx1"/>
              </a:solidFill>
            </a:endParaRPr>
          </a:p>
          <a:p>
            <a:pPr algn="ctr"/>
            <a:r>
              <a:rPr lang="sl-SI" dirty="0" smtClean="0">
                <a:solidFill>
                  <a:schemeClr val="tx1"/>
                </a:solidFill>
              </a:rPr>
              <a:t>6</a:t>
            </a:r>
            <a:r>
              <a:rPr lang="sl-SI" dirty="0">
                <a:solidFill>
                  <a:schemeClr val="tx1"/>
                </a:solidFill>
              </a:rPr>
              <a:t>. Otroci imajo pravico do igre. </a:t>
            </a:r>
          </a:p>
          <a:p>
            <a:pPr algn="ctr"/>
            <a:endParaRPr lang="sl-SI" dirty="0">
              <a:solidFill>
                <a:schemeClr val="tx1"/>
              </a:solidFill>
            </a:endParaRPr>
          </a:p>
          <a:p>
            <a:pPr algn="ctr"/>
            <a:r>
              <a:rPr lang="sl-SI" dirty="0">
                <a:solidFill>
                  <a:schemeClr val="tx1"/>
                </a:solidFill>
              </a:rPr>
              <a:t>7. Otroci imajo pravico do brezplačnega izobraževanja.</a:t>
            </a:r>
          </a:p>
          <a:p>
            <a:pPr algn="ctr"/>
            <a:endParaRPr lang="sl-SI" dirty="0">
              <a:solidFill>
                <a:schemeClr val="tx1"/>
              </a:solidFill>
            </a:endParaRPr>
          </a:p>
          <a:p>
            <a:pPr algn="ctr"/>
            <a:r>
              <a:rPr lang="sl-SI" dirty="0">
                <a:solidFill>
                  <a:schemeClr val="tx1"/>
                </a:solidFill>
              </a:rPr>
              <a:t> 8. Otroci imajo pravico do varnosti in do zaščite pred poškodbami in zanemarjanjem. </a:t>
            </a:r>
            <a:endParaRPr lang="sl-SI" dirty="0" smtClean="0">
              <a:solidFill>
                <a:schemeClr val="tx1"/>
              </a:solidFill>
            </a:endParaRPr>
          </a:p>
          <a:p>
            <a:pPr algn="ctr"/>
            <a:endParaRPr lang="sl-SI" dirty="0">
              <a:solidFill>
                <a:schemeClr val="tx1"/>
              </a:solidFill>
            </a:endParaRPr>
          </a:p>
          <a:p>
            <a:pPr algn="ctr"/>
            <a:r>
              <a:rPr lang="sl-SI" dirty="0">
                <a:solidFill>
                  <a:schemeClr val="tx1"/>
                </a:solidFill>
              </a:rPr>
              <a:t>9. Otroci ne smejo biti poceni delovna sila ali vojaki. </a:t>
            </a:r>
            <a:endParaRPr lang="sl-SI" dirty="0" smtClean="0">
              <a:solidFill>
                <a:schemeClr val="tx1"/>
              </a:solidFill>
            </a:endParaRPr>
          </a:p>
          <a:p>
            <a:pPr algn="ctr"/>
            <a:endParaRPr lang="sl-SI" dirty="0">
              <a:solidFill>
                <a:schemeClr val="tx1"/>
              </a:solidFill>
            </a:endParaRPr>
          </a:p>
          <a:p>
            <a:pPr algn="ctr"/>
            <a:r>
              <a:rPr lang="sl-SI" dirty="0" smtClean="0">
                <a:solidFill>
                  <a:schemeClr val="tx1"/>
                </a:solidFill>
              </a:rPr>
              <a:t>10</a:t>
            </a:r>
            <a:r>
              <a:rPr lang="sl-SI" dirty="0">
                <a:solidFill>
                  <a:schemeClr val="tx1"/>
                </a:solidFill>
              </a:rPr>
              <a:t>. Otrokom mora biti dovoljeno govoriti njihov materni jezik  in izražati njihovo lastno vero in kulturo. </a:t>
            </a:r>
            <a:endParaRPr lang="sl-SI" dirty="0" smtClean="0">
              <a:solidFill>
                <a:schemeClr val="tx1"/>
              </a:solidFill>
            </a:endParaRPr>
          </a:p>
          <a:p>
            <a:pPr algn="ctr"/>
            <a:endParaRPr lang="sl-SI" dirty="0" smtClean="0">
              <a:solidFill>
                <a:schemeClr val="tx1"/>
              </a:solidFill>
            </a:endParaRPr>
          </a:p>
          <a:p>
            <a:pPr algn="ctr"/>
            <a:r>
              <a:rPr lang="sl-SI" dirty="0" smtClean="0">
                <a:solidFill>
                  <a:schemeClr val="tx1"/>
                </a:solidFill>
              </a:rPr>
              <a:t>11</a:t>
            </a:r>
            <a:r>
              <a:rPr lang="sl-SI" dirty="0">
                <a:solidFill>
                  <a:schemeClr val="tx1"/>
                </a:solidFill>
              </a:rPr>
              <a:t>. Otroci imajo pravico do izražanja lastnega mnenja  in do druženja ter izmenjevanja mnenj</a:t>
            </a:r>
            <a:r>
              <a:rPr lang="sl-SI" dirty="0" smtClean="0">
                <a:solidFill>
                  <a:schemeClr val="tx1"/>
                </a:solidFill>
              </a:rPr>
              <a:t>.</a:t>
            </a:r>
            <a:endParaRPr lang="sl-SI" dirty="0">
              <a:solidFill>
                <a:schemeClr val="tx1"/>
              </a:solidFill>
            </a:endParaRPr>
          </a:p>
        </p:txBody>
      </p:sp>
      <p:sp>
        <p:nvSpPr>
          <p:cNvPr id="5" name="Pravokotnik 4"/>
          <p:cNvSpPr/>
          <p:nvPr/>
        </p:nvSpPr>
        <p:spPr>
          <a:xfrm flipH="1">
            <a:off x="9231086" y="6331130"/>
            <a:ext cx="281286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sl-SI" sz="1000" dirty="0" smtClean="0"/>
              <a:t>Vir: UNICEF (povzeto po </a:t>
            </a:r>
            <a:r>
              <a:rPr lang="sl-SI" sz="1000" dirty="0" err="1" smtClean="0"/>
              <a:t>Amnesty</a:t>
            </a:r>
            <a:r>
              <a:rPr lang="sl-SI" sz="1000" dirty="0" smtClean="0"/>
              <a:t> </a:t>
            </a:r>
            <a:r>
              <a:rPr lang="sl-SI" sz="1000" dirty="0" err="1" smtClean="0"/>
              <a:t>International</a:t>
            </a:r>
            <a:r>
              <a:rPr lang="sl-SI" sz="1000" dirty="0" smtClean="0"/>
              <a:t>).</a:t>
            </a:r>
            <a:endParaRPr lang="sl-SI" sz="1000" dirty="0"/>
          </a:p>
        </p:txBody>
      </p:sp>
    </p:spTree>
    <p:extLst>
      <p:ext uri="{BB962C8B-B14F-4D97-AF65-F5344CB8AC3E}">
        <p14:creationId xmlns:p14="http://schemas.microsoft.com/office/powerpoint/2010/main" val="32035913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lika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04655" y="514459"/>
            <a:ext cx="8440236" cy="5624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050770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Naelektrena sejna soba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1</TotalTime>
  <Words>216</Words>
  <Application>Microsoft Office PowerPoint</Application>
  <PresentationFormat>Širokozaslonsko</PresentationFormat>
  <Paragraphs>31</Paragraphs>
  <Slides>4</Slides>
  <Notes>0</Notes>
  <HiddenSlides>0</HiddenSlides>
  <MMClips>0</MMClips>
  <ScaleCrop>false</ScaleCrop>
  <HeadingPairs>
    <vt:vector size="6" baseType="variant">
      <vt:variant>
        <vt:lpstr>Uporabljene pisave</vt:lpstr>
      </vt:variant>
      <vt:variant>
        <vt:i4>5</vt:i4>
      </vt:variant>
      <vt:variant>
        <vt:lpstr>Tema</vt:lpstr>
      </vt:variant>
      <vt:variant>
        <vt:i4>1</vt:i4>
      </vt:variant>
      <vt:variant>
        <vt:lpstr>Naslovi diapozitivov</vt:lpstr>
      </vt:variant>
      <vt:variant>
        <vt:i4>4</vt:i4>
      </vt:variant>
    </vt:vector>
  </HeadingPairs>
  <TitlesOfParts>
    <vt:vector size="10" baseType="lpstr">
      <vt:lpstr>Arial</vt:lpstr>
      <vt:lpstr>Calibri</vt:lpstr>
      <vt:lpstr>Century Gothic</vt:lpstr>
      <vt:lpstr>Times New Roman</vt:lpstr>
      <vt:lpstr>Wingdings 3</vt:lpstr>
      <vt:lpstr>Naelektrena sejna soba</vt:lpstr>
      <vt:lpstr>Otrokove pravice </vt:lpstr>
      <vt:lpstr>PowerPointova predstavitev</vt:lpstr>
      <vt:lpstr>PowerPointova predstavitev</vt:lpstr>
      <vt:lpstr>PowerPointova predstavitev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ČLOVEKOVE PRAVICE IN ODGOVORNOSTI</dc:title>
  <dc:creator>Andrej Pungartnik</dc:creator>
  <cp:lastModifiedBy>Dragica</cp:lastModifiedBy>
  <cp:revision>35</cp:revision>
  <dcterms:created xsi:type="dcterms:W3CDTF">2019-03-30T20:27:29Z</dcterms:created>
  <dcterms:modified xsi:type="dcterms:W3CDTF">2020-04-15T07:31:08Z</dcterms:modified>
</cp:coreProperties>
</file>