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70" r:id="rId4"/>
    <p:sldId id="259" r:id="rId5"/>
    <p:sldId id="275" r:id="rId6"/>
    <p:sldId id="274" r:id="rId7"/>
    <p:sldId id="273" r:id="rId8"/>
    <p:sldId id="280" r:id="rId9"/>
    <p:sldId id="279" r:id="rId10"/>
    <p:sldId id="278" r:id="rId11"/>
    <p:sldId id="272" r:id="rId12"/>
    <p:sldId id="271" r:id="rId13"/>
    <p:sldId id="290" r:id="rId14"/>
    <p:sldId id="289" r:id="rId15"/>
    <p:sldId id="288" r:id="rId16"/>
    <p:sldId id="291" r:id="rId17"/>
    <p:sldId id="287" r:id="rId18"/>
    <p:sldId id="286" r:id="rId19"/>
    <p:sldId id="285" r:id="rId20"/>
    <p:sldId id="284" r:id="rId21"/>
    <p:sldId id="281" r:id="rId22"/>
    <p:sldId id="283" r:id="rId23"/>
    <p:sldId id="282" r:id="rId24"/>
    <p:sldId id="296" r:id="rId25"/>
    <p:sldId id="295" r:id="rId26"/>
    <p:sldId id="294" r:id="rId27"/>
    <p:sldId id="293" r:id="rId28"/>
    <p:sldId id="292" r:id="rId29"/>
    <p:sldId id="263" r:id="rId30"/>
    <p:sldId id="264" r:id="rId31"/>
    <p:sldId id="265" r:id="rId32"/>
    <p:sldId id="266" r:id="rId33"/>
    <p:sldId id="267" r:id="rId34"/>
    <p:sldId id="268" r:id="rId35"/>
    <p:sldId id="257" r:id="rId36"/>
    <p:sldId id="297" r:id="rId37"/>
    <p:sldId id="298" r:id="rId38"/>
    <p:sldId id="260" r:id="rId39"/>
    <p:sldId id="261" r:id="rId40"/>
    <p:sldId id="269" r:id="rId41"/>
    <p:sldId id="276" r:id="rId42"/>
    <p:sldId id="277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  <p:sldId id="321" r:id="rId66"/>
    <p:sldId id="322" r:id="rId67"/>
    <p:sldId id="323" r:id="rId68"/>
    <p:sldId id="324" r:id="rId69"/>
    <p:sldId id="325" r:id="rId70"/>
    <p:sldId id="326" r:id="rId71"/>
    <p:sldId id="327" r:id="rId72"/>
    <p:sldId id="328" r:id="rId73"/>
    <p:sldId id="329" r:id="rId74"/>
    <p:sldId id="330" r:id="rId75"/>
    <p:sldId id="331" r:id="rId76"/>
    <p:sldId id="332" r:id="rId77"/>
    <p:sldId id="333" r:id="rId78"/>
    <p:sldId id="334" r:id="rId79"/>
    <p:sldId id="335" r:id="rId80"/>
    <p:sldId id="336" r:id="rId81"/>
    <p:sldId id="337" r:id="rId82"/>
    <p:sldId id="338" r:id="rId83"/>
    <p:sldId id="339" r:id="rId84"/>
    <p:sldId id="340" r:id="rId85"/>
    <p:sldId id="341" r:id="rId86"/>
    <p:sldId id="342" r:id="rId87"/>
    <p:sldId id="343" r:id="rId88"/>
    <p:sldId id="344" r:id="rId89"/>
    <p:sldId id="345" r:id="rId90"/>
    <p:sldId id="346" r:id="rId91"/>
    <p:sldId id="347" r:id="rId92"/>
    <p:sldId id="348" r:id="rId93"/>
    <p:sldId id="349" r:id="rId94"/>
    <p:sldId id="350" r:id="rId95"/>
    <p:sldId id="351" r:id="rId96"/>
    <p:sldId id="352" r:id="rId97"/>
    <p:sldId id="353" r:id="rId98"/>
    <p:sldId id="354" r:id="rId99"/>
    <p:sldId id="355" r:id="rId100"/>
    <p:sldId id="356" r:id="rId101"/>
    <p:sldId id="357" r:id="rId102"/>
    <p:sldId id="358" r:id="rId103"/>
    <p:sldId id="359" r:id="rId104"/>
    <p:sldId id="360" r:id="rId105"/>
    <p:sldId id="361" r:id="rId106"/>
    <p:sldId id="362" r:id="rId107"/>
    <p:sldId id="363" r:id="rId108"/>
    <p:sldId id="364" r:id="rId109"/>
    <p:sldId id="365" r:id="rId110"/>
    <p:sldId id="366" r:id="rId111"/>
    <p:sldId id="367" r:id="rId112"/>
    <p:sldId id="368" r:id="rId113"/>
    <p:sldId id="369" r:id="rId114"/>
  </p:sldIdLst>
  <p:sldSz cx="12192000" cy="6858000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329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theme" Target="theme/theme1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tableStyles" Target="tableStyle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presProps" Target="pres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l-SI"/>
              <a:t>Uredite slog podnaslova matrice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94961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696335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26101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vsebine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4904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značba mesta vsebine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besedila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6" name="Označba mesta vsebine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7" name="Označba mesta datum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8" name="Označba mesta no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Označba mesta številke diapoz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942565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datum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4" name="Označba mesta no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Označba mesta številke diapoz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602552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datum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3" name="Označba mesta no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značba mesta številke diapoz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08318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besedila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716193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slik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l-SI"/>
          </a:p>
        </p:txBody>
      </p:sp>
      <p:sp>
        <p:nvSpPr>
          <p:cNvPr id="4" name="Označba mesta besedila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934427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navpičnega besedila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52954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navpičnega besedila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69581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naslova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14963-8144-4B39-B038-2C734AB51435}" type="datetimeFigureOut">
              <a:rPr lang="sl-SI" smtClean="0"/>
              <a:t>27. 05. 2026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850813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914361" y="2130281"/>
            <a:ext cx="9833343" cy="2387600"/>
          </a:xfrm>
        </p:spPr>
        <p:txBody>
          <a:bodyPr>
            <a:normAutofit/>
          </a:bodyPr>
          <a:lstStyle/>
          <a:p>
            <a:pPr algn="l"/>
            <a:r>
              <a:rPr lang="sl-SI" sz="5400" b="1" dirty="0">
                <a:solidFill>
                  <a:srgbClr val="7030A0"/>
                </a:solidFill>
                <a:latin typeface="Arial Black" panose="020B0A04020102020204" pitchFamily="34" charset="0"/>
              </a:rPr>
              <a:t>PAN 3. predavanja</a:t>
            </a:r>
            <a:endParaRPr lang="sl-SI" sz="4400" b="1" u="sng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914361" y="4517881"/>
            <a:ext cx="9833343" cy="1882919"/>
          </a:xfrm>
        </p:spPr>
        <p:txBody>
          <a:bodyPr/>
          <a:lstStyle/>
          <a:p>
            <a:pPr algn="l"/>
            <a:r>
              <a:rPr lang="sl-SI" dirty="0"/>
              <a:t>mag. Vesna Loborec</a:t>
            </a:r>
          </a:p>
        </p:txBody>
      </p:sp>
    </p:spTree>
    <p:extLst>
      <p:ext uri="{BB962C8B-B14F-4D97-AF65-F5344CB8AC3E}">
        <p14:creationId xmlns:p14="http://schemas.microsoft.com/office/powerpoint/2010/main" val="4147643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okotnik 4">
            <a:extLst>
              <a:ext uri="{FF2B5EF4-FFF2-40B4-BE49-F238E27FC236}">
                <a16:creationId xmlns:a16="http://schemas.microsoft.com/office/drawing/2014/main" id="{44AB8EDB-A093-4A28-9354-8593E248E7F8}"/>
              </a:ext>
            </a:extLst>
          </p:cNvPr>
          <p:cNvSpPr/>
          <p:nvPr/>
        </p:nvSpPr>
        <p:spPr>
          <a:xfrm>
            <a:off x="1302151" y="303911"/>
            <a:ext cx="79240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Poslovanja gostinskega obrata</a:t>
            </a:r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58163EE5-EB04-44F6-A3E1-8923BB32A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082" y="950242"/>
            <a:ext cx="8520953" cy="5764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330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C229B737-74B7-4870-8570-C9ED3E443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730" y="-186"/>
            <a:ext cx="10542845" cy="702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836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značba mesta vsebine 6">
            <a:extLst>
              <a:ext uri="{FF2B5EF4-FFF2-40B4-BE49-F238E27FC236}">
                <a16:creationId xmlns:a16="http://schemas.microsoft.com/office/drawing/2014/main" id="{A6DCF87E-9216-4359-9B99-6508A8EC8C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648" y="107577"/>
            <a:ext cx="10461881" cy="697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071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7022BE5C-99A2-47FA-A3B3-3DAC662E2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176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C4922DF8-EF80-49EF-9C1F-FDA29997F6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359"/>
          <a:stretch/>
        </p:blipFill>
        <p:spPr>
          <a:xfrm>
            <a:off x="118782" y="116541"/>
            <a:ext cx="10549218" cy="6655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833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5148"/>
            <a:ext cx="10515600" cy="1325563"/>
          </a:xfrm>
        </p:spPr>
        <p:txBody>
          <a:bodyPr/>
          <a:lstStyle/>
          <a:p>
            <a:r>
              <a:rPr lang="sl-SI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Demingov</a:t>
            </a: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 (PDCA)krog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C0E25B5E-4FFC-4449-87FE-4BF85B278D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454" y="1242917"/>
            <a:ext cx="11679830" cy="515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584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5148"/>
            <a:ext cx="10515600" cy="1325563"/>
          </a:xfrm>
        </p:spPr>
        <p:txBody>
          <a:bodyPr/>
          <a:lstStyle/>
          <a:p>
            <a:r>
              <a:rPr lang="sl-SI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Demingov</a:t>
            </a: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 (PDCA)krog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F1BA6BEC-A434-40D3-9560-A9845A165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430710"/>
            <a:ext cx="9659471" cy="5185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677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64" y="21060"/>
            <a:ext cx="11120718" cy="1325563"/>
          </a:xfrm>
        </p:spPr>
        <p:txBody>
          <a:bodyPr/>
          <a:lstStyle/>
          <a:p>
            <a:r>
              <a:rPr lang="pl-PL" b="1" dirty="0">
                <a:solidFill>
                  <a:srgbClr val="7030A0"/>
                </a:solidFill>
                <a:latin typeface="Arial Black" panose="020B0A04020102020204" pitchFamily="34" charset="0"/>
              </a:rPr>
              <a:t>Kaj je to vizija gostinskega obrata</a:t>
            </a:r>
            <a:endParaRPr lang="sl-SI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74C235FE-A8ED-46C1-8893-17D5C2935C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0167" y="1171200"/>
            <a:ext cx="8824162" cy="567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780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71" y="18255"/>
            <a:ext cx="11219329" cy="1325563"/>
          </a:xfrm>
        </p:spPr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Kultura in etika gostinskega obrata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6907D685-CACC-4434-8A47-4749EAB0AA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045694"/>
            <a:ext cx="9525000" cy="5697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937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083" y="16790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Cilji dobre organizacije poslovanja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gostinskega obrata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9CD1F55-6097-4C3A-8DFC-49A347C610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2317" y="1493464"/>
            <a:ext cx="8754036" cy="5281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2703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Namen uspešne organizacije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poslovanja gostinskega obrata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923D72D6-A85B-4066-A303-9027361F36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93" t="691"/>
          <a:stretch/>
        </p:blipFill>
        <p:spPr>
          <a:xfrm>
            <a:off x="1183340" y="1837764"/>
            <a:ext cx="8964707" cy="495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104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243" y="29340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Organizacija poslovanja gostinskega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obrata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88ADAFBC-E22E-4731-8BDC-268E1FE7DA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157" y="1529790"/>
            <a:ext cx="9724419" cy="5306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7049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Rezultat uspešne organizacije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poslovanja gostinskega obrata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24980DD2-575F-4D95-B14C-5F91EAECB1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2958" y="1690687"/>
            <a:ext cx="8508924" cy="503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7845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728" y="293407"/>
            <a:ext cx="10993037" cy="1325563"/>
          </a:xfrm>
        </p:spPr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Organizacijska struktura gostinskega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obrata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526EE02E-361B-4DC9-9DF8-D2A1D8660C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2693" y="1958433"/>
            <a:ext cx="10993037" cy="4289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601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1845ADE1-EBF8-49F8-B659-7556937068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14"/>
          <a:stretch/>
        </p:blipFill>
        <p:spPr>
          <a:xfrm>
            <a:off x="0" y="0"/>
            <a:ext cx="10542494" cy="6844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16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85831"/>
            <a:ext cx="10591800" cy="1325563"/>
          </a:xfrm>
        </p:spPr>
        <p:txBody>
          <a:bodyPr>
            <a:normAutofit/>
          </a:bodyPr>
          <a:lstStyle/>
          <a:p>
            <a:r>
              <a:rPr lang="pl-PL" b="1" dirty="0">
                <a:solidFill>
                  <a:srgbClr val="7030A0"/>
                </a:solidFill>
                <a:latin typeface="Arial Black" panose="020B0A04020102020204" pitchFamily="34" charset="0"/>
              </a:rPr>
              <a:t>Prednosti dobre organizacije gostinskega obrata</a:t>
            </a:r>
            <a:endParaRPr lang="sl-SI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FB4DEBA5-4829-41BC-A868-26AE9FDCBB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6144" y="1576355"/>
            <a:ext cx="9010891" cy="5095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104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b="1" dirty="0">
                <a:solidFill>
                  <a:srgbClr val="7030A0"/>
                </a:solidFill>
                <a:latin typeface="Arial Black" panose="020B0A04020102020204" pitchFamily="34" charset="0"/>
              </a:rPr>
              <a:t>Posamezne faze organiziranja poslovanja</a:t>
            </a: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pt-BR" b="1" dirty="0">
                <a:solidFill>
                  <a:srgbClr val="7030A0"/>
                </a:solidFill>
                <a:latin typeface="Arial Black" panose="020B0A04020102020204" pitchFamily="34" charset="0"/>
              </a:rPr>
              <a:t>gostinskega obrata</a:t>
            </a:r>
            <a:endParaRPr lang="sl-SI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325688DB-3B47-4A92-8BC6-E1D8F45C37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5210" y="1690688"/>
            <a:ext cx="10076896" cy="4988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7126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224" y="18583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Določanje nalog in razdelitev dela na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zaključene poslovne procese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FBF58D0D-B850-46F9-B205-C02A4EA0A4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2357" y="1511393"/>
            <a:ext cx="10356643" cy="4817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490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294" y="24858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Določanje posameznih enot za izvedo posamezne homogene naloge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0FB43BB-C649-42DF-8AB8-95A88EF7DE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7526" y="1574147"/>
            <a:ext cx="10515600" cy="53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1045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Določitev odgovorne osebe za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vsako skupino nalog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5DAF150C-74AD-4485-9905-8816A8DF64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5929" y="1789765"/>
            <a:ext cx="9244518" cy="4983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6790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Določanje postopka decentralizacije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nalog</a:t>
            </a:r>
          </a:p>
        </p:txBody>
      </p:sp>
      <p:sp>
        <p:nvSpPr>
          <p:cNvPr id="5" name="Označba mesta vsebine 4">
            <a:extLst>
              <a:ext uri="{FF2B5EF4-FFF2-40B4-BE49-F238E27FC236}">
                <a16:creationId xmlns:a16="http://schemas.microsoft.com/office/drawing/2014/main" id="{296AF528-F025-4E3B-82E6-858BBB124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dirty="0"/>
              <a:t>gre za </a:t>
            </a:r>
            <a:r>
              <a:rPr lang="sl-SI" dirty="0" err="1"/>
              <a:t>t.i</a:t>
            </a:r>
            <a:r>
              <a:rPr lang="sl-SI" dirty="0"/>
              <a:t>. kontrolni razpon, število podrejenih, ki morajo</a:t>
            </a:r>
          </a:p>
          <a:p>
            <a:pPr marL="0" indent="0">
              <a:buNone/>
            </a:pPr>
            <a:r>
              <a:rPr lang="sl-SI" dirty="0"/>
              <a:t>   poročati vodji. Staro pravilo je </a:t>
            </a:r>
            <a:r>
              <a:rPr lang="sl-SI" dirty="0">
                <a:solidFill>
                  <a:srgbClr val="7030A0"/>
                </a:solidFill>
              </a:rPr>
              <a:t>7 : 1</a:t>
            </a:r>
          </a:p>
          <a:p>
            <a:pPr marL="0" indent="0">
              <a:buNone/>
            </a:pPr>
            <a:endParaRPr lang="sl-SI" dirty="0">
              <a:solidFill>
                <a:srgbClr val="7030A0"/>
              </a:solidFill>
            </a:endParaRPr>
          </a:p>
        </p:txBody>
      </p:sp>
      <p:pic>
        <p:nvPicPr>
          <p:cNvPr id="3" name="Slika 2">
            <a:extLst>
              <a:ext uri="{FF2B5EF4-FFF2-40B4-BE49-F238E27FC236}">
                <a16:creationId xmlns:a16="http://schemas.microsoft.com/office/drawing/2014/main" id="{F18CE093-43EB-438A-AB36-53043973D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082" y="2818458"/>
            <a:ext cx="8570259" cy="398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1840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Določanje koordinacije znotraj vsake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naloge in za celoto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C17A2C73-A195-4701-A318-A3F0692799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6051" y="1690687"/>
            <a:ext cx="8165878" cy="4968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5618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25B99A51-BA02-4530-A977-3550C2CEDC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36" b="6666"/>
          <a:stretch/>
        </p:blipFill>
        <p:spPr>
          <a:xfrm>
            <a:off x="0" y="0"/>
            <a:ext cx="11017624" cy="6500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5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Dejavniki, ki vplivajo na organizacijo</a:t>
            </a:r>
            <a:b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gostinskega obrata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20BBD143-C4E9-4720-8D4C-9A2DB1D050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5223" y="1690688"/>
            <a:ext cx="8492541" cy="5122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2752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Operativni oddelki gostinskega obrata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41EC3EE9-CA97-46A2-A2E8-3F2CD12D15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1708" y="1690687"/>
            <a:ext cx="8166763" cy="503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5591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Podporni oddelki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0EC8C812-5E15-48DE-80F1-44482A61AA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5142" y="1519976"/>
            <a:ext cx="10515600" cy="429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2665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lika 10">
            <a:extLst>
              <a:ext uri="{FF2B5EF4-FFF2-40B4-BE49-F238E27FC236}">
                <a16:creationId xmlns:a16="http://schemas.microsoft.com/office/drawing/2014/main" id="{CA300E1A-D518-42CF-BAEB-F4289FDB3D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13" b="4706"/>
          <a:stretch/>
        </p:blipFill>
        <p:spPr>
          <a:xfrm>
            <a:off x="145676" y="309282"/>
            <a:ext cx="10796917" cy="654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048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0AD17068-FB7F-435A-BDBF-C34B16D1F8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253" y="0"/>
            <a:ext cx="105850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8999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C5E959F2-8C57-45EE-9E0B-A8D3FE2C9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359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5794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0E9A779E-1A9D-4AB5-AE8F-7BAF3B5316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359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1774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44F0E926-A0FE-4FC8-9F24-22CC163D24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605" y="0"/>
            <a:ext cx="106209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1230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B7426183-A1E5-4E2A-AC3A-AAC4EC6456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641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5937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3E9F0A07-037F-4F3F-939A-6390E54BF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5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2481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63FF4851-4613-412F-8645-3FD826E62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617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2899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E2A919F2-1C6B-4EF7-BF65-87092EE68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7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4074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4E643B9C-97B3-4272-94B8-584FE1C81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24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6925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865527AC-24E6-40B3-BD3B-752A9F5311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35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0501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Merjenje uspešnosti poslovanja hotela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Metodološko pojasnilo izračuna zasedenosti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91BF682F-F904-4813-A262-C0BC105CF0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038" y="1704134"/>
            <a:ext cx="8843491" cy="5068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8435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Merjenje uspešnosti poslovanja hotela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Metodološko pojasnilo izračuna zasedenosti</a:t>
            </a:r>
          </a:p>
        </p:txBody>
      </p:sp>
      <p:pic>
        <p:nvPicPr>
          <p:cNvPr id="5" name="Označba mesta vsebine 4">
            <a:extLst>
              <a:ext uri="{FF2B5EF4-FFF2-40B4-BE49-F238E27FC236}">
                <a16:creationId xmlns:a16="http://schemas.microsoft.com/office/drawing/2014/main" id="{3CA040F6-7C85-44A3-8E97-B49450CB79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3314" y="1758988"/>
            <a:ext cx="10558565" cy="490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5450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Merjenje uspešnosti poslovanja hotela</a:t>
            </a:r>
            <a:b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sz="2800" b="1" dirty="0">
                <a:solidFill>
                  <a:srgbClr val="7030A0"/>
                </a:solidFill>
                <a:latin typeface="Arial Black" panose="020B0A04020102020204" pitchFamily="34" charset="0"/>
              </a:rPr>
              <a:t>Praktičen prikaz izračuna kazalnika zasedenosti: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4ACFB8DB-D0DC-4E3B-86F4-4E4857335D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2059" y="1520825"/>
            <a:ext cx="8806365" cy="506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8262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Merjenje uspešnosti poslovanja hotela</a:t>
            </a:r>
            <a:b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sz="2800" b="1" dirty="0">
                <a:solidFill>
                  <a:srgbClr val="7030A0"/>
                </a:solidFill>
                <a:latin typeface="Arial Black" panose="020B0A04020102020204" pitchFamily="34" charset="0"/>
              </a:rPr>
              <a:t>Praktičen prikaz izračuna kazalnika zasedenosti: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196F3020-AA3F-4540-9F48-E69027193F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1010166" cy="4802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26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F9567448-4262-489D-BE9E-13F4CEBC52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76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6037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4000" b="1" dirty="0">
                <a:solidFill>
                  <a:srgbClr val="7030A0"/>
                </a:solidFill>
                <a:latin typeface="Arial Black" panose="020B0A04020102020204" pitchFamily="34" charset="0"/>
              </a:rPr>
              <a:t>Restavracija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E23AC49E-852F-4611-B3A2-1CE9928897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8706" y="1502895"/>
            <a:ext cx="9510476" cy="518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025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F1E585E1-23A5-4A52-91F0-1D8FF203B8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18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9021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Skupna stranišča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0E9ED70D-DE56-416C-9703-150BA584B5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9977" y="1404283"/>
            <a:ext cx="9266329" cy="5197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594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Minimalni obseg storitev v hotelu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32B138EA-C6B8-44A5-85BD-56A3A4B733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7542" y="1386354"/>
            <a:ext cx="9264808" cy="527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1180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Minimalni obseg storitev v hotelu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E9107386-391F-4097-A68E-89CF7120D1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76001"/>
            <a:ext cx="10297766" cy="5292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04597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Hotelska dejavnost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DCD5C0B4-7F8B-49A2-958D-E8634ECF16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5471" y="1445838"/>
            <a:ext cx="10426073" cy="4883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9794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Hotelska dejavnost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E582F269-597C-4DE3-BE5D-E166F6D191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313" y="1369628"/>
            <a:ext cx="10300545" cy="455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6616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Dejavnost oddajanje sob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BF1245E5-640E-4DC1-BB2F-F5E1D9D795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8679" y="1413249"/>
            <a:ext cx="9811103" cy="535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6278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Dejavnost strežbe hrane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E04CFBD8-853A-412B-8E62-E945FCB09C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894" y="1906699"/>
            <a:ext cx="11166992" cy="432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69473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643C17F8-840A-4590-BCD8-1CA44407D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07307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21476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Cena namestitve in prehrane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3DB86F3B-D36D-4E10-BDE2-53366137D3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359459"/>
            <a:ext cx="8727141" cy="515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18294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7F129A88-7AB9-4A8E-81F9-F78ECA18A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16" y="0"/>
            <a:ext cx="104864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84918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Cena namestitve in prehrane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3BBA2992-DE35-403B-9034-C1B8428F94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4503" y="1404283"/>
            <a:ext cx="7324743" cy="528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32177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2B27137F-3A93-48EF-9915-7832738DFB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43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36461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08BABF25-A1F0-436B-9E9D-1820BA88C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7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13311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1342300C-037F-4BC5-9DB3-2304FE4D7D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8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70803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Zaračunljive stranske hotelske storitve</a:t>
            </a:r>
          </a:p>
        </p:txBody>
      </p:sp>
      <p:pic>
        <p:nvPicPr>
          <p:cNvPr id="7" name="Označba mesta vsebine 6">
            <a:extLst>
              <a:ext uri="{FF2B5EF4-FFF2-40B4-BE49-F238E27FC236}">
                <a16:creationId xmlns:a16="http://schemas.microsoft.com/office/drawing/2014/main" id="{C63FA1EE-1228-4769-B988-43576581E1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08159"/>
            <a:ext cx="9622799" cy="5084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41326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Ne-zaračunljive stranske hotelske storitve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20025843-0BDF-4DCC-A55B-0894E77E21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1920" y="1690688"/>
            <a:ext cx="10384994" cy="453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5105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Izvenpenzionske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storitve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B7D6557-6C35-4B96-9EC9-90E7EF1E6D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511324"/>
            <a:ext cx="9852518" cy="4763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27211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3FBD3EA7-1CEA-43EB-AF1C-EEDBC8888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076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44823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Merjenje uspešnosti poslovanja hotela </a:t>
            </a:r>
            <a:r>
              <a:rPr lang="sl-SI" sz="2400" b="1" dirty="0">
                <a:solidFill>
                  <a:srgbClr val="7030A0"/>
                </a:solidFill>
                <a:latin typeface="Arial Black" panose="020B0A04020102020204" pitchFamily="34" charset="0"/>
              </a:rPr>
              <a:t>Metodološko pojasnilo kazalnika povprečne dnevne cene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4A6D84A6-E4F2-48D0-A98D-6C5C1A2536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1970" y="1574612"/>
            <a:ext cx="9678606" cy="500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64195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Praktičen primer izračun ADR: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237FCF61-FD91-4DCD-AE53-74504FB48F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4170" y="1467037"/>
            <a:ext cx="9044609" cy="502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2084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146E2100-65BF-4FD3-AD3F-A32839887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864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3798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Merjenje uspešnosti poslovanja hotela </a:t>
            </a:r>
            <a:r>
              <a:rPr lang="sl-SI" sz="2800" b="1" dirty="0">
                <a:solidFill>
                  <a:srgbClr val="7030A0"/>
                </a:solidFill>
                <a:latin typeface="Arial Black" panose="020B0A04020102020204" pitchFamily="34" charset="0"/>
              </a:rPr>
              <a:t>Metodološko pojasnilo izračuna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RevPar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AE5037BB-C9BE-4D78-AE00-97568890BE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4979" y="1690688"/>
            <a:ext cx="10775349" cy="460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15578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D1E6FBE5-88DB-4858-BCB0-B06CD2F691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235" y="1914001"/>
            <a:ext cx="9641291" cy="3796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91086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6A726448-BD45-42EA-A4C7-F8A5BE80E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17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32379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Merjenje uspešnosti poslovanja hotela </a:t>
            </a:r>
            <a:r>
              <a:rPr lang="sl-SI" sz="2800" b="1" dirty="0">
                <a:solidFill>
                  <a:srgbClr val="7030A0"/>
                </a:solidFill>
                <a:latin typeface="Arial Black" panose="020B0A04020102020204" pitchFamily="34" charset="0"/>
              </a:rPr>
              <a:t>Metodološko pojasnilo izračuna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TevPOR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: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EABAB05B-3214-479B-990C-B65B93048F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8392" y="1690687"/>
            <a:ext cx="9288061" cy="4802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66477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1B13965D-2FC5-42B7-BC76-499703E65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103" y="442787"/>
            <a:ext cx="9866498" cy="6262813"/>
          </a:xfrm>
          <a:prstGeom prst="rect">
            <a:avLst/>
          </a:prstGeom>
        </p:spPr>
      </p:pic>
      <p:sp>
        <p:nvSpPr>
          <p:cNvPr id="5" name="Pravokotnik 4">
            <a:extLst>
              <a:ext uri="{FF2B5EF4-FFF2-40B4-BE49-F238E27FC236}">
                <a16:creationId xmlns:a16="http://schemas.microsoft.com/office/drawing/2014/main" id="{5AF3D7FF-EE95-4D74-A802-7E5BC57F25AE}"/>
              </a:ext>
            </a:extLst>
          </p:cNvPr>
          <p:cNvSpPr/>
          <p:nvPr/>
        </p:nvSpPr>
        <p:spPr>
          <a:xfrm>
            <a:off x="9099176" y="439271"/>
            <a:ext cx="1604683" cy="5916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95678897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DA705545-B841-4259-8CD4-B65D65353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5" y="444785"/>
            <a:ext cx="10094260" cy="5705004"/>
          </a:xfrm>
          <a:prstGeom prst="rect">
            <a:avLst/>
          </a:prstGeom>
        </p:spPr>
      </p:pic>
      <p:sp>
        <p:nvSpPr>
          <p:cNvPr id="5" name="Pravokotnik 4">
            <a:extLst>
              <a:ext uri="{FF2B5EF4-FFF2-40B4-BE49-F238E27FC236}">
                <a16:creationId xmlns:a16="http://schemas.microsoft.com/office/drawing/2014/main" id="{06A14764-D07E-4252-AFA0-A2734729F85C}"/>
              </a:ext>
            </a:extLst>
          </p:cNvPr>
          <p:cNvSpPr/>
          <p:nvPr/>
        </p:nvSpPr>
        <p:spPr>
          <a:xfrm>
            <a:off x="8857129" y="452717"/>
            <a:ext cx="959224" cy="5109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95650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12650B5F-03D5-40B5-BE3C-0C0ECF0D91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1307"/>
          <a:stretch/>
        </p:blipFill>
        <p:spPr>
          <a:xfrm>
            <a:off x="217394" y="564776"/>
            <a:ext cx="10287000" cy="5728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10860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T.i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.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parahotelirstvo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(1.)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F26E990-C314-41A9-A310-58006983D9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9448" y="1422213"/>
            <a:ext cx="8440739" cy="5411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42141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T.i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.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parahotelirstvo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(2.)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5020F888-09A4-4BD6-84F3-9440A5B68F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9350" y="1467037"/>
            <a:ext cx="9081452" cy="5229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96002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T.i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.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parahotelirstvo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(3.)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3A981E3D-1D1D-41E7-B89B-4E5892BF2F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377388"/>
            <a:ext cx="8926358" cy="4897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44165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67EEC312-97CB-438A-8650-7FB5D8F9BD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76" y="89647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31535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31A6B9CA-6572-4525-AB76-4A5F88D2E3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00920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Dopolnilna dejavnost turizem na kmetiji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D1671574-10BD-4D0A-9A04-8C8FC0537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404282"/>
            <a:ext cx="9259333" cy="5193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82091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Kmetija z nastanitvijo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AD0E10EF-4E69-425B-AA11-8D7DB8ADAD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253330"/>
            <a:ext cx="8844233" cy="537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66180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F995B6C0-743C-4EE4-A024-BAC303A32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8897" y="249865"/>
            <a:ext cx="8170029" cy="6225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37460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FF7607FA-C912-59A7-734F-66E0794028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041" y="0"/>
            <a:ext cx="6677957" cy="674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20716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967EE36-EB09-2667-BB6A-8850226815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3255" y="423443"/>
            <a:ext cx="9459645" cy="6011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04124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334CF1BC-8336-D65D-F09E-D655240218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6945" y="137653"/>
            <a:ext cx="8754697" cy="658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76245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8DB498C-6071-F5F7-CC86-C9611C77F3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181" y="123363"/>
            <a:ext cx="9097645" cy="6611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96227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Pomen kakovosti za hotelsko dejavnost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B2B1D089-C606-02CA-7565-8ABE06F7CB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1828" y="1508385"/>
            <a:ext cx="8968677" cy="5181664"/>
          </a:xfrm>
        </p:spPr>
      </p:pic>
    </p:spTree>
    <p:extLst>
      <p:ext uri="{BB962C8B-B14F-4D97-AF65-F5344CB8AC3E}">
        <p14:creationId xmlns:p14="http://schemas.microsoft.com/office/powerpoint/2010/main" val="114290538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7C722411-4B67-E3D6-7E8D-82710F0C6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701" y="274088"/>
            <a:ext cx="9815715" cy="6369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18875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06F3923E-AE02-393A-A60C-79A3B778F9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4"/>
          <a:stretch/>
        </p:blipFill>
        <p:spPr>
          <a:xfrm>
            <a:off x="3387012" y="235677"/>
            <a:ext cx="8460720" cy="6386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29383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29D38422-B087-83A7-F960-9DF512EEF8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8"/>
          <a:stretch/>
        </p:blipFill>
        <p:spPr>
          <a:xfrm>
            <a:off x="2351314" y="213864"/>
            <a:ext cx="9371030" cy="6430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30986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980E3B8E-011C-1D19-6173-237C89FC6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868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03700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7A3BCDF6-C692-CA85-1C9B-6CAA547E1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2839" y="75732"/>
            <a:ext cx="9164329" cy="67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563565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4021986-4E3D-F93A-82B1-711283676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861" y="432969"/>
            <a:ext cx="9697803" cy="599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34645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Definicija kakovosti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B019398E-B579-400C-12F9-7A0D8DCB72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2697" y="1452400"/>
            <a:ext cx="9323203" cy="4771118"/>
          </a:xfrm>
        </p:spPr>
      </p:pic>
    </p:spTree>
    <p:extLst>
      <p:ext uri="{BB962C8B-B14F-4D97-AF65-F5344CB8AC3E}">
        <p14:creationId xmlns:p14="http://schemas.microsoft.com/office/powerpoint/2010/main" val="25673039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B1EF59A1-F4D3-080E-1F1E-401D44E4E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1779" y="214775"/>
            <a:ext cx="8785549" cy="642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28390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177E2DF1-0830-900F-F0A5-CD291E8DD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624" y="262908"/>
            <a:ext cx="8167599" cy="633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45745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3117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Dejavniki kakovosti</a:t>
            </a: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5EDB16BD-CAB9-0DCE-BDC2-278BCA618D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2798" y="1496267"/>
            <a:ext cx="7674560" cy="5212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96820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Vrste kakovosti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86A1140D-BA0F-1226-F607-E5C6FF86C5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5208" y="1415077"/>
            <a:ext cx="9197895" cy="5077797"/>
          </a:xfrm>
        </p:spPr>
      </p:pic>
    </p:spTree>
    <p:extLst>
      <p:ext uri="{BB962C8B-B14F-4D97-AF65-F5344CB8AC3E}">
        <p14:creationId xmlns:p14="http://schemas.microsoft.com/office/powerpoint/2010/main" val="794667811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Modeli kakovosti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8C057703-E845-1974-44C6-D0374FDCF3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8691" y="1489723"/>
            <a:ext cx="8277704" cy="4351338"/>
          </a:xfrm>
        </p:spPr>
      </p:pic>
    </p:spTree>
    <p:extLst>
      <p:ext uri="{BB962C8B-B14F-4D97-AF65-F5344CB8AC3E}">
        <p14:creationId xmlns:p14="http://schemas.microsoft.com/office/powerpoint/2010/main" val="103593104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Model kakovosti storitev 4Q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15B2ACB4-9401-96ED-663A-A961CABA6E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6393" y="1489722"/>
            <a:ext cx="8522113" cy="5190995"/>
          </a:xfrm>
        </p:spPr>
      </p:pic>
    </p:spTree>
    <p:extLst>
      <p:ext uri="{BB962C8B-B14F-4D97-AF65-F5344CB8AC3E}">
        <p14:creationId xmlns:p14="http://schemas.microsoft.com/office/powerpoint/2010/main" val="1005397665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it-IT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Model </a:t>
            </a:r>
            <a:r>
              <a:rPr lang="it-IT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pričakovane</a:t>
            </a:r>
            <a:r>
              <a:rPr lang="it-IT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in </a:t>
            </a:r>
            <a:r>
              <a:rPr lang="it-IT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zaznane</a:t>
            </a:r>
            <a:r>
              <a:rPr lang="it-IT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it-IT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kakovosti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1D9E9BA1-C1D7-80E1-248A-5BEEDCB2D3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6052" y="1625374"/>
            <a:ext cx="8758771" cy="4588814"/>
          </a:xfrm>
        </p:spPr>
      </p:pic>
    </p:spTree>
    <p:extLst>
      <p:ext uri="{BB962C8B-B14F-4D97-AF65-F5344CB8AC3E}">
        <p14:creationId xmlns:p14="http://schemas.microsoft.com/office/powerpoint/2010/main" val="597782336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Model vrzeli (SERVQUAL)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951D46AD-84B4-97BD-75E5-858449AB05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4584" y="1443069"/>
            <a:ext cx="9295331" cy="5163003"/>
          </a:xfrm>
        </p:spPr>
      </p:pic>
    </p:spTree>
    <p:extLst>
      <p:ext uri="{BB962C8B-B14F-4D97-AF65-F5344CB8AC3E}">
        <p14:creationId xmlns:p14="http://schemas.microsoft.com/office/powerpoint/2010/main" val="2238203141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Model vrzeli: 5 vrzeli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ECCC8EEE-0C93-B552-BF67-E298D052D3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2804" y="1793076"/>
            <a:ext cx="9602540" cy="3781953"/>
          </a:xfrm>
        </p:spPr>
      </p:pic>
    </p:spTree>
    <p:extLst>
      <p:ext uri="{BB962C8B-B14F-4D97-AF65-F5344CB8AC3E}">
        <p14:creationId xmlns:p14="http://schemas.microsoft.com/office/powerpoint/2010/main" val="347748439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Model vrzeli: 5 vrzeli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7A4A45B5-3EAB-4CFC-4F6D-9C814C32E4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1112" y="1545706"/>
            <a:ext cx="9929721" cy="4868897"/>
          </a:xfrm>
        </p:spPr>
      </p:pic>
    </p:spTree>
    <p:extLst>
      <p:ext uri="{BB962C8B-B14F-4D97-AF65-F5344CB8AC3E}">
        <p14:creationId xmlns:p14="http://schemas.microsoft.com/office/powerpoint/2010/main" val="80959363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Rezultati preverjanja odstopanj med pričakovano in zaznano kakovostjo hotelske storitve</a:t>
            </a:r>
          </a:p>
        </p:txBody>
      </p:sp>
      <p:pic>
        <p:nvPicPr>
          <p:cNvPr id="8" name="Označba mesta vsebine 7">
            <a:extLst>
              <a:ext uri="{FF2B5EF4-FFF2-40B4-BE49-F238E27FC236}">
                <a16:creationId xmlns:a16="http://schemas.microsoft.com/office/drawing/2014/main" id="{44847DC4-EF17-2E7E-FCC6-4E41F27262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145" t="17442" r="1443" b="33239"/>
          <a:stretch/>
        </p:blipFill>
        <p:spPr>
          <a:xfrm>
            <a:off x="1227631" y="1922105"/>
            <a:ext cx="10864158" cy="3666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023209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Izboljšanje kakovosti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A41E2731-B88A-5569-2166-4582BB1DD6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7265" y="1452399"/>
            <a:ext cx="7895233" cy="5343935"/>
          </a:xfrm>
        </p:spPr>
      </p:pic>
    </p:spTree>
    <p:extLst>
      <p:ext uri="{BB962C8B-B14F-4D97-AF65-F5344CB8AC3E}">
        <p14:creationId xmlns:p14="http://schemas.microsoft.com/office/powerpoint/2010/main" val="369431077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Izboljšanje kakovosti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8DD6A7A-0C33-0DCE-34C9-CAA3C7DCE3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5672" y="1396416"/>
            <a:ext cx="8374834" cy="5461584"/>
          </a:xfrm>
        </p:spPr>
      </p:pic>
    </p:spTree>
    <p:extLst>
      <p:ext uri="{BB962C8B-B14F-4D97-AF65-F5344CB8AC3E}">
        <p14:creationId xmlns:p14="http://schemas.microsoft.com/office/powerpoint/2010/main" val="286313511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Odpravljanje napak, reševanje pritožb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0BAEE8BB-E00F-96A7-FCFE-BD856ED344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24131" y="1440589"/>
            <a:ext cx="7781730" cy="5258792"/>
          </a:xfrm>
        </p:spPr>
      </p:pic>
    </p:spTree>
    <p:extLst>
      <p:ext uri="{BB962C8B-B14F-4D97-AF65-F5344CB8AC3E}">
        <p14:creationId xmlns:p14="http://schemas.microsoft.com/office/powerpoint/2010/main" val="2385186954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Total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Quality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Management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5DC473AC-119B-7E4B-BCED-7FF4A6988D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80" t="2218"/>
          <a:stretch/>
        </p:blipFill>
        <p:spPr>
          <a:xfrm>
            <a:off x="1045028" y="1483566"/>
            <a:ext cx="9041363" cy="5321956"/>
          </a:xfrm>
        </p:spPr>
      </p:pic>
    </p:spTree>
    <p:extLst>
      <p:ext uri="{BB962C8B-B14F-4D97-AF65-F5344CB8AC3E}">
        <p14:creationId xmlns:p14="http://schemas.microsoft.com/office/powerpoint/2010/main" val="1114771496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Total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Quality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Management</a:t>
            </a:r>
          </a:p>
        </p:txBody>
      </p:sp>
      <p:pic>
        <p:nvPicPr>
          <p:cNvPr id="7" name="Označba mesta vsebine 6">
            <a:extLst>
              <a:ext uri="{FF2B5EF4-FFF2-40B4-BE49-F238E27FC236}">
                <a16:creationId xmlns:a16="http://schemas.microsoft.com/office/drawing/2014/main" id="{6EAA4972-D7A4-ECF2-B5D7-D01CFDEEFA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4755" y="1368424"/>
            <a:ext cx="9118148" cy="5396269"/>
          </a:xfrm>
        </p:spPr>
      </p:pic>
    </p:spTree>
    <p:extLst>
      <p:ext uri="{BB962C8B-B14F-4D97-AF65-F5344CB8AC3E}">
        <p14:creationId xmlns:p14="http://schemas.microsoft.com/office/powerpoint/2010/main" val="472081411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Total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Quality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Management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5738B53B-30C3-BF2A-3FBF-6AEEBED37E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81726" y="1415077"/>
            <a:ext cx="9108076" cy="5077797"/>
          </a:xfrm>
        </p:spPr>
      </p:pic>
    </p:spTree>
    <p:extLst>
      <p:ext uri="{BB962C8B-B14F-4D97-AF65-F5344CB8AC3E}">
        <p14:creationId xmlns:p14="http://schemas.microsoft.com/office/powerpoint/2010/main" val="921639138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Total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Quality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Management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E1F4B5E5-A327-E652-2791-C71E507A21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9618" y="1620352"/>
            <a:ext cx="8200953" cy="4963518"/>
          </a:xfrm>
        </p:spPr>
      </p:pic>
    </p:spTree>
    <p:extLst>
      <p:ext uri="{BB962C8B-B14F-4D97-AF65-F5344CB8AC3E}">
        <p14:creationId xmlns:p14="http://schemas.microsoft.com/office/powerpoint/2010/main" val="3653807882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TQM v hotelirstvu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CF003D60-BA40-6114-D3E3-5A16ED65AB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9681" y="1529275"/>
            <a:ext cx="8792802" cy="4029637"/>
          </a:xfrm>
        </p:spPr>
      </p:pic>
    </p:spTree>
    <p:extLst>
      <p:ext uri="{BB962C8B-B14F-4D97-AF65-F5344CB8AC3E}">
        <p14:creationId xmlns:p14="http://schemas.microsoft.com/office/powerpoint/2010/main" val="152319166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TQM v hotelirstvu</a:t>
            </a:r>
          </a:p>
        </p:txBody>
      </p:sp>
      <p:pic>
        <p:nvPicPr>
          <p:cNvPr id="7" name="Označba mesta vsebine 6">
            <a:extLst>
              <a:ext uri="{FF2B5EF4-FFF2-40B4-BE49-F238E27FC236}">
                <a16:creationId xmlns:a16="http://schemas.microsoft.com/office/drawing/2014/main" id="{26FBF579-1292-2A9E-EEBD-16C125D059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6695" y="1573698"/>
            <a:ext cx="8394837" cy="4351338"/>
          </a:xfrm>
        </p:spPr>
      </p:pic>
    </p:spTree>
    <p:extLst>
      <p:ext uri="{BB962C8B-B14F-4D97-AF65-F5344CB8AC3E}">
        <p14:creationId xmlns:p14="http://schemas.microsoft.com/office/powerpoint/2010/main" val="1002382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isarn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</TotalTime>
  <Words>370</Words>
  <Application>Microsoft Office PowerPoint</Application>
  <PresentationFormat>Širokozaslonsko</PresentationFormat>
  <Paragraphs>70</Paragraphs>
  <Slides>113</Slides>
  <Notes>0</Notes>
  <HiddenSlides>0</HiddenSlides>
  <MMClips>0</MMClips>
  <ScaleCrop>false</ScaleCrop>
  <HeadingPairs>
    <vt:vector size="6" baseType="variant">
      <vt:variant>
        <vt:lpstr>Uporabljene pisave</vt:lpstr>
      </vt:variant>
      <vt:variant>
        <vt:i4>4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113</vt:i4>
      </vt:variant>
    </vt:vector>
  </HeadingPairs>
  <TitlesOfParts>
    <vt:vector size="118" baseType="lpstr">
      <vt:lpstr>Arial</vt:lpstr>
      <vt:lpstr>Arial Black</vt:lpstr>
      <vt:lpstr>Calibri</vt:lpstr>
      <vt:lpstr>Calibri Light</vt:lpstr>
      <vt:lpstr>Officeova tema</vt:lpstr>
      <vt:lpstr>PAN 3. predavanja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Demingov (PDCA)krog</vt:lpstr>
      <vt:lpstr>Demingov (PDCA)krog</vt:lpstr>
      <vt:lpstr>Kaj je to vizija gostinskega obrata</vt:lpstr>
      <vt:lpstr>Kultura in etika gostinskega obrata</vt:lpstr>
      <vt:lpstr>Cilji dobre organizacije poslovanja gostinskega obrata</vt:lpstr>
      <vt:lpstr>Namen uspešne organizacije poslovanja gostinskega obrata</vt:lpstr>
      <vt:lpstr>Organizacija poslovanja gostinskega obrata</vt:lpstr>
      <vt:lpstr>Rezultat uspešne organizacije poslovanja gostinskega obrata</vt:lpstr>
      <vt:lpstr>Organizacijska struktura gostinskega obrata</vt:lpstr>
      <vt:lpstr>PowerPointova predstavitev</vt:lpstr>
      <vt:lpstr>Prednosti dobre organizacije gostinskega obrata</vt:lpstr>
      <vt:lpstr>Posamezne faze organiziranja poslovanja gostinskega obrata</vt:lpstr>
      <vt:lpstr>Določanje nalog in razdelitev dela na zaključene poslovne procese</vt:lpstr>
      <vt:lpstr>Določanje posameznih enot za izvedo posamezne homogene naloge</vt:lpstr>
      <vt:lpstr>Določitev odgovorne osebe za vsako skupino nalog</vt:lpstr>
      <vt:lpstr>Določanje postopka decentralizacije nalog</vt:lpstr>
      <vt:lpstr>Določanje koordinacije znotraj vsake naloge in za celoto</vt:lpstr>
      <vt:lpstr>PowerPointova predstavitev</vt:lpstr>
      <vt:lpstr>Dejavniki, ki vplivajo na organizacijo gostinskega obrata</vt:lpstr>
      <vt:lpstr>Operativni oddelki gostinskega obrata</vt:lpstr>
      <vt:lpstr>Podporni oddelki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Merjenje uspešnosti poslovanja hotela Metodološko pojasnilo izračuna zasedenosti</vt:lpstr>
      <vt:lpstr>Merjenje uspešnosti poslovanja hotela Metodološko pojasnilo izračuna zasedenosti</vt:lpstr>
      <vt:lpstr>Merjenje uspešnosti poslovanja hotela Praktičen prikaz izračuna kazalnika zasedenosti:</vt:lpstr>
      <vt:lpstr>Merjenje uspešnosti poslovanja hotela Praktičen prikaz izračuna kazalnika zasedenosti:</vt:lpstr>
      <vt:lpstr>PowerPointova predstavitev</vt:lpstr>
      <vt:lpstr>Restavracija</vt:lpstr>
      <vt:lpstr>PowerPointova predstavitev</vt:lpstr>
      <vt:lpstr>Skupna stranišča</vt:lpstr>
      <vt:lpstr>Minimalni obseg storitev v hotelu</vt:lpstr>
      <vt:lpstr>Minimalni obseg storitev v hotelu</vt:lpstr>
      <vt:lpstr>Hotelska dejavnost</vt:lpstr>
      <vt:lpstr>Hotelska dejavnost</vt:lpstr>
      <vt:lpstr>Dejavnost oddajanje sob</vt:lpstr>
      <vt:lpstr>Dejavnost strežbe hrane</vt:lpstr>
      <vt:lpstr>PowerPointova predstavitev</vt:lpstr>
      <vt:lpstr>Cena namestitve in prehrane</vt:lpstr>
      <vt:lpstr>PowerPointova predstavitev</vt:lpstr>
      <vt:lpstr>Cena namestitve in prehrane</vt:lpstr>
      <vt:lpstr>PowerPointova predstavitev</vt:lpstr>
      <vt:lpstr>PowerPointova predstavitev</vt:lpstr>
      <vt:lpstr>PowerPointova predstavitev</vt:lpstr>
      <vt:lpstr>Zaračunljive stranske hotelske storitve</vt:lpstr>
      <vt:lpstr>Ne-zaračunljive stranske hotelske storitve</vt:lpstr>
      <vt:lpstr>Izvenpenzionske storitve</vt:lpstr>
      <vt:lpstr>PowerPointova predstavitev</vt:lpstr>
      <vt:lpstr>Merjenje uspešnosti poslovanja hotela Metodološko pojasnilo kazalnika povprečne dnevne cene</vt:lpstr>
      <vt:lpstr>Praktičen primer izračun ADR:</vt:lpstr>
      <vt:lpstr>PowerPointova predstavitev</vt:lpstr>
      <vt:lpstr>Merjenje uspešnosti poslovanja hotela Metodološko pojasnilo izračuna RevPar</vt:lpstr>
      <vt:lpstr>PowerPointova predstavitev</vt:lpstr>
      <vt:lpstr>PowerPointova predstavitev</vt:lpstr>
      <vt:lpstr>Merjenje uspešnosti poslovanja hotela Metodološko pojasnilo izračuna TevPOR:</vt:lpstr>
      <vt:lpstr>PowerPointova predstavitev</vt:lpstr>
      <vt:lpstr>PowerPointova predstavitev</vt:lpstr>
      <vt:lpstr>PowerPointova predstavitev</vt:lpstr>
      <vt:lpstr>T.i. parahotelirstvo (1.)</vt:lpstr>
      <vt:lpstr>T.i. parahotelirstvo (2.)</vt:lpstr>
      <vt:lpstr>T.i. parahotelirstvo (3.)</vt:lpstr>
      <vt:lpstr>PowerPointova predstavitev</vt:lpstr>
      <vt:lpstr>PowerPointova predstavitev</vt:lpstr>
      <vt:lpstr>Dopolnilna dejavnost turizem na kmetiji</vt:lpstr>
      <vt:lpstr>Kmetija z nastanitvijo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Pomen kakovosti za hotelsko dejavnost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Definicija kakovosti</vt:lpstr>
      <vt:lpstr>PowerPointova predstavitev</vt:lpstr>
      <vt:lpstr>PowerPointova predstavitev</vt:lpstr>
      <vt:lpstr>Dejavniki kakovosti</vt:lpstr>
      <vt:lpstr>Vrste kakovosti</vt:lpstr>
      <vt:lpstr>Modeli kakovosti</vt:lpstr>
      <vt:lpstr>Model kakovosti storitev 4Q</vt:lpstr>
      <vt:lpstr>Model pričakovane in zaznane kakovosti</vt:lpstr>
      <vt:lpstr>Model vrzeli (SERVQUAL)</vt:lpstr>
      <vt:lpstr>Model vrzeli: 5 vrzeli</vt:lpstr>
      <vt:lpstr>Model vrzeli: 5 vrzeli</vt:lpstr>
      <vt:lpstr>Rezultati preverjanja odstopanj med pričakovano in zaznano kakovostjo hotelske storitve</vt:lpstr>
      <vt:lpstr>Izboljšanje kakovosti</vt:lpstr>
      <vt:lpstr>Izboljšanje kakovosti</vt:lpstr>
      <vt:lpstr>Odpravljanje napak, reševanje pritožb</vt:lpstr>
      <vt:lpstr>Total Quality Management</vt:lpstr>
      <vt:lpstr>Total Quality Management</vt:lpstr>
      <vt:lpstr>Total Quality Management</vt:lpstr>
      <vt:lpstr>Total Quality Management</vt:lpstr>
      <vt:lpstr>TQM v hotelirstvu</vt:lpstr>
      <vt:lpstr>TQM v hotelirstvu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PowerPointova predstavitev</dc:title>
  <dc:creator>Denis</dc:creator>
  <cp:lastModifiedBy>Vesna Loborec</cp:lastModifiedBy>
  <cp:revision>34</cp:revision>
  <dcterms:created xsi:type="dcterms:W3CDTF">2022-06-18T09:38:38Z</dcterms:created>
  <dcterms:modified xsi:type="dcterms:W3CDTF">2026-05-27T12:54:55Z</dcterms:modified>
</cp:coreProperties>
</file>