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313" r:id="rId3"/>
    <p:sldId id="333" r:id="rId4"/>
    <p:sldId id="334" r:id="rId5"/>
    <p:sldId id="314" r:id="rId6"/>
    <p:sldId id="335" r:id="rId7"/>
    <p:sldId id="336" r:id="rId8"/>
    <p:sldId id="316" r:id="rId9"/>
    <p:sldId id="332" r:id="rId10"/>
    <p:sldId id="331" r:id="rId11"/>
    <p:sldId id="330" r:id="rId12"/>
    <p:sldId id="329" r:id="rId13"/>
    <p:sldId id="328" r:id="rId14"/>
    <p:sldId id="327" r:id="rId15"/>
    <p:sldId id="326" r:id="rId16"/>
    <p:sldId id="325" r:id="rId17"/>
    <p:sldId id="324" r:id="rId18"/>
    <p:sldId id="323" r:id="rId19"/>
    <p:sldId id="322" r:id="rId20"/>
    <p:sldId id="321" r:id="rId21"/>
    <p:sldId id="320" r:id="rId22"/>
    <p:sldId id="319" r:id="rId23"/>
    <p:sldId id="317" r:id="rId24"/>
    <p:sldId id="311" r:id="rId25"/>
    <p:sldId id="310" r:id="rId26"/>
    <p:sldId id="337" r:id="rId27"/>
    <p:sldId id="309" r:id="rId28"/>
    <p:sldId id="308" r:id="rId29"/>
    <p:sldId id="343" r:id="rId30"/>
    <p:sldId id="338" r:id="rId31"/>
    <p:sldId id="344" r:id="rId32"/>
    <p:sldId id="339" r:id="rId33"/>
    <p:sldId id="348" r:id="rId34"/>
    <p:sldId id="347" r:id="rId35"/>
    <p:sldId id="346" r:id="rId36"/>
    <p:sldId id="345" r:id="rId37"/>
    <p:sldId id="307" r:id="rId38"/>
    <p:sldId id="349" r:id="rId39"/>
    <p:sldId id="353" r:id="rId40"/>
    <p:sldId id="352" r:id="rId41"/>
    <p:sldId id="351" r:id="rId42"/>
    <p:sldId id="350" r:id="rId43"/>
    <p:sldId id="354" r:id="rId44"/>
    <p:sldId id="357" r:id="rId45"/>
    <p:sldId id="356" r:id="rId46"/>
    <p:sldId id="355" r:id="rId47"/>
    <p:sldId id="358" r:id="rId48"/>
    <p:sldId id="258" r:id="rId49"/>
    <p:sldId id="306" r:id="rId50"/>
    <p:sldId id="261" r:id="rId51"/>
    <p:sldId id="359" r:id="rId52"/>
    <p:sldId id="312" r:id="rId53"/>
    <p:sldId id="360" r:id="rId54"/>
    <p:sldId id="361" r:id="rId55"/>
    <p:sldId id="362" r:id="rId56"/>
    <p:sldId id="363" r:id="rId57"/>
    <p:sldId id="364" r:id="rId58"/>
    <p:sldId id="365" r:id="rId59"/>
    <p:sldId id="366" r:id="rId60"/>
    <p:sldId id="367" r:id="rId61"/>
    <p:sldId id="342" r:id="rId62"/>
    <p:sldId id="341" r:id="rId63"/>
    <p:sldId id="340" r:id="rId64"/>
    <p:sldId id="368" r:id="rId65"/>
    <p:sldId id="369" r:id="rId66"/>
    <p:sldId id="370" r:id="rId67"/>
    <p:sldId id="371" r:id="rId68"/>
    <p:sldId id="372" r:id="rId69"/>
    <p:sldId id="373" r:id="rId70"/>
    <p:sldId id="374" r:id="rId71"/>
    <p:sldId id="375" r:id="rId72"/>
    <p:sldId id="376" r:id="rId73"/>
    <p:sldId id="377" r:id="rId74"/>
    <p:sldId id="378" r:id="rId75"/>
    <p:sldId id="379" r:id="rId76"/>
    <p:sldId id="380" r:id="rId77"/>
    <p:sldId id="381" r:id="rId78"/>
    <p:sldId id="382" r:id="rId79"/>
    <p:sldId id="383" r:id="rId80"/>
    <p:sldId id="384" r:id="rId81"/>
    <p:sldId id="385" r:id="rId82"/>
    <p:sldId id="386" r:id="rId83"/>
    <p:sldId id="387" r:id="rId84"/>
    <p:sldId id="388" r:id="rId85"/>
    <p:sldId id="389" r:id="rId86"/>
    <p:sldId id="390" r:id="rId87"/>
    <p:sldId id="391" r:id="rId88"/>
    <p:sldId id="392" r:id="rId89"/>
    <p:sldId id="393" r:id="rId90"/>
    <p:sldId id="394" r:id="rId91"/>
    <p:sldId id="395" r:id="rId92"/>
    <p:sldId id="396" r:id="rId93"/>
    <p:sldId id="397" r:id="rId94"/>
    <p:sldId id="398" r:id="rId95"/>
    <p:sldId id="399" r:id="rId96"/>
    <p:sldId id="400" r:id="rId97"/>
    <p:sldId id="401" r:id="rId98"/>
    <p:sldId id="402" r:id="rId99"/>
    <p:sldId id="403" r:id="rId100"/>
    <p:sldId id="404" r:id="rId101"/>
    <p:sldId id="405" r:id="rId102"/>
    <p:sldId id="406" r:id="rId103"/>
    <p:sldId id="407" r:id="rId104"/>
    <p:sldId id="408" r:id="rId105"/>
    <p:sldId id="409" r:id="rId106"/>
    <p:sldId id="410" r:id="rId107"/>
    <p:sldId id="411" r:id="rId108"/>
    <p:sldId id="412" r:id="rId109"/>
    <p:sldId id="413" r:id="rId110"/>
    <p:sldId id="414" r:id="rId111"/>
    <p:sldId id="415" r:id="rId112"/>
    <p:sldId id="416" r:id="rId113"/>
    <p:sldId id="417" r:id="rId114"/>
    <p:sldId id="418" r:id="rId115"/>
    <p:sldId id="419" r:id="rId116"/>
    <p:sldId id="420" r:id="rId117"/>
    <p:sldId id="421" r:id="rId118"/>
    <p:sldId id="422" r:id="rId119"/>
    <p:sldId id="423" r:id="rId120"/>
    <p:sldId id="424" r:id="rId121"/>
    <p:sldId id="425" r:id="rId122"/>
    <p:sldId id="318" r:id="rId123"/>
    <p:sldId id="305" r:id="rId124"/>
  </p:sldIdLst>
  <p:sldSz cx="12192000" cy="6858000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329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l-SI"/>
              <a:t>Uredite slog podnaslova matrice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94961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696335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26101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vsebine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4904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značba mesta vsebine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besedila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6" name="Označba mesta vsebine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7" name="Označba mesta datum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8" name="Označba mesta no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Označba mesta številke diapoz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942565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datum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4" name="Označba mesta no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Označba mesta številke diapoz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602552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datum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3" name="Označba mesta no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značba mesta številke diapoz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08318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besedila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716193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slik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l-SI"/>
          </a:p>
        </p:txBody>
      </p:sp>
      <p:sp>
        <p:nvSpPr>
          <p:cNvPr id="4" name="Označba mesta besedila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934427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navpičnega besedila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52954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navpičnega besedila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69581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naslova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14963-8144-4B39-B038-2C734AB51435}" type="datetimeFigureOut">
              <a:rPr lang="sl-SI" smtClean="0"/>
              <a:t>3. 06. 2026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850813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hyperlink" Target="https://www.youtube.com/watch?v=jSqDKdENTXk" TargetMode="Externa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914361" y="2130281"/>
            <a:ext cx="9833343" cy="2387600"/>
          </a:xfrm>
        </p:spPr>
        <p:txBody>
          <a:bodyPr>
            <a:normAutofit/>
          </a:bodyPr>
          <a:lstStyle/>
          <a:p>
            <a:pPr algn="l"/>
            <a:r>
              <a:rPr lang="sl-SI" sz="5400" b="1" dirty="0">
                <a:solidFill>
                  <a:srgbClr val="7030A0"/>
                </a:solidFill>
                <a:latin typeface="Arial Black" panose="020B0A04020102020204" pitchFamily="34" charset="0"/>
              </a:rPr>
              <a:t>PAN 4. predavanja</a:t>
            </a:r>
            <a:endParaRPr lang="sl-SI" sz="4400" b="1" u="sng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914361" y="4517881"/>
            <a:ext cx="9833343" cy="1882919"/>
          </a:xfrm>
        </p:spPr>
        <p:txBody>
          <a:bodyPr/>
          <a:lstStyle/>
          <a:p>
            <a:pPr algn="l"/>
            <a:r>
              <a:rPr lang="sl-SI" dirty="0"/>
              <a:t>mag. Vesna Loborec</a:t>
            </a:r>
          </a:p>
        </p:txBody>
      </p:sp>
    </p:spTree>
    <p:extLst>
      <p:ext uri="{BB962C8B-B14F-4D97-AF65-F5344CB8AC3E}">
        <p14:creationId xmlns:p14="http://schemas.microsoft.com/office/powerpoint/2010/main" val="4147643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22DF7106-E417-403F-BC27-3BA1A8666A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6" t="3137" r="3202" b="9931"/>
          <a:stretch/>
        </p:blipFill>
        <p:spPr>
          <a:xfrm>
            <a:off x="125505" y="134470"/>
            <a:ext cx="10838330" cy="6704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564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8F8331E6-ACD6-4625-B40F-F6DCC615D2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192" y="77506"/>
            <a:ext cx="9628444" cy="6418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722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0B84F443-CAE9-4E00-A337-E30FBE0A1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99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4281E803-1C53-42C2-B535-4987B58E1B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91"/>
          <a:stretch/>
        </p:blipFill>
        <p:spPr>
          <a:xfrm>
            <a:off x="136712" y="0"/>
            <a:ext cx="108845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123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5F54ED3C-4596-4A2D-AEDE-FE123F1F3B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535"/>
          <a:stretch/>
        </p:blipFill>
        <p:spPr>
          <a:xfrm>
            <a:off x="82924" y="49306"/>
            <a:ext cx="10848108" cy="675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158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D54E7BE2-3735-440B-A19C-7B006F0EA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480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3AF79D8-6BD5-420C-BDC5-EC6DE6F2D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12" y="0"/>
            <a:ext cx="10287000" cy="675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87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37958FAF-20C8-4668-AEE4-464E5C71B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2412"/>
            <a:ext cx="10845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921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270889A-8AFF-4A90-BCAA-87DC43AE8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99" y="0"/>
            <a:ext cx="107464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353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364BBA55-203D-4DF1-B558-281A6F2B0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53" y="0"/>
            <a:ext cx="107016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91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7E737642-480D-4AA0-A21A-98E995F114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60"/>
          <a:stretch/>
        </p:blipFill>
        <p:spPr>
          <a:xfrm>
            <a:off x="333935" y="-1"/>
            <a:ext cx="10647830" cy="683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640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0A153CE1-1C8B-4EB0-9BB8-CCA049239C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70" y="79188"/>
            <a:ext cx="9858935" cy="6572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383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5BBE6114-066E-4A20-913A-DDA35BF7D1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97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1503760F-CBB7-4AC6-B03C-5050BD80A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82" y="0"/>
            <a:ext cx="107554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894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ECA1ED7F-581A-458D-897A-ABF8F9C27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358" y="0"/>
            <a:ext cx="106478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9948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2FF16D1F-F40C-438E-88B9-C56851055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36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151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5DA983A4-0A25-4D0B-92E0-8B8C5599E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464" y="0"/>
            <a:ext cx="105402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6967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C70A00CA-B445-476C-9214-20940971B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759" y="0"/>
            <a:ext cx="10287000" cy="666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1840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51EC59F9-11DE-4432-9811-1F8F1C1923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3333"/>
          <a:stretch/>
        </p:blipFill>
        <p:spPr>
          <a:xfrm>
            <a:off x="0" y="80681"/>
            <a:ext cx="10764370" cy="6329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6454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AB63DBA1-4F6F-455B-A92A-F768F8272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041" y="0"/>
            <a:ext cx="106478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433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ka 2">
            <a:extLst>
              <a:ext uri="{FF2B5EF4-FFF2-40B4-BE49-F238E27FC236}">
                <a16:creationId xmlns:a16="http://schemas.microsoft.com/office/drawing/2014/main" id="{C1CC55FC-AFA0-4100-B027-E2B0D5E5C4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22" y="0"/>
            <a:ext cx="106119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504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A8F1F08-EEF5-4034-8B46-BA01E0E98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87" y="0"/>
            <a:ext cx="10737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7440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CE775060-563B-468D-B310-97427366E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58" y="0"/>
            <a:ext cx="104416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965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75176974-821D-40DC-94A7-B0D6AE062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0176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1820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C95F8887-B349-4D2B-85F1-6ECFA7BC16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394" y="0"/>
            <a:ext cx="106567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5682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B414C058-566B-49D4-9ACC-1E68913F14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281"/>
          <a:stretch/>
        </p:blipFill>
        <p:spPr>
          <a:xfrm>
            <a:off x="0" y="0"/>
            <a:ext cx="10879910" cy="6858000"/>
          </a:xfrm>
          <a:prstGeom prst="rect">
            <a:avLst/>
          </a:prstGeom>
        </p:spPr>
      </p:pic>
      <p:pic>
        <p:nvPicPr>
          <p:cNvPr id="8" name="Slika 7">
            <a:extLst>
              <a:ext uri="{FF2B5EF4-FFF2-40B4-BE49-F238E27FC236}">
                <a16:creationId xmlns:a16="http://schemas.microsoft.com/office/drawing/2014/main" id="{91738D57-9D06-4CF4-ACD5-822DF3EBFA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7451" r="71832" b="13202"/>
          <a:stretch/>
        </p:blipFill>
        <p:spPr>
          <a:xfrm>
            <a:off x="63650" y="4598895"/>
            <a:ext cx="3065034" cy="1694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7425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F89CE6A2-BC08-45CB-88F8-92D0DF9F1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54" y="0"/>
            <a:ext cx="108741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881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830A2B7A-1B69-4B06-A0FD-E16DFB3A4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23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7559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FB001933-EEBD-4975-9348-25CF74EB2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8383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0259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50B6FA2B-C744-4D2F-8BA4-18EDD88D7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34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6762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24A2A682-1A59-4F2A-8C63-52761E01B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7572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0907DF5-009E-4970-B9D7-365E1A6BB9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225" y="1210236"/>
            <a:ext cx="10315871" cy="463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40004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5EE7FAC3-1BD7-4480-AC00-2EF18EC0BC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8188" y="1145774"/>
            <a:ext cx="7835153" cy="5379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9943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03D61192-1E85-489B-A949-4EFE59C1B4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188" y="1082376"/>
            <a:ext cx="10765930" cy="4888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0567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A525DF1B-5213-4527-919A-8957A9044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5460" y="986119"/>
            <a:ext cx="9000564" cy="582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2390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A198B989-7097-4054-9913-5BFE93996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0009" y="1198356"/>
            <a:ext cx="10314351" cy="477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4421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Prenočevanje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1B0BA84-9073-4EF2-90C8-FCC3EB2580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048342" cy="4668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8266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Prenočevanje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A2F8D52-B3FD-44B3-82CC-8DDF0830FA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5650" y="1690687"/>
            <a:ext cx="10515600" cy="481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23608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Prenočevanje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F0BC45B0-7447-40F0-B254-1196E63D2C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7"/>
            <a:ext cx="10200835" cy="471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7298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</a:t>
            </a:r>
            <a:r>
              <a:rPr lang="sl-SI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Wellness</a:t>
            </a: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33637C1-2458-4B1C-9A2B-DFC195BD82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3694" y="1620644"/>
            <a:ext cx="10458644" cy="497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4220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341" y="293407"/>
            <a:ext cx="10515600" cy="1325563"/>
          </a:xfrm>
        </p:spPr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Koncerti in dogodki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97AE240B-E82F-4B6C-82B7-D48BDA7622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341" y="1775013"/>
            <a:ext cx="10368751" cy="4917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49965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5BB672C1-DA81-47AC-BA47-8F466D5ABB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3059" y="1437918"/>
            <a:ext cx="10650070" cy="536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07819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17CA940F-CE58-46AD-9B26-864E4DB37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5435" y="1492063"/>
            <a:ext cx="10378679" cy="517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1937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659" y="117184"/>
            <a:ext cx="10515600" cy="1325563"/>
          </a:xfrm>
        </p:spPr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897FD81C-8111-46F1-829E-BADFCD4BAA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378410"/>
            <a:ext cx="10175641" cy="5076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69659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06D4A7CC-3983-4353-97E8-34C7355F93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0635" y="1551462"/>
            <a:ext cx="10139083" cy="5011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6098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0799D25A-D09B-4440-819A-1AE783B1B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865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56110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F17BD42-D0CB-4DC6-82CD-299708E44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335"/>
            <a:ext cx="10515600" cy="558702"/>
          </a:xfrm>
        </p:spPr>
        <p:txBody>
          <a:bodyPr>
            <a:normAutofit fontScale="90000"/>
          </a:bodyPr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PAN 12. predavanje</a:t>
            </a:r>
          </a:p>
        </p:txBody>
      </p:sp>
      <p:pic>
        <p:nvPicPr>
          <p:cNvPr id="5" name="Označba mesta vsebine 4">
            <a:extLst>
              <a:ext uri="{FF2B5EF4-FFF2-40B4-BE49-F238E27FC236}">
                <a16:creationId xmlns:a16="http://schemas.microsoft.com/office/drawing/2014/main" id="{156D236A-1D99-4CD6-98A1-110B2A3699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0449" y="708070"/>
            <a:ext cx="8691513" cy="614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8616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FCC468A2-A313-4F76-AF1D-64E2698B8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465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12053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Poslovanje recepcije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BE6B9830-15F0-438A-A9A4-FD979C757D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2931" y="1416050"/>
            <a:ext cx="9271048" cy="4927600"/>
          </a:xfrm>
          <a:prstGeom prst="rect">
            <a:avLst/>
          </a:prstGeom>
        </p:spPr>
      </p:pic>
      <p:pic>
        <p:nvPicPr>
          <p:cNvPr id="7" name="Slika 6">
            <a:extLst>
              <a:ext uri="{FF2B5EF4-FFF2-40B4-BE49-F238E27FC236}">
                <a16:creationId xmlns:a16="http://schemas.microsoft.com/office/drawing/2014/main" id="{9F09D519-AB7A-48A5-9036-E1975837FC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5522" y="4764092"/>
            <a:ext cx="1767094" cy="1875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8435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49212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Vloga recepcije v hotelu in okolju hotela</a:t>
            </a:r>
          </a:p>
        </p:txBody>
      </p:sp>
      <p:pic>
        <p:nvPicPr>
          <p:cNvPr id="7" name="Označba mesta vsebine 6">
            <a:extLst>
              <a:ext uri="{FF2B5EF4-FFF2-40B4-BE49-F238E27FC236}">
                <a16:creationId xmlns:a16="http://schemas.microsoft.com/office/drawing/2014/main" id="{4D3DFF02-9679-4D71-B9B4-C54A6ED2F4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5582"/>
          <a:stretch/>
        </p:blipFill>
        <p:spPr>
          <a:xfrm>
            <a:off x="2268536" y="1162480"/>
            <a:ext cx="5980113" cy="5646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66295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Organiziranost recepcije v hotelu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941D8236-C705-4D82-8F6D-C4D0CEC845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7326" y="1539874"/>
            <a:ext cx="9051124" cy="5165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0003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Osebnostne lastnosti zaposlenih na recepciji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4E237F24-D987-4388-B19D-E9899298CC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0807" y="1406525"/>
            <a:ext cx="9277168" cy="533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65134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025"/>
            <a:ext cx="10515600" cy="1325563"/>
          </a:xfrm>
        </p:spPr>
        <p:txBody>
          <a:bodyPr>
            <a:noAutofit/>
          </a:bodyPr>
          <a:lstStyle/>
          <a:p>
            <a:r>
              <a:rPr lang="pl-PL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Osebnostne lastnosti zaposlenih na recepciji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BCA3730D-E3A8-4035-84FF-6F8BF45C97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0428" y="1358900"/>
            <a:ext cx="9603747" cy="538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56587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Postavitev recepcije v hotelu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91EBDC38-81D6-4FB1-8A2C-1BC24C1B54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400" y="1610220"/>
            <a:ext cx="10657322" cy="4676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881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značba mesta vsebine 11">
            <a:extLst>
              <a:ext uri="{FF2B5EF4-FFF2-40B4-BE49-F238E27FC236}">
                <a16:creationId xmlns:a16="http://schemas.microsoft.com/office/drawing/2014/main" id="{BD8E04EF-9770-4BCE-A817-9B9766B6C5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078"/>
          <a:stretch/>
        </p:blipFill>
        <p:spPr>
          <a:xfrm>
            <a:off x="108345" y="157956"/>
            <a:ext cx="10815590" cy="6700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5242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Hotelski portir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C6103332-9A38-4149-BB9F-B2580976FF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5209" y="1962709"/>
            <a:ext cx="10917474" cy="40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33185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Bellboy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, 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bellcaptain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6A07FA93-7147-4240-A6DE-8474AE3AA7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8854" y="1520825"/>
            <a:ext cx="9905371" cy="497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67719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Concierge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1D7F4CBF-A403-4278-9168-B8A81955E9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0226" y="1520824"/>
            <a:ext cx="10155449" cy="502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50378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Receptor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4A1350A7-6A69-45B2-A490-833DF2762D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4713" y="1824591"/>
            <a:ext cx="11104053" cy="4357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00972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Vodja recepcije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270635CE-C6B2-48A9-BA17-BCE1B0015E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5972" y="1435100"/>
            <a:ext cx="8827628" cy="524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5255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t-BR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Stik gosta s hotelom delimo na štiri stopnje 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EB65E282-DE00-4AA5-B712-C344EEC17C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2556" y="1482725"/>
            <a:ext cx="9656252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13529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Gost pred prihodom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FF3CEB2C-65A0-4175-8759-F94912537E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7097" y="1530349"/>
            <a:ext cx="9455627" cy="5233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48045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Prihod gosta 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0C0B2DE8-7184-448F-921D-81CF733EF4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2300" y="2275188"/>
            <a:ext cx="11060052" cy="3256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17130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Sprejem gosta 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D8968A39-7880-499D-B29E-F32E1850EC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9039" y="1976438"/>
            <a:ext cx="11313921" cy="395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07439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Dodelitev sobe gostu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18796E5B-C307-4D26-9332-208C10EAC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587999"/>
            <a:ext cx="11080159" cy="490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87421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Gost v hotelu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A727E897-422B-4304-8A77-01210E093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6095" y="1885734"/>
            <a:ext cx="11427127" cy="376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79744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Odhod gosta 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EF9AD615-8F8C-419F-8BC4-0876A38F08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7998" y="1857897"/>
            <a:ext cx="11100108" cy="453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25436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Postopek ob odjavi gosta na recepciji (</a:t>
            </a:r>
            <a:r>
              <a:rPr lang="sl-SI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check</a:t>
            </a:r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out)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D35BB5B0-9390-4321-84AF-33B26F3330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1690" y="1511299"/>
            <a:ext cx="9506760" cy="525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61649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Hitra</a:t>
            </a:r>
            <a:r>
              <a:rPr lang="en-US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en-US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odjava</a:t>
            </a:r>
            <a:r>
              <a:rPr lang="en-US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(quick check out)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7ACC609-E07C-46EC-8A3F-A5169AD7D9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5458" y="1511299"/>
            <a:ext cx="9580142" cy="5021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28340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Odjava gosta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861FE779-DB67-4D36-B9BE-6FA179706E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4224" y="1397000"/>
            <a:ext cx="8600301" cy="528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72973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Požar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AFF4960-DF1C-4E4D-8491-E58DEF053E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7820" y="1690688"/>
            <a:ext cx="8541979" cy="513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04188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0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Poškodba ali bolezen gosta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491AF47-9B65-47F0-9E26-A7F37FE7A2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1286175"/>
            <a:ext cx="8079145" cy="55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10520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Opitost gosta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EB1D0266-0D81-479E-B9D5-8188C8E5D3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5596" y="1577974"/>
            <a:ext cx="7892654" cy="5261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6411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147637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Okradeni gost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D7C31D23-35D4-4ECE-BDB7-0DDA3B74F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1878" y="1368425"/>
            <a:ext cx="7627272" cy="5414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94555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Smrt gosta v hotelu 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0D11F111-944F-4F8B-9D04-E10086DEBE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5146" y="1690687"/>
            <a:ext cx="7587853" cy="505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35980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Smrt gosta v hotelu 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EDFDDD77-E82A-4A81-99C6-E04501025B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9741" y="1558925"/>
            <a:ext cx="8171883" cy="5200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32079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298450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Ravnanje ob prihodu policije v hotel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650E0A39-8503-4FB1-8ED2-1B92363874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0443" y="1520825"/>
            <a:ext cx="9884731" cy="5265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60628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298450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Preiskava hotelske sobe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44495316-45C4-41D4-A9BB-8F49875081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8375" y="1425574"/>
            <a:ext cx="9488125" cy="541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53288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298450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</a:t>
            </a:r>
            <a:r>
              <a:rPr lang="it-IT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Odvzem</a:t>
            </a:r>
            <a:r>
              <a:rPr lang="it-IT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it-IT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prostosti</a:t>
            </a:r>
            <a:r>
              <a:rPr lang="it-IT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in </a:t>
            </a:r>
            <a:r>
              <a:rPr lang="it-IT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privedba</a:t>
            </a:r>
            <a:r>
              <a:rPr lang="it-IT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it-IT" sz="3200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gosta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D044001D-A470-4C3D-BA17-66011F22E8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731" y="1463674"/>
            <a:ext cx="8058694" cy="5350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67627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298450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Ravnanje recepcijskega osebja v izrednih primerih - Informacije ki jih je receptor dolžan posredovati policistu na recepcijskem pultu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38178591-8672-4F36-B663-CAF3BC7B1A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3021" y="1662112"/>
            <a:ext cx="9390629" cy="5271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14110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Hotelsko gospodinjstvo</a:t>
            </a:r>
            <a:b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sl-SI" sz="2000" dirty="0">
                <a:solidFill>
                  <a:srgbClr val="7030A0"/>
                </a:solidFill>
                <a:latin typeface="Arial Black" panose="020B0A04020102020204" pitchFamily="34" charset="0"/>
                <a:hlinkClick r:id="rId2"/>
              </a:rPr>
              <a:t>https://www.youtube.com/watch?v=jSqDKdENTXk</a:t>
            </a:r>
            <a:r>
              <a:rPr lang="sl-SI" sz="2000" dirty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endParaRPr lang="sl-SI" sz="3200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CDEBAB6D-B554-4748-B64B-72E97769EC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0646" y="1843087"/>
            <a:ext cx="11450707" cy="414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60747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Hotelsko gospodinjstvo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B6AC6FF4-31EA-4369-B10A-1AA053AE35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9793067" cy="426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4876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Hotelsko gospodinjstvo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FBC67D25-84F1-40C9-B8AC-16E049CA07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9888" y="1829307"/>
            <a:ext cx="9669224" cy="411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20239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Mesto in vloga gospodinjstva v hotelu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1339715A-C948-44E8-B402-F45C9308BF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44625"/>
            <a:ext cx="9344025" cy="5162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91041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Naloge oddelka hotelskega gospodinjstva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555A2895-C1C6-49D0-8FFF-C9A4CC8B91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0738" y="1568450"/>
            <a:ext cx="9700111" cy="505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6625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Naloge oddelka hotelskega gospodinjstva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5B6AA102-AA21-4C0B-A069-6D37DE6A4C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7625" y="1568450"/>
            <a:ext cx="9281775" cy="521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326437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Naloge oddelka hotelskega gospodinjstva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11352444-C85C-421F-8A40-A8D28C1EC3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6147" y="1852613"/>
            <a:ext cx="10272580" cy="4640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1998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Organizacija hotelskega gospodinjstva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00A46FCD-6D1C-45A2-8588-BC5375A5B9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3085" y="1349375"/>
            <a:ext cx="9455737" cy="544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296073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Organigram hotelskega gospodinjstva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F93415A4-6E62-4767-98B2-33389E9805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9394" y="1825625"/>
            <a:ext cx="1009321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569041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062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Glavna gospodinja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C974B43E-D7DF-40C2-AB0C-187185CCC9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066558"/>
            <a:ext cx="9267825" cy="583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0868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062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Glavna gospodinja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621CF1F1-9429-4E50-A2A8-241EDF4AB5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101724"/>
            <a:ext cx="8991600" cy="5668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512206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062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Glavna gospodinja</a:t>
            </a:r>
          </a:p>
        </p:txBody>
      </p:sp>
      <p:pic>
        <p:nvPicPr>
          <p:cNvPr id="5" name="Označba mesta vsebine 4">
            <a:extLst>
              <a:ext uri="{FF2B5EF4-FFF2-40B4-BE49-F238E27FC236}">
                <a16:creationId xmlns:a16="http://schemas.microsoft.com/office/drawing/2014/main" id="{8CF59280-CD4E-4641-BD43-E584FDFD1D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2329" y="1253331"/>
            <a:ext cx="9528996" cy="525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9918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062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Glavna gospodinja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27FEB8B1-40DB-49B4-8249-CF5F14A683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1949" y="1863724"/>
            <a:ext cx="10464245" cy="411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556665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Naloge hotelske gospodinje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98F0599-25E2-457F-A50B-261E804CC3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492250"/>
            <a:ext cx="8582025" cy="525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477115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Naloge hotelske gospodinje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1B8B7638-0892-4AA4-9B1F-304366583A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99"/>
          <a:stretch/>
        </p:blipFill>
        <p:spPr>
          <a:xfrm>
            <a:off x="838199" y="1473199"/>
            <a:ext cx="8410575" cy="5272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086263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950" y="231775"/>
            <a:ext cx="10515600" cy="1325563"/>
          </a:xfrm>
        </p:spPr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Materialna odgovornost hotelske gospodinje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5343FCBF-0651-48FF-9028-85540236EE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3601" y="1253331"/>
            <a:ext cx="8930923" cy="5387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696840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Kakovostna norma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B39358D1-A1E9-4FBC-81F1-E9CA726421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9574" y="1519761"/>
            <a:ext cx="10232776" cy="4376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343533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Sobni standardi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048C34F0-BAF5-42CB-AF0F-B97B3B3B9A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139700" cy="4510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43580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Pregled hotelske sobe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C5EEAE39-A445-43D8-88E2-4C597902FC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54150"/>
            <a:ext cx="9182100" cy="521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608283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Pregled hotelske sobe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0568E329-1919-4BAC-955E-CC9C481CC2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387474"/>
            <a:ext cx="8696325" cy="5359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6385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Pregled hotelske sobe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EFE43AF1-27E9-4C3A-B9CA-D1F8E76DEB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454150"/>
            <a:ext cx="8201025" cy="530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065440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Pregled kopalnice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34A5C10-210A-4BB7-BF36-A9E2543056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7146" y="1425574"/>
            <a:ext cx="8319704" cy="5376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555243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Sobni drobni inventar za gosta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8BB17B42-E64E-4DE1-B109-B850DAD5D6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4493" y="1396999"/>
            <a:ext cx="8512882" cy="524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380902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Sobni drobni inventar za gosta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49B6B876-355B-4F62-9103-57F396BC4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0721" y="1558924"/>
            <a:ext cx="8433303" cy="524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781785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Sobni bar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ADA5A8ED-3EFC-4A7C-A0A8-6731886922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387475"/>
            <a:ext cx="8896350" cy="5437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309760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Sobni bar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9511FB55-99B1-464F-8973-CED0A7DC50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63674"/>
            <a:ext cx="9201150" cy="538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941418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Evidenca porabe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A423AC95-9FDE-44BC-826A-7BC89BF8C1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25574"/>
            <a:ext cx="8505825" cy="5483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665882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Dnevnik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732D9E67-35AF-40F4-9E35-4A6900401D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339850"/>
            <a:ext cx="10004460" cy="536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09460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Evidenca o zgodovini sobe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09C85C44-94C1-46C5-B174-8DA4FF76EE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9124" y="1771382"/>
            <a:ext cx="10318354" cy="4267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615769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Evidenca o opremi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AAF1A4B9-559A-4C5C-978F-37ABDD978E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3095" y="1501774"/>
            <a:ext cx="9806966" cy="507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275120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BCD59C6B-7790-466C-92FF-99E8378967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3522" y="151942"/>
            <a:ext cx="8992855" cy="6554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258869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ACF5C509-8985-4B0D-B3CE-33580B4921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4575" y="0"/>
            <a:ext cx="9552346" cy="6477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761129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Vodila za prenavljanje sob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2E08A938-17B4-45C7-AA16-E3DBD1A8C7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0600" y="1690688"/>
            <a:ext cx="8973802" cy="4344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99971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Vodila za prenavljanje sob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EE54FFA3-5BC5-4E55-B88C-DED500F6CE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5604" y="1463674"/>
            <a:ext cx="7875495" cy="527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69839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Urejanje ambienta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C36F4D84-A840-4CD7-BB4B-E88D2F9220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8606" y="1416049"/>
            <a:ext cx="8208934" cy="5260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412180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v-SE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Pranje in likanje gostovega perila</a:t>
            </a:r>
            <a:endParaRPr lang="sl-SI" sz="32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0BB376A7-27DC-4CD9-8CA1-8FEE3D00C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377950"/>
            <a:ext cx="8753475" cy="540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565577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Oddelek tehničnega vzdrževanja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8E72401E-390F-429F-A353-A98324F7B7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8474" y="1454150"/>
            <a:ext cx="10534860" cy="521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041178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Oddelek tehničnega vzdrževanja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CD947B16-B853-4FEE-A49F-B9CEF57AA5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4998" y="1416050"/>
            <a:ext cx="8885277" cy="53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85495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Oddelek tehničnega vzdrževanja</a:t>
            </a:r>
          </a:p>
        </p:txBody>
      </p:sp>
      <p:pic>
        <p:nvPicPr>
          <p:cNvPr id="5" name="Označba mesta vsebine 4">
            <a:extLst>
              <a:ext uri="{FF2B5EF4-FFF2-40B4-BE49-F238E27FC236}">
                <a16:creationId xmlns:a16="http://schemas.microsoft.com/office/drawing/2014/main" id="{F23B8564-3440-487F-B9CF-BA622B66DB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425574"/>
            <a:ext cx="8753475" cy="5280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649909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Oddelek tehničnega vzdrževanja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2639A173-590A-41F8-82D9-9A9F1800E1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891" y="1690688"/>
            <a:ext cx="8907118" cy="425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37004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7F73721-651F-470C-A96C-5B978664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sl-SI" sz="3200" b="1" dirty="0">
                <a:solidFill>
                  <a:srgbClr val="7030A0"/>
                </a:solidFill>
                <a:latin typeface="Arial Black" panose="020B0A04020102020204" pitchFamily="34" charset="0"/>
              </a:rPr>
              <a:t>Oddelek nabave</a:t>
            </a:r>
          </a:p>
        </p:txBody>
      </p:sp>
      <p:pic>
        <p:nvPicPr>
          <p:cNvPr id="3" name="Označba mesta vsebine 2">
            <a:extLst>
              <a:ext uri="{FF2B5EF4-FFF2-40B4-BE49-F238E27FC236}">
                <a16:creationId xmlns:a16="http://schemas.microsoft.com/office/drawing/2014/main" id="{B771F1BF-87D0-4D00-A4F5-8EAE978EA9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2496" y="1825625"/>
            <a:ext cx="652700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890580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Sestavite izpitno polo</a:t>
            </a:r>
          </a:p>
        </p:txBody>
      </p:sp>
      <p:pic>
        <p:nvPicPr>
          <p:cNvPr id="11" name="Označba mesta vsebine 10">
            <a:extLst>
              <a:ext uri="{FF2B5EF4-FFF2-40B4-BE49-F238E27FC236}">
                <a16:creationId xmlns:a16="http://schemas.microsoft.com/office/drawing/2014/main" id="{15F54735-B8B3-4FEC-B00D-5E05E26D2B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881"/>
          <a:stretch/>
        </p:blipFill>
        <p:spPr>
          <a:xfrm>
            <a:off x="941294" y="1519055"/>
            <a:ext cx="9833077" cy="518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2072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isarn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</TotalTime>
  <Words>426</Words>
  <Application>Microsoft Office PowerPoint</Application>
  <PresentationFormat>Širokozaslonsko</PresentationFormat>
  <Paragraphs>88</Paragraphs>
  <Slides>123</Slides>
  <Notes>0</Notes>
  <HiddenSlides>0</HiddenSlides>
  <MMClips>0</MMClips>
  <ScaleCrop>false</ScaleCrop>
  <HeadingPairs>
    <vt:vector size="6" baseType="variant">
      <vt:variant>
        <vt:lpstr>Uporabljene pisave</vt:lpstr>
      </vt:variant>
      <vt:variant>
        <vt:i4>4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123</vt:i4>
      </vt:variant>
    </vt:vector>
  </HeadingPairs>
  <TitlesOfParts>
    <vt:vector size="128" baseType="lpstr">
      <vt:lpstr>Arial</vt:lpstr>
      <vt:lpstr>Arial Black</vt:lpstr>
      <vt:lpstr>Calibri</vt:lpstr>
      <vt:lpstr>Calibri Light</vt:lpstr>
      <vt:lpstr>Officeova tema</vt:lpstr>
      <vt:lpstr>PAN 4. predavanja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🏰 Najem gradov za prenočišče v Sloveniji</vt:lpstr>
      <vt:lpstr>🏰 Najem gradov za prenočišče v Sloveniji</vt:lpstr>
      <vt:lpstr>🏰 Najem gradov za prenočišče v Sloveniji</vt:lpstr>
      <vt:lpstr>🏰 Najem gradov za prenočišče v Sloveniji</vt:lpstr>
      <vt:lpstr>🏰 Najem gradov za prenočišče v Sloveniji</vt:lpstr>
      <vt:lpstr>🕳️ Prenočevanje v jamah v Sloveniji</vt:lpstr>
      <vt:lpstr>🕳️ Prenočevanje v jamah v Sloveniji</vt:lpstr>
      <vt:lpstr>🕳️ Prenočevanje v jamah v Sloveniji</vt:lpstr>
      <vt:lpstr>🕳️ Wellness v jamah v Sloveniji</vt:lpstr>
      <vt:lpstr>🕳️ Koncerti in dogodki v jamah v Sloveniji</vt:lpstr>
      <vt:lpstr>⛏️ Turizem v rudnikih v Sloveniji</vt:lpstr>
      <vt:lpstr>⛏️ Turizem v rudnikih v Sloveniji</vt:lpstr>
      <vt:lpstr>⛏️ Turizem v rudnikih v Sloveniji</vt:lpstr>
      <vt:lpstr>⛏️ Turizem v rudnikih v Sloveniji</vt:lpstr>
      <vt:lpstr>PowerPointova predstavitev</vt:lpstr>
      <vt:lpstr>PAN 12. predavanje</vt:lpstr>
      <vt:lpstr>PowerPointova predstavitev</vt:lpstr>
      <vt:lpstr>Poslovanje recepcije</vt:lpstr>
      <vt:lpstr>Vloga recepcije v hotelu in okolju hotela</vt:lpstr>
      <vt:lpstr>Organiziranost recepcije v hotelu</vt:lpstr>
      <vt:lpstr>Osebnostne lastnosti zaposlenih na recepciji</vt:lpstr>
      <vt:lpstr>Osebnostne lastnosti zaposlenih na recepciji</vt:lpstr>
      <vt:lpstr>Postavitev recepcije v hotelu</vt:lpstr>
      <vt:lpstr>PowerPointova predstavitev</vt:lpstr>
      <vt:lpstr>Hotelski portir</vt:lpstr>
      <vt:lpstr>Bellboy, bellcaptain</vt:lpstr>
      <vt:lpstr>Concierge</vt:lpstr>
      <vt:lpstr>Receptor</vt:lpstr>
      <vt:lpstr>Vodja recepcije</vt:lpstr>
      <vt:lpstr>Stik gosta s hotelom delimo na štiri stopnje </vt:lpstr>
      <vt:lpstr>Gost pred prihodom</vt:lpstr>
      <vt:lpstr>Prihod gosta </vt:lpstr>
      <vt:lpstr>Sprejem gosta </vt:lpstr>
      <vt:lpstr>Dodelitev sobe gostu</vt:lpstr>
      <vt:lpstr>Gost v hotelu</vt:lpstr>
      <vt:lpstr>Odhod gosta </vt:lpstr>
      <vt:lpstr>Postopek ob odjavi gosta na recepciji (check out)</vt:lpstr>
      <vt:lpstr>Hitra odjava (quick check out)</vt:lpstr>
      <vt:lpstr>Odjava gosta</vt:lpstr>
      <vt:lpstr>Ravnanje recepcijskega osebja v izrednih primerih - Požar</vt:lpstr>
      <vt:lpstr>Ravnanje recepcijskega osebja v izrednih primerih - Poškodba ali bolezen gosta</vt:lpstr>
      <vt:lpstr>Ravnanje recepcijskega osebja v izrednih primerih - Opitost gosta</vt:lpstr>
      <vt:lpstr>Ravnanje recepcijskega osebja v izrednih primerih - Okradeni gost</vt:lpstr>
      <vt:lpstr>Ravnanje recepcijskega osebja v izrednih primerih - Smrt gosta v hotelu </vt:lpstr>
      <vt:lpstr>Ravnanje recepcijskega osebja v izrednih primerih - Smrt gosta v hotelu </vt:lpstr>
      <vt:lpstr>Ravnanje recepcijskega osebja v izrednih primerih - Ravnanje ob prihodu policije v hotel</vt:lpstr>
      <vt:lpstr>Ravnanje recepcijskega osebja v izrednih primerih - Preiskava hotelske sobe</vt:lpstr>
      <vt:lpstr>Ravnanje recepcijskega osebja v izrednih primerih - Odvzem prostosti in privedba gosta</vt:lpstr>
      <vt:lpstr>Ravnanje recepcijskega osebja v izrednih primerih - Informacije ki jih je receptor dolžan posredovati policistu na recepcijskem pultu</vt:lpstr>
      <vt:lpstr>Hotelsko gospodinjstvo https://www.youtube.com/watch?v=jSqDKdENTXk </vt:lpstr>
      <vt:lpstr>Hotelsko gospodinjstvo</vt:lpstr>
      <vt:lpstr>Hotelsko gospodinjstvo</vt:lpstr>
      <vt:lpstr>Mesto in vloga gospodinjstva v hotelu</vt:lpstr>
      <vt:lpstr>Naloge oddelka hotelskega gospodinjstva</vt:lpstr>
      <vt:lpstr>Naloge oddelka hotelskega gospodinjstva</vt:lpstr>
      <vt:lpstr>Naloge oddelka hotelskega gospodinjstva</vt:lpstr>
      <vt:lpstr>Organizacija hotelskega gospodinjstva</vt:lpstr>
      <vt:lpstr>Organigram hotelskega gospodinjstva</vt:lpstr>
      <vt:lpstr>Glavna gospodinja</vt:lpstr>
      <vt:lpstr>Glavna gospodinja</vt:lpstr>
      <vt:lpstr>Glavna gospodinja</vt:lpstr>
      <vt:lpstr>Glavna gospodinja</vt:lpstr>
      <vt:lpstr>Naloge hotelske gospodinje</vt:lpstr>
      <vt:lpstr>Naloge hotelske gospodinje</vt:lpstr>
      <vt:lpstr>Materialna odgovornost hotelske gospodinje</vt:lpstr>
      <vt:lpstr>Kakovostna norma</vt:lpstr>
      <vt:lpstr>Sobni standardi</vt:lpstr>
      <vt:lpstr>Pregled hotelske sobe</vt:lpstr>
      <vt:lpstr>Pregled hotelske sobe</vt:lpstr>
      <vt:lpstr>Pregled hotelske sobe</vt:lpstr>
      <vt:lpstr>Pregled kopalnice</vt:lpstr>
      <vt:lpstr>Sobni drobni inventar za gosta</vt:lpstr>
      <vt:lpstr>Sobni drobni inventar za gosta</vt:lpstr>
      <vt:lpstr>Sobni bar</vt:lpstr>
      <vt:lpstr>Sobni bar</vt:lpstr>
      <vt:lpstr>Evidenca porabe</vt:lpstr>
      <vt:lpstr>Dnevnik</vt:lpstr>
      <vt:lpstr>Evidenca o zgodovini sobe</vt:lpstr>
      <vt:lpstr>Evidenca o opremi</vt:lpstr>
      <vt:lpstr>PowerPointova predstavitev</vt:lpstr>
      <vt:lpstr>PowerPointova predstavitev</vt:lpstr>
      <vt:lpstr>Vodila za prenavljanje sob</vt:lpstr>
      <vt:lpstr>Vodila za prenavljanje sob</vt:lpstr>
      <vt:lpstr>Urejanje ambienta</vt:lpstr>
      <vt:lpstr>Pranje in likanje gostovega perila</vt:lpstr>
      <vt:lpstr>Oddelek tehničnega vzdrževanja</vt:lpstr>
      <vt:lpstr>Oddelek tehničnega vzdrževanja</vt:lpstr>
      <vt:lpstr>Oddelek tehničnega vzdrževanja</vt:lpstr>
      <vt:lpstr>Oddelek tehničnega vzdrževanja</vt:lpstr>
      <vt:lpstr>Oddelek nabave</vt:lpstr>
      <vt:lpstr>Sestavite izpitno polo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PowerPointova predstavitev</dc:title>
  <dc:creator>Denis</dc:creator>
  <cp:lastModifiedBy>Vesna Loborec</cp:lastModifiedBy>
  <cp:revision>71</cp:revision>
  <dcterms:created xsi:type="dcterms:W3CDTF">2022-06-18T09:38:38Z</dcterms:created>
  <dcterms:modified xsi:type="dcterms:W3CDTF">2026-06-03T13:34:53Z</dcterms:modified>
</cp:coreProperties>
</file>