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4" r:id="rId1"/>
  </p:sldMasterIdLst>
  <p:sldIdLst>
    <p:sldId id="256" r:id="rId2"/>
    <p:sldId id="258" r:id="rId3"/>
    <p:sldId id="264" r:id="rId4"/>
    <p:sldId id="263" r:id="rId5"/>
    <p:sldId id="265" r:id="rId6"/>
    <p:sldId id="266" r:id="rId7"/>
    <p:sldId id="267" r:id="rId8"/>
    <p:sldId id="268" r:id="rId9"/>
    <p:sldId id="269" r:id="rId10"/>
    <p:sldId id="259" r:id="rId11"/>
    <p:sldId id="261" r:id="rId12"/>
  </p:sldIdLst>
  <p:sldSz cx="12192000" cy="6858000"/>
  <p:notesSz cx="6858000" cy="9144000"/>
  <p:defaultTextStyle>
    <a:defPPr>
      <a:defRPr lang="sl-SI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7" d="100"/>
          <a:sy n="87" d="100"/>
        </p:scale>
        <p:origin x="258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Naslovni diapozitiv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sl-SI" smtClean="0"/>
              <a:t>Uredite slog naslova matrice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sl-SI" smtClean="0"/>
              <a:t>Uredite slog podnaslova matrice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677D40B3-E796-42F1-A122-CA14853DA2AF}" type="datetimeFigureOut">
              <a:rPr lang="sl-SI" smtClean="0"/>
              <a:t>15.1.2021</a:t>
            </a:fld>
            <a:endParaRPr lang="sl-SI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sl-SI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2873E465-5077-4B1C-9811-E9538ED29307}" type="slidenum">
              <a:rPr lang="sl-SI" smtClean="0"/>
              <a:t>‹#›</a:t>
            </a:fld>
            <a:endParaRPr lang="sl-SI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811442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slov in vsebin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 smtClean="0"/>
              <a:t>Uredite slog naslova matrice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sl-SI" smtClean="0"/>
              <a:t>Uredite sloge besedila matrice</a:t>
            </a:r>
          </a:p>
          <a:p>
            <a:pPr lvl="1"/>
            <a:r>
              <a:rPr lang="sl-SI" smtClean="0"/>
              <a:t>Druga raven</a:t>
            </a:r>
          </a:p>
          <a:p>
            <a:pPr lvl="2"/>
            <a:r>
              <a:rPr lang="sl-SI" smtClean="0"/>
              <a:t>Tretja raven</a:t>
            </a:r>
          </a:p>
          <a:p>
            <a:pPr lvl="3"/>
            <a:r>
              <a:rPr lang="sl-SI" smtClean="0"/>
              <a:t>Četrta raven</a:t>
            </a:r>
          </a:p>
          <a:p>
            <a:pPr lvl="4"/>
            <a:r>
              <a:rPr lang="sl-SI" smtClean="0"/>
              <a:t>Peta raven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D40B3-E796-42F1-A122-CA14853DA2AF}" type="datetimeFigureOut">
              <a:rPr lang="sl-SI" smtClean="0"/>
              <a:t>15.1.2021</a:t>
            </a:fld>
            <a:endParaRPr lang="sl-SI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3E465-5077-4B1C-9811-E9538ED29307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14413371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Glava odse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sl-SI" smtClean="0"/>
              <a:t>Uredite slog naslova matrice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sl-SI" smtClean="0"/>
              <a:t>Uredite sloge besedila matrice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D40B3-E796-42F1-A122-CA14853DA2AF}" type="datetimeFigureOut">
              <a:rPr lang="sl-SI" smtClean="0"/>
              <a:t>15.1.2021</a:t>
            </a:fld>
            <a:endParaRPr lang="sl-SI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3E465-5077-4B1C-9811-E9538ED29307}" type="slidenum">
              <a:rPr lang="sl-SI" smtClean="0"/>
              <a:t>‹#›</a:t>
            </a:fld>
            <a:endParaRPr lang="sl-SI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595506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e vsebin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 smtClean="0"/>
              <a:t>Uredite slog naslova matrice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sl-SI" smtClean="0"/>
              <a:t>Uredite sloge besedila matrice</a:t>
            </a:r>
          </a:p>
          <a:p>
            <a:pPr lvl="1"/>
            <a:r>
              <a:rPr lang="sl-SI" smtClean="0"/>
              <a:t>Druga raven</a:t>
            </a:r>
          </a:p>
          <a:p>
            <a:pPr lvl="2"/>
            <a:r>
              <a:rPr lang="sl-SI" smtClean="0"/>
              <a:t>Tretja raven</a:t>
            </a:r>
          </a:p>
          <a:p>
            <a:pPr lvl="3"/>
            <a:r>
              <a:rPr lang="sl-SI" smtClean="0"/>
              <a:t>Četrta raven</a:t>
            </a:r>
          </a:p>
          <a:p>
            <a:pPr lvl="4"/>
            <a:r>
              <a:rPr lang="sl-SI" smtClean="0"/>
              <a:t>Peta raven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sl-SI" smtClean="0"/>
              <a:t>Uredite sloge besedila matrice</a:t>
            </a:r>
          </a:p>
          <a:p>
            <a:pPr lvl="1"/>
            <a:r>
              <a:rPr lang="sl-SI" smtClean="0"/>
              <a:t>Druga raven</a:t>
            </a:r>
          </a:p>
          <a:p>
            <a:pPr lvl="2"/>
            <a:r>
              <a:rPr lang="sl-SI" smtClean="0"/>
              <a:t>Tretja raven</a:t>
            </a:r>
          </a:p>
          <a:p>
            <a:pPr lvl="3"/>
            <a:r>
              <a:rPr lang="sl-SI" smtClean="0"/>
              <a:t>Četrta raven</a:t>
            </a:r>
          </a:p>
          <a:p>
            <a:pPr lvl="4"/>
            <a:r>
              <a:rPr lang="sl-SI" smtClean="0"/>
              <a:t>Peta raven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D40B3-E796-42F1-A122-CA14853DA2AF}" type="datetimeFigureOut">
              <a:rPr lang="sl-SI" smtClean="0"/>
              <a:t>15.1.2021</a:t>
            </a:fld>
            <a:endParaRPr lang="sl-SI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3E465-5077-4B1C-9811-E9538ED29307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9115922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rimerjav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sl-SI" smtClean="0"/>
              <a:t>Uredite slog naslova matrice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l-SI" smtClean="0"/>
              <a:t>Uredite sloge besedila matrice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sl-SI" smtClean="0"/>
              <a:t>Uredite sloge besedila matrice</a:t>
            </a:r>
          </a:p>
          <a:p>
            <a:pPr lvl="1"/>
            <a:r>
              <a:rPr lang="sl-SI" smtClean="0"/>
              <a:t>Druga raven</a:t>
            </a:r>
          </a:p>
          <a:p>
            <a:pPr lvl="2"/>
            <a:r>
              <a:rPr lang="sl-SI" smtClean="0"/>
              <a:t>Tretja raven</a:t>
            </a:r>
          </a:p>
          <a:p>
            <a:pPr lvl="3"/>
            <a:r>
              <a:rPr lang="sl-SI" smtClean="0"/>
              <a:t>Četrta raven</a:t>
            </a:r>
          </a:p>
          <a:p>
            <a:pPr lvl="4"/>
            <a:r>
              <a:rPr lang="sl-SI" smtClean="0"/>
              <a:t>Peta raven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l-SI" smtClean="0"/>
              <a:t>Uredite sloge besedila matrice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sl-SI" smtClean="0"/>
              <a:t>Uredite sloge besedila matrice</a:t>
            </a:r>
          </a:p>
          <a:p>
            <a:pPr lvl="1"/>
            <a:r>
              <a:rPr lang="sl-SI" smtClean="0"/>
              <a:t>Druga raven</a:t>
            </a:r>
          </a:p>
          <a:p>
            <a:pPr lvl="2"/>
            <a:r>
              <a:rPr lang="sl-SI" smtClean="0"/>
              <a:t>Tretja raven</a:t>
            </a:r>
          </a:p>
          <a:p>
            <a:pPr lvl="3"/>
            <a:r>
              <a:rPr lang="sl-SI" smtClean="0"/>
              <a:t>Četrta raven</a:t>
            </a:r>
          </a:p>
          <a:p>
            <a:pPr lvl="4"/>
            <a:r>
              <a:rPr lang="sl-SI" smtClean="0"/>
              <a:t>Peta raven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D40B3-E796-42F1-A122-CA14853DA2AF}" type="datetimeFigureOut">
              <a:rPr lang="sl-SI" smtClean="0"/>
              <a:t>15.1.2021</a:t>
            </a:fld>
            <a:endParaRPr lang="sl-SI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3E465-5077-4B1C-9811-E9538ED29307}" type="slidenum">
              <a:rPr lang="sl-SI" smtClean="0"/>
              <a:t>‹#›</a:t>
            </a:fld>
            <a:endParaRPr lang="sl-SI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735921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amo naslov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 smtClean="0"/>
              <a:t>Uredite slog naslova matrice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D40B3-E796-42F1-A122-CA14853DA2AF}" type="datetimeFigureOut">
              <a:rPr lang="sl-SI" smtClean="0"/>
              <a:t>15.1.2021</a:t>
            </a:fld>
            <a:endParaRPr lang="sl-SI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3E465-5077-4B1C-9811-E9538ED29307}" type="slidenum">
              <a:rPr lang="sl-SI" smtClean="0"/>
              <a:t>‹#›</a:t>
            </a:fld>
            <a:endParaRPr lang="sl-SI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712285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az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D40B3-E796-42F1-A122-CA14853DA2AF}" type="datetimeFigureOut">
              <a:rPr lang="sl-SI" smtClean="0"/>
              <a:t>15.1.2021</a:t>
            </a:fld>
            <a:endParaRPr lang="sl-SI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3E465-5077-4B1C-9811-E9538ED29307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11024186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1_Naslov in vsebin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sl-SI" smtClean="0"/>
              <a:t>Uredite slog naslova matrice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sl-SI" smtClean="0"/>
              <a:t>Uredite sloge besedila matrice</a:t>
            </a:r>
          </a:p>
          <a:p>
            <a:pPr lvl="1"/>
            <a:r>
              <a:rPr lang="sl-SI" smtClean="0"/>
              <a:t>Druga raven</a:t>
            </a:r>
          </a:p>
          <a:p>
            <a:pPr lvl="2"/>
            <a:r>
              <a:rPr lang="sl-SI" smtClean="0"/>
              <a:t>Tretja raven</a:t>
            </a:r>
          </a:p>
          <a:p>
            <a:pPr lvl="3"/>
            <a:r>
              <a:rPr lang="sl-SI" smtClean="0"/>
              <a:t>Četrta raven</a:t>
            </a:r>
          </a:p>
          <a:p>
            <a:pPr lvl="4"/>
            <a:r>
              <a:rPr lang="sl-SI" smtClean="0"/>
              <a:t>Peta raven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sl-SI" smtClean="0"/>
              <a:t>Uredite sloge besedila matrice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D40B3-E796-42F1-A122-CA14853DA2AF}" type="datetimeFigureOut">
              <a:rPr lang="sl-SI" smtClean="0"/>
              <a:t>15.1.2021</a:t>
            </a:fld>
            <a:endParaRPr lang="sl-SI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3E465-5077-4B1C-9811-E9538ED29307}" type="slidenum">
              <a:rPr lang="sl-SI" smtClean="0"/>
              <a:t>‹#›</a:t>
            </a:fld>
            <a:endParaRPr lang="sl-SI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811904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Naslov in sli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sl-SI" smtClean="0"/>
              <a:t>Uredite slog naslova matrice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sl-SI" smtClean="0"/>
              <a:t>Kliknite ikono, če želite dodati sliko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sl-SI" smtClean="0"/>
              <a:t>Uredite sloge besedila matrice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D40B3-E796-42F1-A122-CA14853DA2AF}" type="datetimeFigureOut">
              <a:rPr lang="sl-SI" smtClean="0"/>
              <a:t>15.1.2021</a:t>
            </a:fld>
            <a:endParaRPr lang="sl-SI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3E465-5077-4B1C-9811-E9538ED29307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38523885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ska slika z napis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sl-SI" smtClean="0"/>
              <a:t>Uredite slog naslova matrice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sl-SI" smtClean="0"/>
              <a:t>Kliknite ikono, če želite dodati sliko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sl-SI" smtClean="0"/>
              <a:t>Uredite sloge besedila matrice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D40B3-E796-42F1-A122-CA14853DA2AF}" type="datetimeFigureOut">
              <a:rPr lang="sl-SI" smtClean="0"/>
              <a:t>15.1.2021</a:t>
            </a:fld>
            <a:endParaRPr lang="sl-SI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3E465-5077-4B1C-9811-E9538ED29307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23133804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slov in na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sl-SI" smtClean="0"/>
              <a:t>Uredite slog naslova matrice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sl-SI" smtClean="0"/>
              <a:t>Uredite sloge besedila matrice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D40B3-E796-42F1-A122-CA14853DA2AF}" type="datetimeFigureOut">
              <a:rPr lang="sl-SI" smtClean="0"/>
              <a:t>15.1.2021</a:t>
            </a:fld>
            <a:endParaRPr lang="sl-SI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3E465-5077-4B1C-9811-E9538ED29307}" type="slidenum">
              <a:rPr lang="sl-SI" smtClean="0"/>
              <a:t>‹#›</a:t>
            </a:fld>
            <a:endParaRPr lang="sl-SI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80419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t z napis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sl-SI" smtClean="0"/>
              <a:t>Uredite slog naslova matrice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sl-SI" smtClean="0"/>
              <a:t>Uredite sloge besedila matrice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sl-SI" smtClean="0"/>
              <a:t>Uredite sloge besedila matrice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D40B3-E796-42F1-A122-CA14853DA2AF}" type="datetimeFigureOut">
              <a:rPr lang="sl-SI" smtClean="0"/>
              <a:t>15.1.2021</a:t>
            </a:fld>
            <a:endParaRPr lang="sl-SI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3E465-5077-4B1C-9811-E9538ED29307}" type="slidenum">
              <a:rPr lang="sl-SI" smtClean="0"/>
              <a:t>‹#›</a:t>
            </a:fld>
            <a:endParaRPr lang="sl-SI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8842266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Kartica z imen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sl-SI" smtClean="0"/>
              <a:t>Uredite slog naslova matrice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sl-SI" smtClean="0"/>
              <a:t>Uredite sloge besedila matrice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D40B3-E796-42F1-A122-CA14853DA2AF}" type="datetimeFigureOut">
              <a:rPr lang="sl-SI" smtClean="0"/>
              <a:t>15.1.2021</a:t>
            </a:fld>
            <a:endParaRPr lang="sl-SI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3E465-5077-4B1C-9811-E9538ED29307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12950478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t kartice z imen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sl-SI" smtClean="0"/>
              <a:t>Uredite slog naslova matrice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sl-SI" smtClean="0"/>
              <a:t>Uredite sloge besedila matrice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sl-SI" smtClean="0"/>
              <a:t>Uredite sloge besedila matrice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D40B3-E796-42F1-A122-CA14853DA2AF}" type="datetimeFigureOut">
              <a:rPr lang="sl-SI" smtClean="0"/>
              <a:t>15.1.2021</a:t>
            </a:fld>
            <a:endParaRPr lang="sl-SI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3E465-5077-4B1C-9811-E9538ED29307}" type="slidenum">
              <a:rPr lang="sl-SI" smtClean="0"/>
              <a:t>‹#›</a:t>
            </a:fld>
            <a:endParaRPr lang="sl-SI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066705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Resnično ali neresničn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sl-SI" smtClean="0"/>
              <a:t>Uredite slog naslova matrice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sl-SI" smtClean="0"/>
              <a:t>Uredite sloge besedila matrice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sl-SI" smtClean="0"/>
              <a:t>Uredite sloge besedila matrice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D40B3-E796-42F1-A122-CA14853DA2AF}" type="datetimeFigureOut">
              <a:rPr lang="sl-SI" smtClean="0"/>
              <a:t>15.1.2021</a:t>
            </a:fld>
            <a:endParaRPr lang="sl-SI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3E465-5077-4B1C-9811-E9538ED29307}" type="slidenum">
              <a:rPr lang="sl-SI" smtClean="0"/>
              <a:t>‹#›</a:t>
            </a:fld>
            <a:endParaRPr lang="sl-SI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73174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slov in navpično besedi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sl-SI" smtClean="0"/>
              <a:t>Uredite slog naslova matrice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sl-SI" smtClean="0"/>
              <a:t>Uredite sloge besedila matrice</a:t>
            </a:r>
          </a:p>
          <a:p>
            <a:pPr lvl="1"/>
            <a:r>
              <a:rPr lang="sl-SI" smtClean="0"/>
              <a:t>Druga raven</a:t>
            </a:r>
          </a:p>
          <a:p>
            <a:pPr lvl="2"/>
            <a:r>
              <a:rPr lang="sl-SI" smtClean="0"/>
              <a:t>Tretja raven</a:t>
            </a:r>
          </a:p>
          <a:p>
            <a:pPr lvl="3"/>
            <a:r>
              <a:rPr lang="sl-SI" smtClean="0"/>
              <a:t>Četrta raven</a:t>
            </a:r>
          </a:p>
          <a:p>
            <a:pPr lvl="4"/>
            <a:r>
              <a:rPr lang="sl-SI" smtClean="0"/>
              <a:t>Peta raven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D40B3-E796-42F1-A122-CA14853DA2AF}" type="datetimeFigureOut">
              <a:rPr lang="sl-SI" smtClean="0"/>
              <a:t>15.1.2021</a:t>
            </a:fld>
            <a:endParaRPr lang="sl-SI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3E465-5077-4B1C-9811-E9538ED29307}" type="slidenum">
              <a:rPr lang="sl-SI" smtClean="0"/>
              <a:t>‹#›</a:t>
            </a:fld>
            <a:endParaRPr lang="sl-SI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5785296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Navpični naslov in besedi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sl-SI" smtClean="0"/>
              <a:t>Uredite slog naslova matrice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sl-SI" smtClean="0"/>
              <a:t>Uredite sloge besedila matrice</a:t>
            </a:r>
          </a:p>
          <a:p>
            <a:pPr lvl="1"/>
            <a:r>
              <a:rPr lang="sl-SI" smtClean="0"/>
              <a:t>Druga raven</a:t>
            </a:r>
          </a:p>
          <a:p>
            <a:pPr lvl="2"/>
            <a:r>
              <a:rPr lang="sl-SI" smtClean="0"/>
              <a:t>Tretja raven</a:t>
            </a:r>
          </a:p>
          <a:p>
            <a:pPr lvl="3"/>
            <a:r>
              <a:rPr lang="sl-SI" smtClean="0"/>
              <a:t>Četrta raven</a:t>
            </a:r>
          </a:p>
          <a:p>
            <a:pPr lvl="4"/>
            <a:r>
              <a:rPr lang="sl-SI" smtClean="0"/>
              <a:t>Peta raven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D40B3-E796-42F1-A122-CA14853DA2AF}" type="datetimeFigureOut">
              <a:rPr lang="sl-SI" smtClean="0"/>
              <a:t>15.1.2021</a:t>
            </a:fld>
            <a:endParaRPr lang="sl-SI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3E465-5077-4B1C-9811-E9538ED29307}" type="slidenum">
              <a:rPr lang="sl-SI" smtClean="0"/>
              <a:t>‹#›</a:t>
            </a:fld>
            <a:endParaRPr lang="sl-SI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237597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sl-SI" smtClean="0"/>
              <a:t>Uredite slog naslova matrice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sl-SI" smtClean="0"/>
              <a:t>Uredite sloge besedila matrice</a:t>
            </a:r>
          </a:p>
          <a:p>
            <a:pPr lvl="1"/>
            <a:r>
              <a:rPr lang="sl-SI" smtClean="0"/>
              <a:t>Druga raven</a:t>
            </a:r>
          </a:p>
          <a:p>
            <a:pPr lvl="2"/>
            <a:r>
              <a:rPr lang="sl-SI" smtClean="0"/>
              <a:t>Tretja raven</a:t>
            </a:r>
          </a:p>
          <a:p>
            <a:pPr lvl="3"/>
            <a:r>
              <a:rPr lang="sl-SI" smtClean="0"/>
              <a:t>Četrta raven</a:t>
            </a:r>
          </a:p>
          <a:p>
            <a:pPr lvl="4"/>
            <a:r>
              <a:rPr lang="sl-SI" smtClean="0"/>
              <a:t>Peta raven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677D40B3-E796-42F1-A122-CA14853DA2AF}" type="datetimeFigureOut">
              <a:rPr lang="sl-SI" smtClean="0"/>
              <a:t>15.1.2021</a:t>
            </a:fld>
            <a:endParaRPr lang="sl-SI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sl-SI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2873E465-5077-4B1C-9811-E9538ED29307}" type="slidenum">
              <a:rPr lang="sl-SI" smtClean="0"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val="1304142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  <p:sldLayoutId id="2147483704" r:id="rId10"/>
    <p:sldLayoutId id="2147483705" r:id="rId11"/>
    <p:sldLayoutId id="2147483706" r:id="rId12"/>
    <p:sldLayoutId id="2147483707" r:id="rId13"/>
    <p:sldLayoutId id="2147483708" r:id="rId14"/>
    <p:sldLayoutId id="2147483709" r:id="rId15"/>
    <p:sldLayoutId id="2147483710" r:id="rId16"/>
    <p:sldLayoutId id="2147483711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sl-SI" dirty="0" smtClean="0"/>
              <a:t>INDIJANCI                                                                                                                                </a:t>
            </a:r>
            <a:endParaRPr lang="sl-SI" dirty="0"/>
          </a:p>
        </p:txBody>
      </p:sp>
      <p:sp>
        <p:nvSpPr>
          <p:cNvPr id="3" name="Podnaslov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sl-SI" dirty="0"/>
          </a:p>
        </p:txBody>
      </p:sp>
      <p:pic>
        <p:nvPicPr>
          <p:cNvPr id="4098" name="Picture 2" descr="Vojna zvezd po indijansko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7889" y="4106952"/>
            <a:ext cx="2280355" cy="2284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098897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sl-SI"/>
          </a:p>
        </p:txBody>
      </p:sp>
      <p:sp>
        <p:nvSpPr>
          <p:cNvPr id="3" name="Označba mesta vsebine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sl-SI" b="1" dirty="0">
                <a:solidFill>
                  <a:srgbClr val="004000"/>
                </a:solidFill>
                <a:latin typeface="Georgia" panose="02040502050405020303" pitchFamily="18" charset="0"/>
              </a:rPr>
              <a:t>Izraz Indijanec</a:t>
            </a:r>
            <a:r>
              <a:rPr lang="sl-SI" dirty="0">
                <a:solidFill>
                  <a:srgbClr val="004000"/>
                </a:solidFill>
                <a:latin typeface="Georgia" panose="02040502050405020303" pitchFamily="18" charset="0"/>
              </a:rPr>
              <a:t> se je prvič pojavil leta 1492 ob odkritju Amerike</a:t>
            </a:r>
            <a:endParaRPr lang="sl-SI" dirty="0"/>
          </a:p>
        </p:txBody>
      </p:sp>
      <p:pic>
        <p:nvPicPr>
          <p:cNvPr id="1026" name="Picture 2" descr="ZAKAJ IMAJO INDIJANCI DOLGE LASE | Aur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9635" y="3327709"/>
            <a:ext cx="2389319" cy="2400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46515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 b="1" dirty="0" smtClean="0"/>
              <a:t>Zgodovina</a:t>
            </a:r>
            <a:r>
              <a:rPr lang="sl-SI" dirty="0"/>
              <a:t> </a:t>
            </a:r>
          </a:p>
        </p:txBody>
      </p:sp>
      <p:sp>
        <p:nvSpPr>
          <p:cNvPr id="3" name="Označba mesta vsebine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sl-SI" dirty="0" smtClean="0"/>
              <a:t>• </a:t>
            </a:r>
            <a:r>
              <a:rPr lang="sl-SI" dirty="0"/>
              <a:t>pred 20000 leti prišli čez Beringov preliv v Ameriko </a:t>
            </a:r>
            <a:endParaRPr lang="sl-SI" dirty="0" smtClean="0"/>
          </a:p>
          <a:p>
            <a:r>
              <a:rPr lang="sl-SI" dirty="0" smtClean="0"/>
              <a:t>• </a:t>
            </a:r>
            <a:r>
              <a:rPr lang="sl-SI" dirty="0"/>
              <a:t>razvrstili so se v plemena, ki so postala urejene družbene enote </a:t>
            </a:r>
            <a:endParaRPr lang="sl-SI" dirty="0" smtClean="0"/>
          </a:p>
          <a:p>
            <a:r>
              <a:rPr lang="sl-SI" dirty="0" smtClean="0"/>
              <a:t>• </a:t>
            </a:r>
            <a:r>
              <a:rPr lang="sl-SI" dirty="0"/>
              <a:t>Evropejci prišli v S. Ameriko v 15. stoletju ter zavajajoče poimenovali prvotne </a:t>
            </a:r>
            <a:r>
              <a:rPr lang="sl-SI" dirty="0" smtClean="0"/>
              <a:t>Severnoameričane</a:t>
            </a:r>
          </a:p>
          <a:p>
            <a:r>
              <a:rPr lang="sl-SI" dirty="0" smtClean="0"/>
              <a:t> </a:t>
            </a:r>
            <a:r>
              <a:rPr lang="sl-SI" dirty="0"/>
              <a:t>• Evropejci so potrebovali zemljo in ogrozili Indijance </a:t>
            </a:r>
            <a:endParaRPr lang="sl-SI" dirty="0" smtClean="0"/>
          </a:p>
          <a:p>
            <a:r>
              <a:rPr lang="sl-SI" dirty="0" smtClean="0"/>
              <a:t>• </a:t>
            </a:r>
            <a:r>
              <a:rPr lang="sl-SI" dirty="0"/>
              <a:t>bojevali so veliko vojn </a:t>
            </a:r>
            <a:endParaRPr lang="sl-SI" dirty="0" smtClean="0"/>
          </a:p>
          <a:p>
            <a:r>
              <a:rPr lang="sl-SI" dirty="0" smtClean="0"/>
              <a:t>• </a:t>
            </a:r>
            <a:r>
              <a:rPr lang="sl-SI" dirty="0"/>
              <a:t>priseljenci so imeli Indijance za manj vredno raso, ki jo je treba iztrebiti ali stlačiti v rezervate </a:t>
            </a:r>
            <a:endParaRPr lang="sl-SI" dirty="0" smtClean="0"/>
          </a:p>
          <a:p>
            <a:r>
              <a:rPr lang="sl-SI" dirty="0" smtClean="0"/>
              <a:t>• </a:t>
            </a:r>
            <a:r>
              <a:rPr lang="sl-SI" dirty="0"/>
              <a:t>po hudih bojih Indijance preselili v rezervate</a:t>
            </a:r>
          </a:p>
          <a:p>
            <a:endParaRPr lang="sl-SI" dirty="0"/>
          </a:p>
        </p:txBody>
      </p:sp>
      <p:pic>
        <p:nvPicPr>
          <p:cNvPr id="9218" name="Picture 2" descr="Brazilija: Svetost narave z Indijanci - Goodlife Style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74997" y="3492347"/>
            <a:ext cx="1728489" cy="1152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80973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 dirty="0"/>
              <a:t>Z</a:t>
            </a:r>
            <a:r>
              <a:rPr lang="sl-SI" dirty="0" smtClean="0"/>
              <a:t>načilnosti </a:t>
            </a:r>
            <a:endParaRPr lang="sl-SI" dirty="0"/>
          </a:p>
        </p:txBody>
      </p:sp>
      <p:sp>
        <p:nvSpPr>
          <p:cNvPr id="5" name="Označba mesta vsebine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Clr>
                <a:srgbClr val="83992A"/>
              </a:buClr>
            </a:pPr>
            <a:r>
              <a:rPr lang="sl-SI" sz="20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• </a:t>
            </a:r>
            <a:r>
              <a:rPr lang="sl-SI" sz="2000" dirty="0">
                <a:solidFill>
                  <a:prstClr val="black">
                    <a:lumMod val="85000"/>
                    <a:lumOff val="15000"/>
                  </a:prstClr>
                </a:solidFill>
              </a:rPr>
              <a:t>to so možje z orlovskimi obrazi, z dolgimi vranje črnimi lasmi, spletenimi v kite, z bojnimi peresi, s prodornimi očmi, ki ne poznajo strahu </a:t>
            </a:r>
          </a:p>
          <a:p>
            <a:pPr lvl="0">
              <a:buClr>
                <a:srgbClr val="83992A"/>
              </a:buClr>
            </a:pPr>
            <a:r>
              <a:rPr lang="sl-SI" sz="20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• </a:t>
            </a:r>
            <a:r>
              <a:rPr lang="sl-SI" sz="2000" dirty="0">
                <a:solidFill>
                  <a:prstClr val="black">
                    <a:lumMod val="85000"/>
                    <a:lumOff val="15000"/>
                  </a:prstClr>
                </a:solidFill>
              </a:rPr>
              <a:t>barva kože je pri mladih svetla, bakreno kožo imajo le stari Indijanci, ki se po obrazu mažejo z maščobo, nato pa sedijo ob ognju in dimu. </a:t>
            </a:r>
            <a:endParaRPr lang="sl-SI" sz="2000" dirty="0" smtClean="0">
              <a:solidFill>
                <a:prstClr val="black">
                  <a:lumMod val="85000"/>
                  <a:lumOff val="15000"/>
                </a:prstClr>
              </a:solidFill>
            </a:endParaRPr>
          </a:p>
          <a:p>
            <a:pPr lvl="0">
              <a:buClr>
                <a:srgbClr val="83992A"/>
              </a:buClr>
            </a:pPr>
            <a:r>
              <a:rPr lang="sl-SI" sz="20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• </a:t>
            </a:r>
            <a:r>
              <a:rPr lang="sl-SI" sz="2000" dirty="0">
                <a:solidFill>
                  <a:prstClr val="black">
                    <a:lumMod val="85000"/>
                    <a:lumOff val="15000"/>
                  </a:prstClr>
                </a:solidFill>
              </a:rPr>
              <a:t>brade nimajo, ker si jo populijo že v mladosti. </a:t>
            </a:r>
            <a:endParaRPr lang="sl-SI" sz="2000" dirty="0" smtClean="0">
              <a:solidFill>
                <a:prstClr val="black">
                  <a:lumMod val="85000"/>
                  <a:lumOff val="15000"/>
                </a:prstClr>
              </a:solidFill>
            </a:endParaRPr>
          </a:p>
          <a:p>
            <a:pPr lvl="0">
              <a:buClr>
                <a:srgbClr val="83992A"/>
              </a:buClr>
            </a:pPr>
            <a:r>
              <a:rPr lang="sl-SI" sz="20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• </a:t>
            </a:r>
            <a:r>
              <a:rPr lang="sl-SI" sz="2000" dirty="0">
                <a:solidFill>
                  <a:prstClr val="black">
                    <a:lumMod val="85000"/>
                    <a:lumOff val="15000"/>
                  </a:prstClr>
                </a:solidFill>
              </a:rPr>
              <a:t>imajo oster vid, so zelo spretni in odporni </a:t>
            </a:r>
            <a:endParaRPr lang="sl-SI" sz="2000" dirty="0" smtClean="0">
              <a:solidFill>
                <a:prstClr val="black">
                  <a:lumMod val="85000"/>
                  <a:lumOff val="15000"/>
                </a:prstClr>
              </a:solidFill>
            </a:endParaRPr>
          </a:p>
          <a:p>
            <a:pPr lvl="0">
              <a:buClr>
                <a:srgbClr val="83992A"/>
              </a:buClr>
            </a:pPr>
            <a:r>
              <a:rPr lang="sl-SI" sz="20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• </a:t>
            </a:r>
            <a:r>
              <a:rPr lang="sl-SI" sz="2000" dirty="0">
                <a:solidFill>
                  <a:prstClr val="black">
                    <a:lumMod val="85000"/>
                    <a:lumOff val="15000"/>
                  </a:prstClr>
                </a:solidFill>
              </a:rPr>
              <a:t>možje so se urili v lovu in vojskovanju </a:t>
            </a:r>
            <a:endParaRPr lang="sl-SI" sz="2000" dirty="0" smtClean="0">
              <a:solidFill>
                <a:prstClr val="black">
                  <a:lumMod val="85000"/>
                  <a:lumOff val="15000"/>
                </a:prstClr>
              </a:solidFill>
            </a:endParaRPr>
          </a:p>
          <a:p>
            <a:pPr lvl="0">
              <a:buClr>
                <a:srgbClr val="83992A"/>
              </a:buClr>
            </a:pPr>
            <a:r>
              <a:rPr lang="sl-SI" sz="20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• </a:t>
            </a:r>
            <a:r>
              <a:rPr lang="sl-SI" sz="2000" dirty="0">
                <a:solidFill>
                  <a:prstClr val="black">
                    <a:lumMod val="85000"/>
                    <a:lumOff val="15000"/>
                  </a:prstClr>
                </a:solidFill>
              </a:rPr>
              <a:t>ženske pa so skrbele za bojevnike, vzgajale otroke in izdelovale oblačila</a:t>
            </a:r>
          </a:p>
          <a:p>
            <a:endParaRPr lang="sl-SI" dirty="0"/>
          </a:p>
        </p:txBody>
      </p:sp>
    </p:spTree>
    <p:extLst>
      <p:ext uri="{BB962C8B-B14F-4D97-AF65-F5344CB8AC3E}">
        <p14:creationId xmlns:p14="http://schemas.microsoft.com/office/powerpoint/2010/main" val="669105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 dirty="0" smtClean="0"/>
              <a:t>Plemena</a:t>
            </a:r>
            <a:endParaRPr lang="sl-SI" dirty="0"/>
          </a:p>
        </p:txBody>
      </p:sp>
      <p:sp>
        <p:nvSpPr>
          <p:cNvPr id="3" name="Označba mesta vsebine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lvl="0">
              <a:buClr>
                <a:srgbClr val="83992A"/>
              </a:buClr>
            </a:pPr>
            <a:r>
              <a:rPr lang="sl-SI" sz="20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• Od </a:t>
            </a:r>
            <a:r>
              <a:rPr lang="sl-SI" sz="2000" dirty="0">
                <a:solidFill>
                  <a:prstClr val="black">
                    <a:lumMod val="85000"/>
                    <a:lumOff val="15000"/>
                  </a:prstClr>
                </a:solidFill>
              </a:rPr>
              <a:t>Misisipija do zahodnih pobočjih Skalnega gorovja je živelo več kot trideset različnih plemen, ki je vsako govorilo svoj jezik in živelo na svoj način </a:t>
            </a:r>
            <a:endParaRPr lang="sl-SI" sz="2000" dirty="0" smtClean="0">
              <a:solidFill>
                <a:prstClr val="black">
                  <a:lumMod val="85000"/>
                  <a:lumOff val="15000"/>
                </a:prstClr>
              </a:solidFill>
            </a:endParaRPr>
          </a:p>
          <a:p>
            <a:pPr lvl="0">
              <a:buClr>
                <a:srgbClr val="83992A"/>
              </a:buClr>
            </a:pPr>
            <a:r>
              <a:rPr lang="sl-SI" sz="20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• </a:t>
            </a:r>
            <a:r>
              <a:rPr lang="sl-SI" sz="2000" dirty="0">
                <a:solidFill>
                  <a:prstClr val="black">
                    <a:lumMod val="85000"/>
                    <a:lumOff val="15000"/>
                  </a:prstClr>
                </a:solidFill>
              </a:rPr>
              <a:t>nomadski lovci, ki so se selili za bizoni </a:t>
            </a:r>
            <a:endParaRPr lang="sl-SI" sz="2000" dirty="0" smtClean="0">
              <a:solidFill>
                <a:prstClr val="black">
                  <a:lumMod val="85000"/>
                  <a:lumOff val="15000"/>
                </a:prstClr>
              </a:solidFill>
            </a:endParaRPr>
          </a:p>
          <a:p>
            <a:pPr lvl="0">
              <a:buClr>
                <a:srgbClr val="83992A"/>
              </a:buClr>
            </a:pPr>
            <a:r>
              <a:rPr lang="sl-SI" sz="20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• </a:t>
            </a:r>
            <a:r>
              <a:rPr lang="sl-SI" sz="2000" dirty="0">
                <a:solidFill>
                  <a:prstClr val="black">
                    <a:lumMod val="85000"/>
                    <a:lumOff val="15000"/>
                  </a:prstClr>
                </a:solidFill>
              </a:rPr>
              <a:t>preprosti poljedelci, ki so gojili breskove nasade ali pridelovali žito in melone v rodovitnih dolinah vzdolž rek </a:t>
            </a:r>
            <a:endParaRPr lang="sl-SI" sz="2000" dirty="0" smtClean="0">
              <a:solidFill>
                <a:prstClr val="black">
                  <a:lumMod val="85000"/>
                  <a:lumOff val="15000"/>
                </a:prstClr>
              </a:solidFill>
            </a:endParaRPr>
          </a:p>
          <a:p>
            <a:pPr lvl="0">
              <a:buClr>
                <a:srgbClr val="83992A"/>
              </a:buClr>
            </a:pPr>
            <a:r>
              <a:rPr lang="sl-SI" sz="20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• </a:t>
            </a:r>
            <a:r>
              <a:rPr lang="sl-SI" sz="2000" dirty="0">
                <a:solidFill>
                  <a:prstClr val="black">
                    <a:lumMod val="85000"/>
                    <a:lumOff val="15000"/>
                  </a:prstClr>
                </a:solidFill>
              </a:rPr>
              <a:t>z ribolovom so se preživljali Indijanci ob velikih jezerih. </a:t>
            </a:r>
            <a:endParaRPr lang="sl-SI" sz="2000" dirty="0" smtClean="0">
              <a:solidFill>
                <a:prstClr val="black">
                  <a:lumMod val="85000"/>
                  <a:lumOff val="15000"/>
                </a:prstClr>
              </a:solidFill>
            </a:endParaRPr>
          </a:p>
          <a:p>
            <a:pPr lvl="0">
              <a:buClr>
                <a:srgbClr val="83992A"/>
              </a:buClr>
            </a:pPr>
            <a:r>
              <a:rPr lang="sl-SI" sz="20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• </a:t>
            </a:r>
            <a:r>
              <a:rPr lang="sl-SI" sz="2000" dirty="0">
                <a:solidFill>
                  <a:prstClr val="black">
                    <a:lumMod val="85000"/>
                    <a:lumOff val="15000"/>
                  </a:prstClr>
                </a:solidFill>
              </a:rPr>
              <a:t>nekateri pa so bili roparji, ki so napadali druga plemena in jim jemali konje, žito, tobak</a:t>
            </a:r>
            <a:r>
              <a:rPr lang="sl-SI" sz="20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…</a:t>
            </a:r>
          </a:p>
          <a:p>
            <a:pPr lvl="0">
              <a:buClr>
                <a:srgbClr val="83992A"/>
              </a:buClr>
            </a:pPr>
            <a:r>
              <a:rPr lang="sl-SI" sz="20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sl-SI" sz="2000" dirty="0">
                <a:solidFill>
                  <a:prstClr val="black">
                    <a:lumMod val="85000"/>
                    <a:lumOff val="15000"/>
                  </a:prstClr>
                </a:solidFill>
              </a:rPr>
              <a:t>• Čejeni, </a:t>
            </a:r>
            <a:r>
              <a:rPr lang="sl-SI" sz="2000" dirty="0" err="1">
                <a:solidFill>
                  <a:prstClr val="black">
                    <a:lumMod val="85000"/>
                    <a:lumOff val="15000"/>
                  </a:prstClr>
                </a:solidFill>
              </a:rPr>
              <a:t>k</a:t>
            </a:r>
            <a:r>
              <a:rPr lang="sl-SI" sz="20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omanči</a:t>
            </a:r>
            <a:r>
              <a:rPr lang="sl-SI" sz="20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sl-SI" sz="2000" dirty="0">
                <a:solidFill>
                  <a:prstClr val="black">
                    <a:lumMod val="85000"/>
                    <a:lumOff val="15000"/>
                  </a:prstClr>
                </a:solidFill>
              </a:rPr>
              <a:t>in </a:t>
            </a:r>
            <a:r>
              <a:rPr lang="sl-SI" sz="2000" dirty="0" err="1">
                <a:solidFill>
                  <a:prstClr val="black">
                    <a:lumMod val="85000"/>
                    <a:lumOff val="15000"/>
                  </a:prstClr>
                </a:solidFill>
              </a:rPr>
              <a:t>Sjuji</a:t>
            </a:r>
            <a:r>
              <a:rPr lang="sl-SI" sz="2000" dirty="0">
                <a:solidFill>
                  <a:prstClr val="black">
                    <a:lumMod val="85000"/>
                    <a:lumOff val="15000"/>
                  </a:prstClr>
                </a:solidFill>
              </a:rPr>
              <a:t>, ki so živeli na Osrednjem nižavju </a:t>
            </a:r>
            <a:endParaRPr lang="sl-SI" sz="2000" dirty="0" smtClean="0">
              <a:solidFill>
                <a:prstClr val="black">
                  <a:lumMod val="85000"/>
                  <a:lumOff val="15000"/>
                </a:prstClr>
              </a:solidFill>
            </a:endParaRPr>
          </a:p>
          <a:p>
            <a:pPr lvl="0">
              <a:buClr>
                <a:srgbClr val="83992A"/>
              </a:buClr>
            </a:pPr>
            <a:r>
              <a:rPr lang="sl-SI" sz="20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• </a:t>
            </a:r>
            <a:r>
              <a:rPr lang="sl-SI" sz="2000" dirty="0">
                <a:solidFill>
                  <a:prstClr val="black">
                    <a:lumMod val="85000"/>
                    <a:lumOff val="15000"/>
                  </a:prstClr>
                </a:solidFill>
              </a:rPr>
              <a:t>Apači, </a:t>
            </a:r>
            <a:r>
              <a:rPr lang="sl-SI" sz="200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Navaji</a:t>
            </a:r>
            <a:r>
              <a:rPr lang="sl-SI" sz="20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sl-SI" sz="2000" dirty="0">
                <a:solidFill>
                  <a:prstClr val="black">
                    <a:lumMod val="85000"/>
                    <a:lumOff val="15000"/>
                  </a:prstClr>
                </a:solidFill>
              </a:rPr>
              <a:t>in Puebli, ki so živeli na </a:t>
            </a:r>
            <a:r>
              <a:rPr lang="sl-SI" sz="20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Jz</a:t>
            </a:r>
            <a:endParaRPr lang="sl-SI" sz="2000" dirty="0" smtClean="0">
              <a:solidFill>
                <a:prstClr val="black">
                  <a:lumMod val="85000"/>
                  <a:lumOff val="15000"/>
                </a:prstClr>
              </a:solidFill>
            </a:endParaRPr>
          </a:p>
          <a:p>
            <a:pPr lvl="0">
              <a:buClr>
                <a:srgbClr val="83992A"/>
              </a:buClr>
            </a:pPr>
            <a:r>
              <a:rPr lang="sl-SI" sz="20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sl-SI" sz="2000" dirty="0">
                <a:solidFill>
                  <a:prstClr val="black">
                    <a:lumMod val="85000"/>
                    <a:lumOff val="15000"/>
                  </a:prstClr>
                </a:solidFill>
              </a:rPr>
              <a:t>• Irokezi, </a:t>
            </a:r>
            <a:r>
              <a:rPr lang="sl-SI" sz="2000" dirty="0" err="1">
                <a:solidFill>
                  <a:prstClr val="black">
                    <a:lumMod val="85000"/>
                    <a:lumOff val="15000"/>
                  </a:prstClr>
                </a:solidFill>
              </a:rPr>
              <a:t>Huroni</a:t>
            </a:r>
            <a:r>
              <a:rPr lang="sl-SI" sz="2000" dirty="0">
                <a:solidFill>
                  <a:prstClr val="black">
                    <a:lumMod val="85000"/>
                    <a:lumOff val="15000"/>
                  </a:prstClr>
                </a:solidFill>
              </a:rPr>
              <a:t> in </a:t>
            </a:r>
            <a:r>
              <a:rPr lang="sl-SI" sz="2000" dirty="0" err="1">
                <a:solidFill>
                  <a:prstClr val="black">
                    <a:lumMod val="85000"/>
                    <a:lumOff val="15000"/>
                  </a:prstClr>
                </a:solidFill>
              </a:rPr>
              <a:t>Čerokiji</a:t>
            </a:r>
            <a:r>
              <a:rPr lang="sl-SI" sz="2000" dirty="0">
                <a:solidFill>
                  <a:prstClr val="black">
                    <a:lumMod val="85000"/>
                    <a:lumOff val="15000"/>
                  </a:prstClr>
                </a:solidFill>
              </a:rPr>
              <a:t>, ki so živeli na vzhodu</a:t>
            </a:r>
          </a:p>
          <a:p>
            <a:endParaRPr lang="sl-SI" dirty="0"/>
          </a:p>
        </p:txBody>
      </p:sp>
    </p:spTree>
    <p:extLst>
      <p:ext uri="{BB962C8B-B14F-4D97-AF65-F5344CB8AC3E}">
        <p14:creationId xmlns:p14="http://schemas.microsoft.com/office/powerpoint/2010/main" val="38352471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>
          <a:xfrm>
            <a:off x="3922004" y="982132"/>
            <a:ext cx="5783855" cy="1303867"/>
          </a:xfrm>
        </p:spPr>
        <p:txBody>
          <a:bodyPr/>
          <a:lstStyle/>
          <a:p>
            <a:pPr algn="l"/>
            <a:r>
              <a:rPr lang="sl-SI" dirty="0" smtClean="0"/>
              <a:t>Orožja </a:t>
            </a:r>
            <a:endParaRPr lang="sl-SI" dirty="0"/>
          </a:p>
        </p:txBody>
      </p:sp>
      <p:sp>
        <p:nvSpPr>
          <p:cNvPr id="3" name="Označba mesta vsebine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sl-SI" dirty="0">
                <a:solidFill>
                  <a:srgbClr val="2B2A2A"/>
                </a:solidFill>
                <a:latin typeface="Open Sans" panose="020B0606030504020204" pitchFamily="34" charset="0"/>
              </a:rPr>
              <a:t> loki, puščice, noži, kiji in tomahavki • od 16. stoletja naprej od evropskih trgovcev kupovali puške</a:t>
            </a:r>
            <a:endParaRPr lang="sl-SI" dirty="0"/>
          </a:p>
        </p:txBody>
      </p:sp>
      <p:pic>
        <p:nvPicPr>
          <p:cNvPr id="6146" name="Picture 2" descr="Komplet indijanskega loka in puščic s peresi Deluxe - Ceneje.si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8790" y="3563955"/>
            <a:ext cx="1930401" cy="1930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Tomahavk indijanska sekira irokeze 00320 | Orožje in dodatki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0166" y="3422746"/>
            <a:ext cx="2691314" cy="158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Magic Baloni-Vse za rojstni dan-Indijanska sulica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1107" y="3230485"/>
            <a:ext cx="2164242" cy="2153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43364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 dirty="0" smtClean="0"/>
              <a:t>Oblačila</a:t>
            </a:r>
            <a:endParaRPr lang="sl-SI" dirty="0"/>
          </a:p>
        </p:txBody>
      </p:sp>
      <p:sp>
        <p:nvSpPr>
          <p:cNvPr id="3" name="Označba mesta vsebine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Clr>
                <a:srgbClr val="83992A"/>
              </a:buClr>
            </a:pPr>
            <a:r>
              <a:rPr lang="sl-SI" sz="800" dirty="0">
                <a:solidFill>
                  <a:prstClr val="black">
                    <a:lumMod val="85000"/>
                    <a:lumOff val="15000"/>
                  </a:prstClr>
                </a:solidFill>
              </a:rPr>
              <a:t>• </a:t>
            </a:r>
            <a:r>
              <a:rPr lang="sl-SI" sz="20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Oblačili </a:t>
            </a:r>
            <a:r>
              <a:rPr lang="sl-SI" sz="2000" dirty="0">
                <a:solidFill>
                  <a:prstClr val="black">
                    <a:lumMod val="85000"/>
                    <a:lumOff val="15000"/>
                  </a:prstClr>
                </a:solidFill>
              </a:rPr>
              <a:t>v živalske kože in se stežka navadili na evropska oblačila </a:t>
            </a:r>
            <a:endParaRPr lang="sl-SI" sz="2000" dirty="0" smtClean="0">
              <a:solidFill>
                <a:prstClr val="black">
                  <a:lumMod val="85000"/>
                  <a:lumOff val="15000"/>
                </a:prstClr>
              </a:solidFill>
            </a:endParaRPr>
          </a:p>
          <a:p>
            <a:pPr lvl="0">
              <a:buClr>
                <a:srgbClr val="83992A"/>
              </a:buClr>
            </a:pPr>
            <a:r>
              <a:rPr lang="sl-SI" sz="20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• </a:t>
            </a:r>
            <a:r>
              <a:rPr lang="sl-SI" sz="2000" dirty="0">
                <a:solidFill>
                  <a:prstClr val="black">
                    <a:lumMod val="85000"/>
                    <a:lumOff val="15000"/>
                  </a:prstClr>
                </a:solidFill>
              </a:rPr>
              <a:t>obleke in obutev (mokasine) so izdelovale ženske </a:t>
            </a:r>
            <a:endParaRPr lang="sl-SI" sz="2000" dirty="0" smtClean="0">
              <a:solidFill>
                <a:prstClr val="black">
                  <a:lumMod val="85000"/>
                  <a:lumOff val="15000"/>
                </a:prstClr>
              </a:solidFill>
            </a:endParaRPr>
          </a:p>
          <a:p>
            <a:pPr lvl="0">
              <a:buClr>
                <a:srgbClr val="83992A"/>
              </a:buClr>
            </a:pPr>
            <a:r>
              <a:rPr lang="sl-SI" sz="20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• </a:t>
            </a:r>
            <a:r>
              <a:rPr lang="sl-SI" sz="2000" dirty="0">
                <a:solidFill>
                  <a:prstClr val="black">
                    <a:lumMod val="85000"/>
                    <a:lumOff val="15000"/>
                  </a:prstClr>
                </a:solidFill>
              </a:rPr>
              <a:t>Indijanec je imel srajco oblečeno, dokler ni na njem razpadla </a:t>
            </a:r>
            <a:endParaRPr lang="sl-SI" sz="2000" dirty="0" smtClean="0">
              <a:solidFill>
                <a:prstClr val="black">
                  <a:lumMod val="85000"/>
                  <a:lumOff val="15000"/>
                </a:prstClr>
              </a:solidFill>
            </a:endParaRPr>
          </a:p>
          <a:p>
            <a:pPr lvl="0">
              <a:buClr>
                <a:srgbClr val="83992A"/>
              </a:buClr>
            </a:pPr>
            <a:r>
              <a:rPr lang="sl-SI" sz="20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• </a:t>
            </a:r>
            <a:r>
              <a:rPr lang="sl-SI" sz="2000" dirty="0">
                <a:solidFill>
                  <a:prstClr val="black">
                    <a:lumMod val="85000"/>
                    <a:lumOff val="15000"/>
                  </a:prstClr>
                </a:solidFill>
              </a:rPr>
              <a:t>ženske so nosile </a:t>
            </a:r>
            <a:r>
              <a:rPr lang="sl-SI" sz="2000" dirty="0" err="1">
                <a:solidFill>
                  <a:prstClr val="black">
                    <a:lumMod val="85000"/>
                    <a:lumOff val="15000"/>
                  </a:prstClr>
                </a:solidFill>
              </a:rPr>
              <a:t>živopisana</a:t>
            </a:r>
            <a:r>
              <a:rPr lang="sl-SI" sz="2000" dirty="0">
                <a:solidFill>
                  <a:prstClr val="black">
                    <a:lumMod val="85000"/>
                    <a:lumOff val="15000"/>
                  </a:prstClr>
                </a:solidFill>
              </a:rPr>
              <a:t> krila</a:t>
            </a:r>
          </a:p>
          <a:p>
            <a:endParaRPr lang="sl-SI" dirty="0" smtClean="0"/>
          </a:p>
          <a:p>
            <a:endParaRPr lang="sl-SI" dirty="0"/>
          </a:p>
        </p:txBody>
      </p:sp>
      <p:pic>
        <p:nvPicPr>
          <p:cNvPr id="7170" name="Picture 2" descr="Kostum za indijanca Magic sho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7397" y="3140017"/>
            <a:ext cx="2181341" cy="2452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17775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 dirty="0" smtClean="0"/>
              <a:t>Bivališča</a:t>
            </a:r>
            <a:endParaRPr lang="sl-SI" dirty="0"/>
          </a:p>
        </p:txBody>
      </p:sp>
      <p:sp>
        <p:nvSpPr>
          <p:cNvPr id="3" name="Označba mesta vsebine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>
              <a:buClr>
                <a:srgbClr val="83992A"/>
              </a:buClr>
            </a:pPr>
            <a:r>
              <a:rPr lang="sl-SI" sz="2000" dirty="0">
                <a:solidFill>
                  <a:prstClr val="black">
                    <a:lumMod val="85000"/>
                    <a:lumOff val="15000"/>
                  </a:prstClr>
                </a:solidFill>
              </a:rPr>
              <a:t>še danes take kot pred 500 leti </a:t>
            </a:r>
            <a:r>
              <a:rPr lang="sl-SI" sz="20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sl-SI" sz="2000" dirty="0">
                <a:solidFill>
                  <a:prstClr val="black">
                    <a:lumMod val="85000"/>
                    <a:lumOff val="15000"/>
                  </a:prstClr>
                </a:solidFill>
              </a:rPr>
              <a:t>pokristjanjeni Indijanci si gradijo hiše </a:t>
            </a:r>
            <a:r>
              <a:rPr lang="sl-SI" sz="20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sl-SI" sz="2000" dirty="0">
                <a:solidFill>
                  <a:prstClr val="black">
                    <a:lumMod val="85000"/>
                    <a:lumOff val="15000"/>
                  </a:prstClr>
                </a:solidFill>
              </a:rPr>
              <a:t>koče so bile zgrajene iz drogov, ki so jih pokrili z </a:t>
            </a:r>
            <a:r>
              <a:rPr lang="sl-SI" sz="20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lubjem, živeli pa so tudi v slamnatih šotorih </a:t>
            </a:r>
            <a:endParaRPr lang="sl-SI" sz="2000" dirty="0">
              <a:solidFill>
                <a:prstClr val="black">
                  <a:lumMod val="85000"/>
                  <a:lumOff val="15000"/>
                </a:prstClr>
              </a:solidFill>
            </a:endParaRPr>
          </a:p>
          <a:p>
            <a:endParaRPr lang="sl-SI" sz="2000" dirty="0"/>
          </a:p>
        </p:txBody>
      </p:sp>
      <p:pic>
        <p:nvPicPr>
          <p:cNvPr id="5122" name="Picture 2" descr="najboljša kakovost res udobno inovativno oblikovanje kdaj so znižani šotori  - flyyogastudio.com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401" y="3503364"/>
            <a:ext cx="2488473" cy="2009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Slika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85830" y="3309549"/>
            <a:ext cx="3224271" cy="25663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51091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 dirty="0" smtClean="0"/>
              <a:t>Oblika vladavine</a:t>
            </a:r>
            <a:endParaRPr lang="sl-SI" dirty="0"/>
          </a:p>
        </p:txBody>
      </p:sp>
      <p:sp>
        <p:nvSpPr>
          <p:cNvPr id="3" name="Označba mesta vsebine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Clr>
                <a:srgbClr val="83992A"/>
              </a:buClr>
            </a:pPr>
            <a:r>
              <a:rPr lang="sl-SI" sz="20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sl-SI" sz="2000" dirty="0">
                <a:solidFill>
                  <a:prstClr val="black">
                    <a:lumMod val="85000"/>
                    <a:lumOff val="15000"/>
                  </a:prstClr>
                </a:solidFill>
              </a:rPr>
              <a:t>monarhistična ureditev </a:t>
            </a:r>
            <a:endParaRPr lang="sl-SI" sz="2000" dirty="0" smtClean="0">
              <a:solidFill>
                <a:prstClr val="black">
                  <a:lumMod val="85000"/>
                  <a:lumOff val="15000"/>
                </a:prstClr>
              </a:solidFill>
            </a:endParaRPr>
          </a:p>
          <a:p>
            <a:pPr lvl="0">
              <a:buClr>
                <a:srgbClr val="83992A"/>
              </a:buClr>
            </a:pPr>
            <a:r>
              <a:rPr lang="sl-SI" sz="20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• </a:t>
            </a:r>
            <a:r>
              <a:rPr lang="sl-SI" sz="2000" dirty="0">
                <a:solidFill>
                  <a:prstClr val="black">
                    <a:lumMod val="85000"/>
                    <a:lumOff val="15000"/>
                  </a:prstClr>
                </a:solidFill>
              </a:rPr>
              <a:t>imeli kralja ali poglavarja, ki mu je bilo podrejeno vse prebivalstvo </a:t>
            </a:r>
            <a:endParaRPr lang="sl-SI" sz="2000" dirty="0" smtClean="0">
              <a:solidFill>
                <a:prstClr val="black">
                  <a:lumMod val="85000"/>
                  <a:lumOff val="15000"/>
                </a:prstClr>
              </a:solidFill>
            </a:endParaRPr>
          </a:p>
          <a:p>
            <a:pPr lvl="0">
              <a:buClr>
                <a:srgbClr val="83992A"/>
              </a:buClr>
            </a:pPr>
            <a:r>
              <a:rPr lang="sl-SI" sz="20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• </a:t>
            </a:r>
            <a:r>
              <a:rPr lang="sl-SI" sz="2000" dirty="0">
                <a:solidFill>
                  <a:prstClr val="black">
                    <a:lumMod val="85000"/>
                    <a:lumOff val="15000"/>
                  </a:prstClr>
                </a:solidFill>
              </a:rPr>
              <a:t>izvolili poglavarjevega naslednika </a:t>
            </a:r>
            <a:endParaRPr lang="sl-SI" sz="2000" dirty="0" smtClean="0">
              <a:solidFill>
                <a:prstClr val="black">
                  <a:lumMod val="85000"/>
                  <a:lumOff val="15000"/>
                </a:prstClr>
              </a:solidFill>
            </a:endParaRPr>
          </a:p>
          <a:p>
            <a:pPr lvl="0">
              <a:buClr>
                <a:srgbClr val="83992A"/>
              </a:buClr>
            </a:pPr>
            <a:r>
              <a:rPr lang="sl-SI" sz="20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• </a:t>
            </a:r>
            <a:r>
              <a:rPr lang="sl-SI" sz="2000" dirty="0">
                <a:solidFill>
                  <a:prstClr val="black">
                    <a:lumMod val="85000"/>
                    <a:lumOff val="15000"/>
                  </a:prstClr>
                </a:solidFill>
              </a:rPr>
              <a:t>nimajo zakonov</a:t>
            </a:r>
          </a:p>
          <a:p>
            <a:endParaRPr lang="sl-SI" dirty="0"/>
          </a:p>
        </p:txBody>
      </p:sp>
      <p:pic>
        <p:nvPicPr>
          <p:cNvPr id="5" name="Slika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82908" y="3514381"/>
            <a:ext cx="3267019" cy="21302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79499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l-SI" dirty="0"/>
              <a:t>S</a:t>
            </a:r>
            <a:r>
              <a:rPr lang="sl-SI" dirty="0" smtClean="0"/>
              <a:t> čim so se ukvarjali </a:t>
            </a:r>
            <a:r>
              <a:rPr lang="sl-SI" dirty="0" err="1" smtClean="0"/>
              <a:t>indijanci</a:t>
            </a:r>
            <a:endParaRPr lang="sl-SI" dirty="0"/>
          </a:p>
        </p:txBody>
      </p:sp>
      <p:sp>
        <p:nvSpPr>
          <p:cNvPr id="3" name="Označba mesta vsebine 2"/>
          <p:cNvSpPr>
            <a:spLocks noGrp="1"/>
          </p:cNvSpPr>
          <p:nvPr>
            <p:ph idx="1"/>
          </p:nvPr>
        </p:nvSpPr>
        <p:spPr>
          <a:xfrm>
            <a:off x="1399141" y="2472794"/>
            <a:ext cx="4128417" cy="1029083"/>
          </a:xfrm>
        </p:spPr>
        <p:txBody>
          <a:bodyPr/>
          <a:lstStyle/>
          <a:p>
            <a:pPr marL="0" indent="0">
              <a:buNone/>
            </a:pPr>
            <a:r>
              <a:rPr lang="sl-SI" dirty="0" smtClean="0"/>
              <a:t>Ukvarjajo se z ribolovom</a:t>
            </a:r>
            <a:endParaRPr lang="sl-SI" dirty="0"/>
          </a:p>
        </p:txBody>
      </p:sp>
      <p:pic>
        <p:nvPicPr>
          <p:cNvPr id="2050" name="Picture 2" descr="Ugroženi indijanci: Pleme Pataxo-Hahahae ostalo bez ribe - Večernji.h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3349" y="3163605"/>
            <a:ext cx="4076241" cy="2883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31518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>
          <a:xfrm>
            <a:off x="1546577" y="947451"/>
            <a:ext cx="6143196" cy="1090669"/>
          </a:xfrm>
        </p:spPr>
        <p:txBody>
          <a:bodyPr/>
          <a:lstStyle/>
          <a:p>
            <a:endParaRPr lang="sl-SI" dirty="0"/>
          </a:p>
        </p:txBody>
      </p:sp>
      <p:sp>
        <p:nvSpPr>
          <p:cNvPr id="3" name="Označba mesta vsebine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sl-SI" dirty="0">
                <a:solidFill>
                  <a:srgbClr val="004000"/>
                </a:solidFill>
                <a:latin typeface="Georgia" panose="02040502050405020303" pitchFamily="18" charset="0"/>
              </a:rPr>
              <a:t>Veliko indijanskih plemen se je obdržalo in ohranilo celo nekaj svoje kulturne tradicije. Indijanski jeziki še naprej izumirajo. Soočajo se s </a:t>
            </a:r>
            <a:r>
              <a:rPr lang="sl-SI" b="1" dirty="0">
                <a:solidFill>
                  <a:srgbClr val="004000"/>
                </a:solidFill>
                <a:latin typeface="Georgia" panose="02040502050405020303" pitchFamily="18" charset="0"/>
              </a:rPr>
              <a:t>problemi</a:t>
            </a:r>
            <a:r>
              <a:rPr lang="sl-SI" dirty="0">
                <a:solidFill>
                  <a:srgbClr val="004000"/>
                </a:solidFill>
                <a:latin typeface="Georgia" panose="02040502050405020303" pitchFamily="18" charset="0"/>
              </a:rPr>
              <a:t> velike revščine, slabe zdravstvene oskrbe in urejenosti naselij, bistveno krajšo življenjsko dobo in katastrofalno nezaposlenostjo.  Številni Indijanci v ZDA in Kanadi so sprejeli in se uspešno vključili v evropsko-ameriški način življenja. Danes jih najdemo v vseh poklicih, slojih, tudi v svetovnem vrhu.</a:t>
            </a:r>
            <a:endParaRPr lang="sl-SI" dirty="0"/>
          </a:p>
        </p:txBody>
      </p:sp>
    </p:spTree>
    <p:extLst>
      <p:ext uri="{BB962C8B-B14F-4D97-AF65-F5344CB8AC3E}">
        <p14:creationId xmlns:p14="http://schemas.microsoft.com/office/powerpoint/2010/main" val="41700256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aravno">
  <a:themeElements>
    <a:clrScheme name="Naravno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Naravno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aravno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1491</TotalTime>
  <Words>451</Words>
  <Application>Microsoft Office PowerPoint</Application>
  <PresentationFormat>Širokozaslonsko</PresentationFormat>
  <Paragraphs>43</Paragraphs>
  <Slides>11</Slides>
  <Notes>0</Notes>
  <HiddenSlides>0</HiddenSlides>
  <MMClips>0</MMClips>
  <ScaleCrop>false</ScaleCrop>
  <HeadingPairs>
    <vt:vector size="6" baseType="variant">
      <vt:variant>
        <vt:lpstr>Uporabljene pisave</vt:lpstr>
      </vt:variant>
      <vt:variant>
        <vt:i4>4</vt:i4>
      </vt:variant>
      <vt:variant>
        <vt:lpstr>Tema</vt:lpstr>
      </vt:variant>
      <vt:variant>
        <vt:i4>1</vt:i4>
      </vt:variant>
      <vt:variant>
        <vt:lpstr>Naslovi diapozitivov</vt:lpstr>
      </vt:variant>
      <vt:variant>
        <vt:i4>11</vt:i4>
      </vt:variant>
    </vt:vector>
  </HeadingPairs>
  <TitlesOfParts>
    <vt:vector size="16" baseType="lpstr">
      <vt:lpstr>Arial</vt:lpstr>
      <vt:lpstr>Garamond</vt:lpstr>
      <vt:lpstr>Georgia</vt:lpstr>
      <vt:lpstr>Open Sans</vt:lpstr>
      <vt:lpstr>Naravno</vt:lpstr>
      <vt:lpstr>INDIJANCI                                                                                                                                </vt:lpstr>
      <vt:lpstr>PowerPointova predstavitev</vt:lpstr>
      <vt:lpstr>Zgodovina </vt:lpstr>
      <vt:lpstr>Značilnosti </vt:lpstr>
      <vt:lpstr>Plemena</vt:lpstr>
      <vt:lpstr>Orožja </vt:lpstr>
      <vt:lpstr>Oblačila</vt:lpstr>
      <vt:lpstr>Bivališča</vt:lpstr>
      <vt:lpstr>Oblika vladavine</vt:lpstr>
      <vt:lpstr>S čim so se ukvarjali indijanci</vt:lpstr>
      <vt:lpstr>PowerPointova predstavitev</vt:lpstr>
    </vt:vector>
  </TitlesOfParts>
  <Company>MIZŠ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PowerPointova predstavitev</dc:title>
  <dc:creator>Uporabnik</dc:creator>
  <cp:lastModifiedBy>Uporabnik</cp:lastModifiedBy>
  <cp:revision>14</cp:revision>
  <dcterms:created xsi:type="dcterms:W3CDTF">2021-01-12T12:27:52Z</dcterms:created>
  <dcterms:modified xsi:type="dcterms:W3CDTF">2021-01-15T09:40:04Z</dcterms:modified>
</cp:coreProperties>
</file>