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9"/>
  </p:notesMasterIdLst>
  <p:sldIdLst>
    <p:sldId id="256" r:id="rId2"/>
    <p:sldId id="257" r:id="rId3"/>
    <p:sldId id="286" r:id="rId4"/>
    <p:sldId id="258" r:id="rId5"/>
    <p:sldId id="259" r:id="rId6"/>
    <p:sldId id="264" r:id="rId7"/>
    <p:sldId id="282" r:id="rId8"/>
    <p:sldId id="283" r:id="rId9"/>
    <p:sldId id="285" r:id="rId10"/>
    <p:sldId id="284" r:id="rId11"/>
    <p:sldId id="260" r:id="rId12"/>
    <p:sldId id="261" r:id="rId13"/>
    <p:sldId id="279" r:id="rId14"/>
    <p:sldId id="280" r:id="rId15"/>
    <p:sldId id="281" r:id="rId16"/>
    <p:sldId id="316" r:id="rId17"/>
    <p:sldId id="263" r:id="rId18"/>
    <p:sldId id="262" r:id="rId19"/>
    <p:sldId id="265" r:id="rId20"/>
    <p:sldId id="268" r:id="rId21"/>
    <p:sldId id="267" r:id="rId22"/>
    <p:sldId id="287" r:id="rId23"/>
    <p:sldId id="288" r:id="rId24"/>
    <p:sldId id="266" r:id="rId25"/>
    <p:sldId id="291" r:id="rId26"/>
    <p:sldId id="292" r:id="rId27"/>
    <p:sldId id="269" r:id="rId28"/>
    <p:sldId id="293" r:id="rId29"/>
    <p:sldId id="294" r:id="rId30"/>
    <p:sldId id="295" r:id="rId31"/>
    <p:sldId id="296" r:id="rId32"/>
    <p:sldId id="297" r:id="rId33"/>
    <p:sldId id="298" r:id="rId34"/>
    <p:sldId id="299" r:id="rId35"/>
    <p:sldId id="300" r:id="rId36"/>
    <p:sldId id="270" r:id="rId37"/>
    <p:sldId id="271" r:id="rId38"/>
    <p:sldId id="272" r:id="rId39"/>
    <p:sldId id="273" r:id="rId40"/>
    <p:sldId id="275" r:id="rId41"/>
    <p:sldId id="274" r:id="rId42"/>
    <p:sldId id="276" r:id="rId43"/>
    <p:sldId id="278" r:id="rId44"/>
    <p:sldId id="303" r:id="rId45"/>
    <p:sldId id="304" r:id="rId46"/>
    <p:sldId id="308" r:id="rId47"/>
    <p:sldId id="309" r:id="rId48"/>
    <p:sldId id="305" r:id="rId49"/>
    <p:sldId id="310" r:id="rId50"/>
    <p:sldId id="306" r:id="rId51"/>
    <p:sldId id="312" r:id="rId52"/>
    <p:sldId id="313" r:id="rId53"/>
    <p:sldId id="314" r:id="rId54"/>
    <p:sldId id="311" r:id="rId55"/>
    <p:sldId id="307" r:id="rId56"/>
    <p:sldId id="315" r:id="rId57"/>
    <p:sldId id="277" r:id="rId58"/>
  </p:sldIdLst>
  <p:sldSz cx="9144000" cy="6858000" type="screen4x3"/>
  <p:notesSz cx="6858000" cy="9144000"/>
  <p:defaultTex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66"/>
    <a:srgbClr val="0033CC"/>
    <a:srgbClr val="66FFCC"/>
    <a:srgbClr val="00FFCC"/>
    <a:srgbClr val="00CC99"/>
    <a:srgbClr val="003300"/>
    <a:srgbClr val="00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rednji slog 2 – poudarek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80805" autoAdjust="0"/>
  </p:normalViewPr>
  <p:slideViewPr>
    <p:cSldViewPr>
      <p:cViewPr varScale="1">
        <p:scale>
          <a:sx n="115" d="100"/>
          <a:sy n="115" d="100"/>
        </p:scale>
        <p:origin x="1494" y="10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grada glav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l-SI"/>
          </a:p>
        </p:txBody>
      </p:sp>
      <p:sp>
        <p:nvSpPr>
          <p:cNvPr id="3" name="Ograda datum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14C66CC-365B-49F0-A5E3-78A406E4F1E2}" type="datetimeFigureOut">
              <a:rPr lang="sl-SI" smtClean="0"/>
              <a:pPr/>
              <a:t>5. 03. 2019</a:t>
            </a:fld>
            <a:endParaRPr lang="sl-SI"/>
          </a:p>
        </p:txBody>
      </p:sp>
      <p:sp>
        <p:nvSpPr>
          <p:cNvPr id="4" name="Ograda stranske slik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sl-SI"/>
          </a:p>
        </p:txBody>
      </p:sp>
      <p:sp>
        <p:nvSpPr>
          <p:cNvPr id="5" name="Ograda opomb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sl-SI" smtClean="0"/>
              <a:t>Kliknite, če želite urediti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6" name="Ograda no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sl-SI"/>
          </a:p>
        </p:txBody>
      </p:sp>
      <p:sp>
        <p:nvSpPr>
          <p:cNvPr id="7" name="Ograda številke diapoz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211B6F1-1203-46E4-8BCB-78DD064B0AE5}" type="slidenum">
              <a:rPr lang="sl-SI" smtClean="0"/>
              <a:pPr/>
              <a:t>‹#›</a:t>
            </a:fld>
            <a:endParaRPr lang="sl-SI"/>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normAutofit/>
          </a:bodyPr>
          <a:lstStyle/>
          <a:p>
            <a:endParaRPr lang="sl-SI" dirty="0"/>
          </a:p>
        </p:txBody>
      </p:sp>
      <p:sp>
        <p:nvSpPr>
          <p:cNvPr id="4" name="Ograda številke diapozitiva 3"/>
          <p:cNvSpPr>
            <a:spLocks noGrp="1"/>
          </p:cNvSpPr>
          <p:nvPr>
            <p:ph type="sldNum" sz="quarter" idx="10"/>
          </p:nvPr>
        </p:nvSpPr>
        <p:spPr/>
        <p:txBody>
          <a:bodyPr/>
          <a:lstStyle/>
          <a:p>
            <a:fld id="{E211B6F1-1203-46E4-8BCB-78DD064B0AE5}" type="slidenum">
              <a:rPr lang="sl-SI" smtClean="0"/>
              <a:pPr/>
              <a:t>47</a:t>
            </a:fld>
            <a:endParaRPr lang="sl-SI"/>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normAutofit/>
          </a:bodyPr>
          <a:lstStyle/>
          <a:p>
            <a:endParaRPr lang="sl-SI" dirty="0"/>
          </a:p>
        </p:txBody>
      </p:sp>
      <p:sp>
        <p:nvSpPr>
          <p:cNvPr id="4" name="Ograda številke diapozitiva 3"/>
          <p:cNvSpPr>
            <a:spLocks noGrp="1"/>
          </p:cNvSpPr>
          <p:nvPr>
            <p:ph type="sldNum" sz="quarter" idx="10"/>
          </p:nvPr>
        </p:nvSpPr>
        <p:spPr/>
        <p:txBody>
          <a:bodyPr/>
          <a:lstStyle/>
          <a:p>
            <a:fld id="{E211B6F1-1203-46E4-8BCB-78DD064B0AE5}" type="slidenum">
              <a:rPr lang="sl-SI" smtClean="0"/>
              <a:pPr/>
              <a:t>52</a:t>
            </a:fld>
            <a:endParaRPr lang="sl-SI"/>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diapozitiv">
    <p:bg>
      <p:bgRef idx="1002">
        <a:schemeClr val="bg2"/>
      </p:bgRef>
    </p:bg>
    <p:spTree>
      <p:nvGrpSpPr>
        <p:cNvPr id="1" name=""/>
        <p:cNvGrpSpPr/>
        <p:nvPr/>
      </p:nvGrpSpPr>
      <p:grpSpPr>
        <a:xfrm>
          <a:off x="0" y="0"/>
          <a:ext cx="0" cy="0"/>
          <a:chOff x="0" y="0"/>
          <a:chExt cx="0" cy="0"/>
        </a:xfrm>
      </p:grpSpPr>
      <p:sp>
        <p:nvSpPr>
          <p:cNvPr id="9" name="Naslov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sl-SI" smtClean="0"/>
              <a:t>Kliknite, če želite urediti slog naslova matrice</a:t>
            </a:r>
            <a:endParaRPr kumimoji="0" lang="en-US"/>
          </a:p>
        </p:txBody>
      </p:sp>
      <p:sp>
        <p:nvSpPr>
          <p:cNvPr id="17" name="Podnaslov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sl-SI" smtClean="0"/>
              <a:t>Kliknite, če želite urediti slog podnaslova matrice</a:t>
            </a:r>
            <a:endParaRPr kumimoji="0" lang="en-US"/>
          </a:p>
        </p:txBody>
      </p:sp>
      <p:sp>
        <p:nvSpPr>
          <p:cNvPr id="30" name="Ograda datuma 29"/>
          <p:cNvSpPr>
            <a:spLocks noGrp="1"/>
          </p:cNvSpPr>
          <p:nvPr>
            <p:ph type="dt" sz="half" idx="10"/>
          </p:nvPr>
        </p:nvSpPr>
        <p:spPr/>
        <p:txBody>
          <a:bodyPr/>
          <a:lstStyle/>
          <a:p>
            <a:fld id="{2CC32F58-D956-4944-A33A-ABA88827651C}" type="datetimeFigureOut">
              <a:rPr lang="en-US" smtClean="0"/>
              <a:pPr/>
              <a:t>3/5/2019</a:t>
            </a:fld>
            <a:endParaRPr lang="en-US"/>
          </a:p>
        </p:txBody>
      </p:sp>
      <p:sp>
        <p:nvSpPr>
          <p:cNvPr id="19" name="Ograda noge 18"/>
          <p:cNvSpPr>
            <a:spLocks noGrp="1"/>
          </p:cNvSpPr>
          <p:nvPr>
            <p:ph type="ftr" sz="quarter" idx="11"/>
          </p:nvPr>
        </p:nvSpPr>
        <p:spPr/>
        <p:txBody>
          <a:bodyPr/>
          <a:lstStyle/>
          <a:p>
            <a:endParaRPr lang="en-US"/>
          </a:p>
        </p:txBody>
      </p:sp>
      <p:sp>
        <p:nvSpPr>
          <p:cNvPr id="27" name="Ograda številke diapozitiva 26"/>
          <p:cNvSpPr>
            <a:spLocks noGrp="1"/>
          </p:cNvSpPr>
          <p:nvPr>
            <p:ph type="sldNum" sz="quarter" idx="12"/>
          </p:nvPr>
        </p:nvSpPr>
        <p:spPr/>
        <p:txBody>
          <a:bodyPr/>
          <a:lstStyle/>
          <a:p>
            <a:fld id="{BC10A323-E7D8-4C87-BC70-661FA0E3019F}"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kumimoji="0" lang="sl-SI" smtClean="0"/>
              <a:t>Kliknite, če želite urediti slog naslova matrice</a:t>
            </a:r>
            <a:endParaRPr kumimoji="0" lang="en-US"/>
          </a:p>
        </p:txBody>
      </p:sp>
      <p:sp>
        <p:nvSpPr>
          <p:cNvPr id="3" name="Ograda navpičnega besedila 2"/>
          <p:cNvSpPr>
            <a:spLocks noGrp="1"/>
          </p:cNvSpPr>
          <p:nvPr>
            <p:ph type="body" orient="vert" idx="1"/>
          </p:nvPr>
        </p:nvSpPr>
        <p:spPr/>
        <p:txBody>
          <a:bodyPr vert="eaVert"/>
          <a:lstStyle/>
          <a:p>
            <a:pPr lvl="0" eaLnBrk="1" latinLnBrk="0" hangingPunct="1"/>
            <a:r>
              <a:rPr lang="sl-SI" smtClean="0"/>
              <a:t>Kliknite, če želite urediti sloge besedila matrice</a:t>
            </a:r>
          </a:p>
          <a:p>
            <a:pPr lvl="1" eaLnBrk="1" latinLnBrk="0" hangingPunct="1"/>
            <a:r>
              <a:rPr lang="sl-SI" smtClean="0"/>
              <a:t>Druga raven</a:t>
            </a:r>
          </a:p>
          <a:p>
            <a:pPr lvl="2" eaLnBrk="1" latinLnBrk="0" hangingPunct="1"/>
            <a:r>
              <a:rPr lang="sl-SI" smtClean="0"/>
              <a:t>Tretja raven</a:t>
            </a:r>
          </a:p>
          <a:p>
            <a:pPr lvl="3" eaLnBrk="1" latinLnBrk="0" hangingPunct="1"/>
            <a:r>
              <a:rPr lang="sl-SI" smtClean="0"/>
              <a:t>Četrta raven</a:t>
            </a:r>
          </a:p>
          <a:p>
            <a:pPr lvl="4" eaLnBrk="1" latinLnBrk="0" hangingPunct="1"/>
            <a:r>
              <a:rPr lang="sl-SI" smtClean="0"/>
              <a:t>Peta raven</a:t>
            </a:r>
            <a:endParaRPr kumimoji="0" lang="en-US"/>
          </a:p>
        </p:txBody>
      </p:sp>
      <p:sp>
        <p:nvSpPr>
          <p:cNvPr id="4" name="Ograda datuma 3"/>
          <p:cNvSpPr>
            <a:spLocks noGrp="1"/>
          </p:cNvSpPr>
          <p:nvPr>
            <p:ph type="dt" sz="half" idx="10"/>
          </p:nvPr>
        </p:nvSpPr>
        <p:spPr/>
        <p:txBody>
          <a:bodyPr/>
          <a:lstStyle/>
          <a:p>
            <a:fld id="{2CC32F58-D956-4944-A33A-ABA88827651C}" type="datetimeFigureOut">
              <a:rPr lang="en-US" smtClean="0"/>
              <a:pPr/>
              <a:t>3/5/2019</a:t>
            </a:fld>
            <a:endParaRPr lang="en-US"/>
          </a:p>
        </p:txBody>
      </p:sp>
      <p:sp>
        <p:nvSpPr>
          <p:cNvPr id="5" name="Ograda noge 4"/>
          <p:cNvSpPr>
            <a:spLocks noGrp="1"/>
          </p:cNvSpPr>
          <p:nvPr>
            <p:ph type="ftr" sz="quarter" idx="11"/>
          </p:nvPr>
        </p:nvSpPr>
        <p:spPr/>
        <p:txBody>
          <a:bodyPr/>
          <a:lstStyle/>
          <a:p>
            <a:endParaRPr lang="en-US"/>
          </a:p>
        </p:txBody>
      </p:sp>
      <p:sp>
        <p:nvSpPr>
          <p:cNvPr id="6" name="Ograda številke diapozitiva 5"/>
          <p:cNvSpPr>
            <a:spLocks noGrp="1"/>
          </p:cNvSpPr>
          <p:nvPr>
            <p:ph type="sldNum" sz="quarter" idx="12"/>
          </p:nvPr>
        </p:nvSpPr>
        <p:spPr/>
        <p:txBody>
          <a:bodyPr/>
          <a:lstStyle/>
          <a:p>
            <a:fld id="{BC10A323-E7D8-4C87-BC70-661FA0E3019F}"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Navpični naslov 1"/>
          <p:cNvSpPr>
            <a:spLocks noGrp="1"/>
          </p:cNvSpPr>
          <p:nvPr>
            <p:ph type="title" orient="vert"/>
          </p:nvPr>
        </p:nvSpPr>
        <p:spPr>
          <a:xfrm>
            <a:off x="6629400" y="914401"/>
            <a:ext cx="2057400" cy="5211763"/>
          </a:xfrm>
        </p:spPr>
        <p:txBody>
          <a:bodyPr vert="eaVert"/>
          <a:lstStyle/>
          <a:p>
            <a:r>
              <a:rPr kumimoji="0" lang="sl-SI" smtClean="0"/>
              <a:t>Kliknite, če želite urediti slog naslova matrice</a:t>
            </a:r>
            <a:endParaRPr kumimoji="0" lang="en-US"/>
          </a:p>
        </p:txBody>
      </p:sp>
      <p:sp>
        <p:nvSpPr>
          <p:cNvPr id="3" name="Ograda navpičnega besedila 2"/>
          <p:cNvSpPr>
            <a:spLocks noGrp="1"/>
          </p:cNvSpPr>
          <p:nvPr>
            <p:ph type="body" orient="vert" idx="1"/>
          </p:nvPr>
        </p:nvSpPr>
        <p:spPr>
          <a:xfrm>
            <a:off x="457200" y="914401"/>
            <a:ext cx="6019800" cy="5211763"/>
          </a:xfrm>
        </p:spPr>
        <p:txBody>
          <a:bodyPr vert="eaVert"/>
          <a:lstStyle/>
          <a:p>
            <a:pPr lvl="0" eaLnBrk="1" latinLnBrk="0" hangingPunct="1"/>
            <a:r>
              <a:rPr lang="sl-SI" smtClean="0"/>
              <a:t>Kliknite, če želite urediti sloge besedila matrice</a:t>
            </a:r>
          </a:p>
          <a:p>
            <a:pPr lvl="1" eaLnBrk="1" latinLnBrk="0" hangingPunct="1"/>
            <a:r>
              <a:rPr lang="sl-SI" smtClean="0"/>
              <a:t>Druga raven</a:t>
            </a:r>
          </a:p>
          <a:p>
            <a:pPr lvl="2" eaLnBrk="1" latinLnBrk="0" hangingPunct="1"/>
            <a:r>
              <a:rPr lang="sl-SI" smtClean="0"/>
              <a:t>Tretja raven</a:t>
            </a:r>
          </a:p>
          <a:p>
            <a:pPr lvl="3" eaLnBrk="1" latinLnBrk="0" hangingPunct="1"/>
            <a:r>
              <a:rPr lang="sl-SI" smtClean="0"/>
              <a:t>Četrta raven</a:t>
            </a:r>
          </a:p>
          <a:p>
            <a:pPr lvl="4" eaLnBrk="1" latinLnBrk="0" hangingPunct="1"/>
            <a:r>
              <a:rPr lang="sl-SI" smtClean="0"/>
              <a:t>Peta raven</a:t>
            </a:r>
            <a:endParaRPr kumimoji="0" lang="en-US"/>
          </a:p>
        </p:txBody>
      </p:sp>
      <p:sp>
        <p:nvSpPr>
          <p:cNvPr id="4" name="Ograda datuma 3"/>
          <p:cNvSpPr>
            <a:spLocks noGrp="1"/>
          </p:cNvSpPr>
          <p:nvPr>
            <p:ph type="dt" sz="half" idx="10"/>
          </p:nvPr>
        </p:nvSpPr>
        <p:spPr/>
        <p:txBody>
          <a:bodyPr/>
          <a:lstStyle/>
          <a:p>
            <a:fld id="{2CC32F58-D956-4944-A33A-ABA88827651C}" type="datetimeFigureOut">
              <a:rPr lang="en-US" smtClean="0"/>
              <a:pPr/>
              <a:t>3/5/2019</a:t>
            </a:fld>
            <a:endParaRPr lang="en-US"/>
          </a:p>
        </p:txBody>
      </p:sp>
      <p:sp>
        <p:nvSpPr>
          <p:cNvPr id="5" name="Ograda noge 4"/>
          <p:cNvSpPr>
            <a:spLocks noGrp="1"/>
          </p:cNvSpPr>
          <p:nvPr>
            <p:ph type="ftr" sz="quarter" idx="11"/>
          </p:nvPr>
        </p:nvSpPr>
        <p:spPr/>
        <p:txBody>
          <a:bodyPr/>
          <a:lstStyle/>
          <a:p>
            <a:endParaRPr lang="en-US"/>
          </a:p>
        </p:txBody>
      </p:sp>
      <p:sp>
        <p:nvSpPr>
          <p:cNvPr id="6" name="Ograda številke diapozitiva 5"/>
          <p:cNvSpPr>
            <a:spLocks noGrp="1"/>
          </p:cNvSpPr>
          <p:nvPr>
            <p:ph type="sldNum" sz="quarter" idx="12"/>
          </p:nvPr>
        </p:nvSpPr>
        <p:spPr/>
        <p:txBody>
          <a:bodyPr/>
          <a:lstStyle/>
          <a:p>
            <a:fld id="{BC10A323-E7D8-4C87-BC70-661FA0E3019F}"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kumimoji="0" lang="sl-SI" smtClean="0"/>
              <a:t>Kliknite, če želite urediti slog naslova matrice</a:t>
            </a:r>
            <a:endParaRPr kumimoji="0" lang="en-US"/>
          </a:p>
        </p:txBody>
      </p:sp>
      <p:sp>
        <p:nvSpPr>
          <p:cNvPr id="3" name="Ograda vsebine 2"/>
          <p:cNvSpPr>
            <a:spLocks noGrp="1"/>
          </p:cNvSpPr>
          <p:nvPr>
            <p:ph idx="1"/>
          </p:nvPr>
        </p:nvSpPr>
        <p:spPr/>
        <p:txBody>
          <a:bodyPr/>
          <a:lstStyle/>
          <a:p>
            <a:pPr lvl="0" eaLnBrk="1" latinLnBrk="0" hangingPunct="1"/>
            <a:r>
              <a:rPr lang="sl-SI" smtClean="0"/>
              <a:t>Kliknite, če želite urediti sloge besedila matrice</a:t>
            </a:r>
          </a:p>
          <a:p>
            <a:pPr lvl="1" eaLnBrk="1" latinLnBrk="0" hangingPunct="1"/>
            <a:r>
              <a:rPr lang="sl-SI" smtClean="0"/>
              <a:t>Druga raven</a:t>
            </a:r>
          </a:p>
          <a:p>
            <a:pPr lvl="2" eaLnBrk="1" latinLnBrk="0" hangingPunct="1"/>
            <a:r>
              <a:rPr lang="sl-SI" smtClean="0"/>
              <a:t>Tretja raven</a:t>
            </a:r>
          </a:p>
          <a:p>
            <a:pPr lvl="3" eaLnBrk="1" latinLnBrk="0" hangingPunct="1"/>
            <a:r>
              <a:rPr lang="sl-SI" smtClean="0"/>
              <a:t>Četrta raven</a:t>
            </a:r>
          </a:p>
          <a:p>
            <a:pPr lvl="4" eaLnBrk="1" latinLnBrk="0" hangingPunct="1"/>
            <a:r>
              <a:rPr lang="sl-SI" smtClean="0"/>
              <a:t>Peta raven</a:t>
            </a:r>
            <a:endParaRPr kumimoji="0" lang="en-US"/>
          </a:p>
        </p:txBody>
      </p:sp>
      <p:sp>
        <p:nvSpPr>
          <p:cNvPr id="4" name="Ograda datuma 3"/>
          <p:cNvSpPr>
            <a:spLocks noGrp="1"/>
          </p:cNvSpPr>
          <p:nvPr>
            <p:ph type="dt" sz="half" idx="10"/>
          </p:nvPr>
        </p:nvSpPr>
        <p:spPr/>
        <p:txBody>
          <a:bodyPr/>
          <a:lstStyle/>
          <a:p>
            <a:fld id="{2CC32F58-D956-4944-A33A-ABA88827651C}" type="datetimeFigureOut">
              <a:rPr lang="en-US" smtClean="0"/>
              <a:pPr/>
              <a:t>3/5/2019</a:t>
            </a:fld>
            <a:endParaRPr lang="en-US"/>
          </a:p>
        </p:txBody>
      </p:sp>
      <p:sp>
        <p:nvSpPr>
          <p:cNvPr id="5" name="Ograda noge 4"/>
          <p:cNvSpPr>
            <a:spLocks noGrp="1"/>
          </p:cNvSpPr>
          <p:nvPr>
            <p:ph type="ftr" sz="quarter" idx="11"/>
          </p:nvPr>
        </p:nvSpPr>
        <p:spPr/>
        <p:txBody>
          <a:bodyPr/>
          <a:lstStyle/>
          <a:p>
            <a:endParaRPr lang="en-US"/>
          </a:p>
        </p:txBody>
      </p:sp>
      <p:sp>
        <p:nvSpPr>
          <p:cNvPr id="6" name="Ograda številke diapozitiva 5"/>
          <p:cNvSpPr>
            <a:spLocks noGrp="1"/>
          </p:cNvSpPr>
          <p:nvPr>
            <p:ph type="sldNum" sz="quarter" idx="12"/>
          </p:nvPr>
        </p:nvSpPr>
        <p:spPr/>
        <p:txBody>
          <a:bodyPr/>
          <a:lstStyle/>
          <a:p>
            <a:fld id="{BC10A323-E7D8-4C87-BC70-661FA0E3019F}"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Glava odseka">
    <p:bg>
      <p:bgRef idx="1002">
        <a:schemeClr val="bg2"/>
      </p:bgRef>
    </p:bg>
    <p:spTree>
      <p:nvGrpSpPr>
        <p:cNvPr id="1" name=""/>
        <p:cNvGrpSpPr/>
        <p:nvPr/>
      </p:nvGrpSpPr>
      <p:grpSpPr>
        <a:xfrm>
          <a:off x="0" y="0"/>
          <a:ext cx="0" cy="0"/>
          <a:chOff x="0" y="0"/>
          <a:chExt cx="0" cy="0"/>
        </a:xfrm>
      </p:grpSpPr>
      <p:sp>
        <p:nvSpPr>
          <p:cNvPr id="2" name="Naslov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sl-SI" smtClean="0"/>
              <a:t>Kliknite, če želite urediti slog naslova matrice</a:t>
            </a:r>
            <a:endParaRPr kumimoji="0" lang="en-US"/>
          </a:p>
        </p:txBody>
      </p:sp>
      <p:sp>
        <p:nvSpPr>
          <p:cNvPr id="3" name="Ograda besedila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sl-SI" smtClean="0"/>
              <a:t>Kliknite, če želite urediti sloge besedila matrice</a:t>
            </a:r>
          </a:p>
        </p:txBody>
      </p:sp>
      <p:sp>
        <p:nvSpPr>
          <p:cNvPr id="4" name="Ograda datuma 3"/>
          <p:cNvSpPr>
            <a:spLocks noGrp="1"/>
          </p:cNvSpPr>
          <p:nvPr>
            <p:ph type="dt" sz="half" idx="10"/>
          </p:nvPr>
        </p:nvSpPr>
        <p:spPr/>
        <p:txBody>
          <a:bodyPr/>
          <a:lstStyle/>
          <a:p>
            <a:fld id="{2CC32F58-D956-4944-A33A-ABA88827651C}" type="datetimeFigureOut">
              <a:rPr lang="en-US" smtClean="0"/>
              <a:pPr/>
              <a:t>3/5/2019</a:t>
            </a:fld>
            <a:endParaRPr lang="en-US"/>
          </a:p>
        </p:txBody>
      </p:sp>
      <p:sp>
        <p:nvSpPr>
          <p:cNvPr id="5" name="Ograda noge 4"/>
          <p:cNvSpPr>
            <a:spLocks noGrp="1"/>
          </p:cNvSpPr>
          <p:nvPr>
            <p:ph type="ftr" sz="quarter" idx="11"/>
          </p:nvPr>
        </p:nvSpPr>
        <p:spPr/>
        <p:txBody>
          <a:bodyPr/>
          <a:lstStyle/>
          <a:p>
            <a:endParaRPr lang="en-US"/>
          </a:p>
        </p:txBody>
      </p:sp>
      <p:sp>
        <p:nvSpPr>
          <p:cNvPr id="6" name="Ograda številke diapozitiva 5"/>
          <p:cNvSpPr>
            <a:spLocks noGrp="1"/>
          </p:cNvSpPr>
          <p:nvPr>
            <p:ph type="sldNum" sz="quarter" idx="12"/>
          </p:nvPr>
        </p:nvSpPr>
        <p:spPr/>
        <p:txBody>
          <a:bodyPr/>
          <a:lstStyle/>
          <a:p>
            <a:fld id="{BC10A323-E7D8-4C87-BC70-661FA0E3019F}"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p:cNvSpPr>
            <a:spLocks noGrp="1"/>
          </p:cNvSpPr>
          <p:nvPr>
            <p:ph type="title"/>
          </p:nvPr>
        </p:nvSpPr>
        <p:spPr>
          <a:xfrm>
            <a:off x="457200" y="704088"/>
            <a:ext cx="8229600" cy="1143000"/>
          </a:xfrm>
        </p:spPr>
        <p:txBody>
          <a:bodyPr/>
          <a:lstStyle/>
          <a:p>
            <a:r>
              <a:rPr kumimoji="0" lang="sl-SI" smtClean="0"/>
              <a:t>Kliknite, če želite urediti slog naslova matrice</a:t>
            </a:r>
            <a:endParaRPr kumimoji="0" lang="en-US"/>
          </a:p>
        </p:txBody>
      </p:sp>
      <p:sp>
        <p:nvSpPr>
          <p:cNvPr id="3" name="Ograda vsebine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sl-SI" smtClean="0"/>
              <a:t>Kliknite, če želite urediti sloge besedila matrice</a:t>
            </a:r>
          </a:p>
          <a:p>
            <a:pPr lvl="1" eaLnBrk="1" latinLnBrk="0" hangingPunct="1"/>
            <a:r>
              <a:rPr lang="sl-SI" smtClean="0"/>
              <a:t>Druga raven</a:t>
            </a:r>
          </a:p>
          <a:p>
            <a:pPr lvl="2" eaLnBrk="1" latinLnBrk="0" hangingPunct="1"/>
            <a:r>
              <a:rPr lang="sl-SI" smtClean="0"/>
              <a:t>Tretja raven</a:t>
            </a:r>
          </a:p>
          <a:p>
            <a:pPr lvl="3" eaLnBrk="1" latinLnBrk="0" hangingPunct="1"/>
            <a:r>
              <a:rPr lang="sl-SI" smtClean="0"/>
              <a:t>Četrta raven</a:t>
            </a:r>
          </a:p>
          <a:p>
            <a:pPr lvl="4" eaLnBrk="1" latinLnBrk="0" hangingPunct="1"/>
            <a:r>
              <a:rPr lang="sl-SI" smtClean="0"/>
              <a:t>Peta raven</a:t>
            </a:r>
            <a:endParaRPr kumimoji="0" lang="en-US"/>
          </a:p>
        </p:txBody>
      </p:sp>
      <p:sp>
        <p:nvSpPr>
          <p:cNvPr id="4" name="Ograda vsebine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sl-SI" smtClean="0"/>
              <a:t>Kliknite, če želite urediti sloge besedila matrice</a:t>
            </a:r>
          </a:p>
          <a:p>
            <a:pPr lvl="1" eaLnBrk="1" latinLnBrk="0" hangingPunct="1"/>
            <a:r>
              <a:rPr lang="sl-SI" smtClean="0"/>
              <a:t>Druga raven</a:t>
            </a:r>
          </a:p>
          <a:p>
            <a:pPr lvl="2" eaLnBrk="1" latinLnBrk="0" hangingPunct="1"/>
            <a:r>
              <a:rPr lang="sl-SI" smtClean="0"/>
              <a:t>Tretja raven</a:t>
            </a:r>
          </a:p>
          <a:p>
            <a:pPr lvl="3" eaLnBrk="1" latinLnBrk="0" hangingPunct="1"/>
            <a:r>
              <a:rPr lang="sl-SI" smtClean="0"/>
              <a:t>Četrta raven</a:t>
            </a:r>
          </a:p>
          <a:p>
            <a:pPr lvl="4" eaLnBrk="1" latinLnBrk="0" hangingPunct="1"/>
            <a:r>
              <a:rPr lang="sl-SI" smtClean="0"/>
              <a:t>Peta raven</a:t>
            </a:r>
            <a:endParaRPr kumimoji="0" lang="en-US"/>
          </a:p>
        </p:txBody>
      </p:sp>
      <p:sp>
        <p:nvSpPr>
          <p:cNvPr id="5" name="Ograda datuma 4"/>
          <p:cNvSpPr>
            <a:spLocks noGrp="1"/>
          </p:cNvSpPr>
          <p:nvPr>
            <p:ph type="dt" sz="half" idx="10"/>
          </p:nvPr>
        </p:nvSpPr>
        <p:spPr/>
        <p:txBody>
          <a:bodyPr/>
          <a:lstStyle/>
          <a:p>
            <a:fld id="{2CC32F58-D956-4944-A33A-ABA88827651C}" type="datetimeFigureOut">
              <a:rPr lang="en-US" smtClean="0"/>
              <a:pPr/>
              <a:t>3/5/2019</a:t>
            </a:fld>
            <a:endParaRPr lang="en-US"/>
          </a:p>
        </p:txBody>
      </p:sp>
      <p:sp>
        <p:nvSpPr>
          <p:cNvPr id="6" name="Ograda noge 5"/>
          <p:cNvSpPr>
            <a:spLocks noGrp="1"/>
          </p:cNvSpPr>
          <p:nvPr>
            <p:ph type="ftr" sz="quarter" idx="11"/>
          </p:nvPr>
        </p:nvSpPr>
        <p:spPr/>
        <p:txBody>
          <a:bodyPr/>
          <a:lstStyle/>
          <a:p>
            <a:endParaRPr lang="en-US"/>
          </a:p>
        </p:txBody>
      </p:sp>
      <p:sp>
        <p:nvSpPr>
          <p:cNvPr id="7" name="Ograda številke diapozitiva 6"/>
          <p:cNvSpPr>
            <a:spLocks noGrp="1"/>
          </p:cNvSpPr>
          <p:nvPr>
            <p:ph type="sldNum" sz="quarter" idx="12"/>
          </p:nvPr>
        </p:nvSpPr>
        <p:spPr/>
        <p:txBody>
          <a:bodyPr/>
          <a:lstStyle/>
          <a:p>
            <a:fld id="{BC10A323-E7D8-4C87-BC70-661FA0E3019F}"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p:cNvSpPr>
            <a:spLocks noGrp="1"/>
          </p:cNvSpPr>
          <p:nvPr>
            <p:ph type="title"/>
          </p:nvPr>
        </p:nvSpPr>
        <p:spPr>
          <a:xfrm>
            <a:off x="457200" y="704088"/>
            <a:ext cx="8229600" cy="1143000"/>
          </a:xfrm>
        </p:spPr>
        <p:txBody>
          <a:bodyPr tIns="45720" anchor="b"/>
          <a:lstStyle>
            <a:lvl1pPr>
              <a:defRPr/>
            </a:lvl1pPr>
          </a:lstStyle>
          <a:p>
            <a:r>
              <a:rPr kumimoji="0" lang="sl-SI" smtClean="0"/>
              <a:t>Kliknite, če želite urediti slog naslova matrice</a:t>
            </a:r>
            <a:endParaRPr kumimoji="0" lang="en-US"/>
          </a:p>
        </p:txBody>
      </p:sp>
      <p:sp>
        <p:nvSpPr>
          <p:cNvPr id="3" name="Ograda besedila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sl-SI" smtClean="0"/>
              <a:t>Kliknite, če želite urediti sloge besedila matrice</a:t>
            </a:r>
          </a:p>
        </p:txBody>
      </p:sp>
      <p:sp>
        <p:nvSpPr>
          <p:cNvPr id="4" name="Ograda besedila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sl-SI" smtClean="0"/>
              <a:t>Kliknite, če želite urediti sloge besedila matrice</a:t>
            </a:r>
          </a:p>
        </p:txBody>
      </p:sp>
      <p:sp>
        <p:nvSpPr>
          <p:cNvPr id="5" name="Ograda vsebine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sl-SI" smtClean="0"/>
              <a:t>Kliknite, če želite urediti sloge besedila matrice</a:t>
            </a:r>
          </a:p>
          <a:p>
            <a:pPr lvl="1" eaLnBrk="1" latinLnBrk="0" hangingPunct="1"/>
            <a:r>
              <a:rPr lang="sl-SI" smtClean="0"/>
              <a:t>Druga raven</a:t>
            </a:r>
          </a:p>
          <a:p>
            <a:pPr lvl="2" eaLnBrk="1" latinLnBrk="0" hangingPunct="1"/>
            <a:r>
              <a:rPr lang="sl-SI" smtClean="0"/>
              <a:t>Tretja raven</a:t>
            </a:r>
          </a:p>
          <a:p>
            <a:pPr lvl="3" eaLnBrk="1" latinLnBrk="0" hangingPunct="1"/>
            <a:r>
              <a:rPr lang="sl-SI" smtClean="0"/>
              <a:t>Četrta raven</a:t>
            </a:r>
          </a:p>
          <a:p>
            <a:pPr lvl="4" eaLnBrk="1" latinLnBrk="0" hangingPunct="1"/>
            <a:r>
              <a:rPr lang="sl-SI" smtClean="0"/>
              <a:t>Peta raven</a:t>
            </a:r>
            <a:endParaRPr kumimoji="0" lang="en-US"/>
          </a:p>
        </p:txBody>
      </p:sp>
      <p:sp>
        <p:nvSpPr>
          <p:cNvPr id="6" name="Ograda vsebine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sl-SI" smtClean="0"/>
              <a:t>Kliknite, če želite urediti sloge besedila matrice</a:t>
            </a:r>
          </a:p>
          <a:p>
            <a:pPr lvl="1" eaLnBrk="1" latinLnBrk="0" hangingPunct="1"/>
            <a:r>
              <a:rPr lang="sl-SI" smtClean="0"/>
              <a:t>Druga raven</a:t>
            </a:r>
          </a:p>
          <a:p>
            <a:pPr lvl="2" eaLnBrk="1" latinLnBrk="0" hangingPunct="1"/>
            <a:r>
              <a:rPr lang="sl-SI" smtClean="0"/>
              <a:t>Tretja raven</a:t>
            </a:r>
          </a:p>
          <a:p>
            <a:pPr lvl="3" eaLnBrk="1" latinLnBrk="0" hangingPunct="1"/>
            <a:r>
              <a:rPr lang="sl-SI" smtClean="0"/>
              <a:t>Četrta raven</a:t>
            </a:r>
          </a:p>
          <a:p>
            <a:pPr lvl="4" eaLnBrk="1" latinLnBrk="0" hangingPunct="1"/>
            <a:r>
              <a:rPr lang="sl-SI" smtClean="0"/>
              <a:t>Peta raven</a:t>
            </a:r>
            <a:endParaRPr kumimoji="0" lang="en-US"/>
          </a:p>
        </p:txBody>
      </p:sp>
      <p:sp>
        <p:nvSpPr>
          <p:cNvPr id="7" name="Ograda datuma 6"/>
          <p:cNvSpPr>
            <a:spLocks noGrp="1"/>
          </p:cNvSpPr>
          <p:nvPr>
            <p:ph type="dt" sz="half" idx="10"/>
          </p:nvPr>
        </p:nvSpPr>
        <p:spPr/>
        <p:txBody>
          <a:bodyPr/>
          <a:lstStyle/>
          <a:p>
            <a:fld id="{2CC32F58-D956-4944-A33A-ABA88827651C}" type="datetimeFigureOut">
              <a:rPr lang="en-US" smtClean="0"/>
              <a:pPr/>
              <a:t>3/5/2019</a:t>
            </a:fld>
            <a:endParaRPr lang="en-US"/>
          </a:p>
        </p:txBody>
      </p:sp>
      <p:sp>
        <p:nvSpPr>
          <p:cNvPr id="8" name="Ograda noge 7"/>
          <p:cNvSpPr>
            <a:spLocks noGrp="1"/>
          </p:cNvSpPr>
          <p:nvPr>
            <p:ph type="ftr" sz="quarter" idx="11"/>
          </p:nvPr>
        </p:nvSpPr>
        <p:spPr/>
        <p:txBody>
          <a:bodyPr/>
          <a:lstStyle/>
          <a:p>
            <a:endParaRPr lang="en-US"/>
          </a:p>
        </p:txBody>
      </p:sp>
      <p:sp>
        <p:nvSpPr>
          <p:cNvPr id="9" name="Ograda številke diapozitiva 8"/>
          <p:cNvSpPr>
            <a:spLocks noGrp="1"/>
          </p:cNvSpPr>
          <p:nvPr>
            <p:ph type="sldNum" sz="quarter" idx="12"/>
          </p:nvPr>
        </p:nvSpPr>
        <p:spPr/>
        <p:txBody>
          <a:bodyPr/>
          <a:lstStyle/>
          <a:p>
            <a:fld id="{BC10A323-E7D8-4C87-BC70-661FA0E3019F}"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sl-SI" smtClean="0"/>
              <a:t>Kliknite, če želite urediti slog naslova matrice</a:t>
            </a:r>
            <a:endParaRPr kumimoji="0" lang="en-US"/>
          </a:p>
        </p:txBody>
      </p:sp>
      <p:sp>
        <p:nvSpPr>
          <p:cNvPr id="3" name="Ograda datuma 2"/>
          <p:cNvSpPr>
            <a:spLocks noGrp="1"/>
          </p:cNvSpPr>
          <p:nvPr>
            <p:ph type="dt" sz="half" idx="10"/>
          </p:nvPr>
        </p:nvSpPr>
        <p:spPr/>
        <p:txBody>
          <a:bodyPr/>
          <a:lstStyle/>
          <a:p>
            <a:fld id="{2CC32F58-D956-4944-A33A-ABA88827651C}" type="datetimeFigureOut">
              <a:rPr lang="en-US" smtClean="0"/>
              <a:pPr/>
              <a:t>3/5/2019</a:t>
            </a:fld>
            <a:endParaRPr lang="en-US"/>
          </a:p>
        </p:txBody>
      </p:sp>
      <p:sp>
        <p:nvSpPr>
          <p:cNvPr id="4" name="Ograda noge 3"/>
          <p:cNvSpPr>
            <a:spLocks noGrp="1"/>
          </p:cNvSpPr>
          <p:nvPr>
            <p:ph type="ftr" sz="quarter" idx="11"/>
          </p:nvPr>
        </p:nvSpPr>
        <p:spPr/>
        <p:txBody>
          <a:bodyPr/>
          <a:lstStyle/>
          <a:p>
            <a:endParaRPr lang="en-US"/>
          </a:p>
        </p:txBody>
      </p:sp>
      <p:sp>
        <p:nvSpPr>
          <p:cNvPr id="5" name="Ograda številke diapozitiva 4"/>
          <p:cNvSpPr>
            <a:spLocks noGrp="1"/>
          </p:cNvSpPr>
          <p:nvPr>
            <p:ph type="sldNum" sz="quarter" idx="12"/>
          </p:nvPr>
        </p:nvSpPr>
        <p:spPr/>
        <p:txBody>
          <a:bodyPr/>
          <a:lstStyle/>
          <a:p>
            <a:fld id="{BC10A323-E7D8-4C87-BC70-661FA0E3019F}"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Ograda datuma 1"/>
          <p:cNvSpPr>
            <a:spLocks noGrp="1"/>
          </p:cNvSpPr>
          <p:nvPr>
            <p:ph type="dt" sz="half" idx="10"/>
          </p:nvPr>
        </p:nvSpPr>
        <p:spPr/>
        <p:txBody>
          <a:bodyPr/>
          <a:lstStyle/>
          <a:p>
            <a:fld id="{2CC32F58-D956-4944-A33A-ABA88827651C}" type="datetimeFigureOut">
              <a:rPr lang="en-US" smtClean="0"/>
              <a:pPr/>
              <a:t>3/5/2019</a:t>
            </a:fld>
            <a:endParaRPr lang="en-US"/>
          </a:p>
        </p:txBody>
      </p:sp>
      <p:sp>
        <p:nvSpPr>
          <p:cNvPr id="3" name="Ograda noge 2"/>
          <p:cNvSpPr>
            <a:spLocks noGrp="1"/>
          </p:cNvSpPr>
          <p:nvPr>
            <p:ph type="ftr" sz="quarter" idx="11"/>
          </p:nvPr>
        </p:nvSpPr>
        <p:spPr/>
        <p:txBody>
          <a:bodyPr/>
          <a:lstStyle/>
          <a:p>
            <a:endParaRPr lang="en-US"/>
          </a:p>
        </p:txBody>
      </p:sp>
      <p:sp>
        <p:nvSpPr>
          <p:cNvPr id="4" name="Ograda številke diapozitiva 3"/>
          <p:cNvSpPr>
            <a:spLocks noGrp="1"/>
          </p:cNvSpPr>
          <p:nvPr>
            <p:ph type="sldNum" sz="quarter" idx="12"/>
          </p:nvPr>
        </p:nvSpPr>
        <p:spPr/>
        <p:txBody>
          <a:bodyPr/>
          <a:lstStyle/>
          <a:p>
            <a:fld id="{BC10A323-E7D8-4C87-BC70-661FA0E3019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1_Naslov in vsebina">
    <p:spTree>
      <p:nvGrpSpPr>
        <p:cNvPr id="1" name=""/>
        <p:cNvGrpSpPr/>
        <p:nvPr/>
      </p:nvGrpSpPr>
      <p:grpSpPr>
        <a:xfrm>
          <a:off x="0" y="0"/>
          <a:ext cx="0" cy="0"/>
          <a:chOff x="0" y="0"/>
          <a:chExt cx="0" cy="0"/>
        </a:xfrm>
      </p:grpSpPr>
      <p:sp>
        <p:nvSpPr>
          <p:cNvPr id="2" name="Naslov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sl-SI" smtClean="0"/>
              <a:t>Kliknite, če želite urediti slog naslova matrice</a:t>
            </a:r>
            <a:endParaRPr kumimoji="0" lang="en-US"/>
          </a:p>
        </p:txBody>
      </p:sp>
      <p:sp>
        <p:nvSpPr>
          <p:cNvPr id="3" name="Ograda besedila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sl-SI" smtClean="0"/>
              <a:t>Kliknite, če želite urediti sloge besedila matrice</a:t>
            </a:r>
          </a:p>
        </p:txBody>
      </p:sp>
      <p:sp>
        <p:nvSpPr>
          <p:cNvPr id="4" name="Ograda vsebine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sl-SI" smtClean="0"/>
              <a:t>Kliknite, če želite urediti sloge besedila matrice</a:t>
            </a:r>
          </a:p>
          <a:p>
            <a:pPr lvl="1" eaLnBrk="1" latinLnBrk="0" hangingPunct="1"/>
            <a:r>
              <a:rPr lang="sl-SI" smtClean="0"/>
              <a:t>Druga raven</a:t>
            </a:r>
          </a:p>
          <a:p>
            <a:pPr lvl="2" eaLnBrk="1" latinLnBrk="0" hangingPunct="1"/>
            <a:r>
              <a:rPr lang="sl-SI" smtClean="0"/>
              <a:t>Tretja raven</a:t>
            </a:r>
          </a:p>
          <a:p>
            <a:pPr lvl="3" eaLnBrk="1" latinLnBrk="0" hangingPunct="1"/>
            <a:r>
              <a:rPr lang="sl-SI" smtClean="0"/>
              <a:t>Četrta raven</a:t>
            </a:r>
          </a:p>
          <a:p>
            <a:pPr lvl="4" eaLnBrk="1" latinLnBrk="0" hangingPunct="1"/>
            <a:r>
              <a:rPr lang="sl-SI" smtClean="0"/>
              <a:t>Peta raven</a:t>
            </a:r>
            <a:endParaRPr kumimoji="0" lang="en-US"/>
          </a:p>
        </p:txBody>
      </p:sp>
      <p:sp>
        <p:nvSpPr>
          <p:cNvPr id="5" name="Ograda datuma 4"/>
          <p:cNvSpPr>
            <a:spLocks noGrp="1"/>
          </p:cNvSpPr>
          <p:nvPr>
            <p:ph type="dt" sz="half" idx="10"/>
          </p:nvPr>
        </p:nvSpPr>
        <p:spPr/>
        <p:txBody>
          <a:bodyPr/>
          <a:lstStyle/>
          <a:p>
            <a:fld id="{2CC32F58-D956-4944-A33A-ABA88827651C}" type="datetimeFigureOut">
              <a:rPr lang="en-US" smtClean="0"/>
              <a:pPr/>
              <a:t>3/5/2019</a:t>
            </a:fld>
            <a:endParaRPr lang="en-US"/>
          </a:p>
        </p:txBody>
      </p:sp>
      <p:sp>
        <p:nvSpPr>
          <p:cNvPr id="6" name="Ograda noge 5"/>
          <p:cNvSpPr>
            <a:spLocks noGrp="1"/>
          </p:cNvSpPr>
          <p:nvPr>
            <p:ph type="ftr" sz="quarter" idx="11"/>
          </p:nvPr>
        </p:nvSpPr>
        <p:spPr/>
        <p:txBody>
          <a:bodyPr/>
          <a:lstStyle/>
          <a:p>
            <a:endParaRPr lang="en-US"/>
          </a:p>
        </p:txBody>
      </p:sp>
      <p:sp>
        <p:nvSpPr>
          <p:cNvPr id="7" name="Ograda številke diapozitiva 6"/>
          <p:cNvSpPr>
            <a:spLocks noGrp="1"/>
          </p:cNvSpPr>
          <p:nvPr>
            <p:ph type="sldNum" sz="quarter" idx="12"/>
          </p:nvPr>
        </p:nvSpPr>
        <p:spPr/>
        <p:txBody>
          <a:bodyPr/>
          <a:lstStyle/>
          <a:p>
            <a:fld id="{BC10A323-E7D8-4C87-BC70-661FA0E3019F}"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Naslov in slika">
    <p:spTree>
      <p:nvGrpSpPr>
        <p:cNvPr id="1" name=""/>
        <p:cNvGrpSpPr/>
        <p:nvPr/>
      </p:nvGrpSpPr>
      <p:grpSpPr>
        <a:xfrm>
          <a:off x="0" y="0"/>
          <a:ext cx="0" cy="0"/>
          <a:chOff x="0" y="0"/>
          <a:chExt cx="0" cy="0"/>
        </a:xfrm>
      </p:grpSpPr>
      <p:sp>
        <p:nvSpPr>
          <p:cNvPr id="9" name="Odreži in zaokroži en kot pravokotnika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Pravokotni trikotnik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Naslov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sl-SI" smtClean="0"/>
              <a:t>Kliknite, če želite urediti slog naslova matrice</a:t>
            </a:r>
            <a:endParaRPr kumimoji="0" lang="en-US"/>
          </a:p>
        </p:txBody>
      </p:sp>
      <p:sp>
        <p:nvSpPr>
          <p:cNvPr id="4" name="Ograda besedila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sl-SI" smtClean="0"/>
              <a:t>Kliknite, če želite urediti sloge besedila matrice</a:t>
            </a:r>
          </a:p>
        </p:txBody>
      </p:sp>
      <p:sp>
        <p:nvSpPr>
          <p:cNvPr id="5" name="Ograda datuma 4"/>
          <p:cNvSpPr>
            <a:spLocks noGrp="1"/>
          </p:cNvSpPr>
          <p:nvPr>
            <p:ph type="dt" sz="half" idx="10"/>
          </p:nvPr>
        </p:nvSpPr>
        <p:spPr/>
        <p:txBody>
          <a:bodyPr/>
          <a:lstStyle/>
          <a:p>
            <a:fld id="{2CC32F58-D956-4944-A33A-ABA88827651C}" type="datetimeFigureOut">
              <a:rPr lang="en-US" smtClean="0"/>
              <a:pPr/>
              <a:t>3/5/2019</a:t>
            </a:fld>
            <a:endParaRPr lang="en-US"/>
          </a:p>
        </p:txBody>
      </p:sp>
      <p:sp>
        <p:nvSpPr>
          <p:cNvPr id="6" name="Ograda noge 5"/>
          <p:cNvSpPr>
            <a:spLocks noGrp="1"/>
          </p:cNvSpPr>
          <p:nvPr>
            <p:ph type="ftr" sz="quarter" idx="11"/>
          </p:nvPr>
        </p:nvSpPr>
        <p:spPr/>
        <p:txBody>
          <a:bodyPr/>
          <a:lstStyle/>
          <a:p>
            <a:endParaRPr lang="en-US"/>
          </a:p>
        </p:txBody>
      </p:sp>
      <p:sp>
        <p:nvSpPr>
          <p:cNvPr id="7" name="Ograda številke diapozitiva 6"/>
          <p:cNvSpPr>
            <a:spLocks noGrp="1"/>
          </p:cNvSpPr>
          <p:nvPr>
            <p:ph type="sldNum" sz="quarter" idx="12"/>
          </p:nvPr>
        </p:nvSpPr>
        <p:spPr>
          <a:xfrm>
            <a:off x="8077200" y="6356350"/>
            <a:ext cx="609600" cy="365125"/>
          </a:xfrm>
        </p:spPr>
        <p:txBody>
          <a:bodyPr/>
          <a:lstStyle/>
          <a:p>
            <a:fld id="{BC10A323-E7D8-4C87-BC70-661FA0E3019F}" type="slidenum">
              <a:rPr lang="en-US" smtClean="0"/>
              <a:pPr/>
              <a:t>‹#›</a:t>
            </a:fld>
            <a:endParaRPr lang="en-US"/>
          </a:p>
        </p:txBody>
      </p:sp>
      <p:sp>
        <p:nvSpPr>
          <p:cNvPr id="3" name="Ograda slike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sl-SI" smtClean="0"/>
              <a:t>Kliknite ikono, če želite dodati sliko</a:t>
            </a:r>
            <a:endParaRPr kumimoji="0" lang="en-US" dirty="0"/>
          </a:p>
        </p:txBody>
      </p:sp>
      <p:sp>
        <p:nvSpPr>
          <p:cNvPr id="10" name="Prostoročno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Prostoročno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Prostoročno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Prostoročno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Ograda naslova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sl-SI" smtClean="0"/>
              <a:t>Kliknite, če želite urediti slog naslova matrice</a:t>
            </a:r>
            <a:endParaRPr kumimoji="0" lang="en-US"/>
          </a:p>
        </p:txBody>
      </p:sp>
      <p:sp>
        <p:nvSpPr>
          <p:cNvPr id="30" name="Ograda besedila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sl-SI" smtClean="0"/>
              <a:t>Kliknite, če želite urediti sloge besedila matrice</a:t>
            </a:r>
          </a:p>
          <a:p>
            <a:pPr lvl="1" eaLnBrk="1" latinLnBrk="0" hangingPunct="1"/>
            <a:r>
              <a:rPr kumimoji="0" lang="sl-SI" smtClean="0"/>
              <a:t>Druga raven</a:t>
            </a:r>
          </a:p>
          <a:p>
            <a:pPr lvl="2" eaLnBrk="1" latinLnBrk="0" hangingPunct="1"/>
            <a:r>
              <a:rPr kumimoji="0" lang="sl-SI" smtClean="0"/>
              <a:t>Tretja raven</a:t>
            </a:r>
          </a:p>
          <a:p>
            <a:pPr lvl="3" eaLnBrk="1" latinLnBrk="0" hangingPunct="1"/>
            <a:r>
              <a:rPr kumimoji="0" lang="sl-SI" smtClean="0"/>
              <a:t>Četrta raven</a:t>
            </a:r>
          </a:p>
          <a:p>
            <a:pPr lvl="4" eaLnBrk="1" latinLnBrk="0" hangingPunct="1"/>
            <a:r>
              <a:rPr kumimoji="0" lang="sl-SI" smtClean="0"/>
              <a:t>Peta raven</a:t>
            </a:r>
            <a:endParaRPr kumimoji="0" lang="en-US"/>
          </a:p>
        </p:txBody>
      </p:sp>
      <p:sp>
        <p:nvSpPr>
          <p:cNvPr id="10" name="Ograda datuma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2CC32F58-D956-4944-A33A-ABA88827651C}" type="datetimeFigureOut">
              <a:rPr lang="en-US" smtClean="0"/>
              <a:pPr/>
              <a:t>3/5/2019</a:t>
            </a:fld>
            <a:endParaRPr lang="en-US"/>
          </a:p>
        </p:txBody>
      </p:sp>
      <p:sp>
        <p:nvSpPr>
          <p:cNvPr id="22" name="Ograda noge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Ograda številke diapozitiva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BC10A323-E7D8-4C87-BC70-661FA0E3019F}" type="slidenum">
              <a:rPr lang="en-US" smtClean="0"/>
              <a:pPr/>
              <a:t>‹#›</a:t>
            </a:fld>
            <a:endParaRPr lang="en-US"/>
          </a:p>
        </p:txBody>
      </p:sp>
      <p:grpSp>
        <p:nvGrpSpPr>
          <p:cNvPr id="2" name="Skupina 1"/>
          <p:cNvGrpSpPr/>
          <p:nvPr/>
        </p:nvGrpSpPr>
        <p:grpSpPr>
          <a:xfrm>
            <a:off x="-19017" y="202408"/>
            <a:ext cx="9180548" cy="649224"/>
            <a:chOff x="-19045" y="216550"/>
            <a:chExt cx="9180548" cy="649224"/>
          </a:xfrm>
        </p:grpSpPr>
        <p:sp>
          <p:nvSpPr>
            <p:cNvPr id="12" name="Prostoročno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Prostoročno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hyperlink" Target="https://s3-us-west-2.amazonaws.com/prodengblogs/assets/2018/07/29428436431_170dc675d7_o1.png" TargetMode="External"/><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jpeg"/></Relationships>
</file>

<file path=ppt/slides/_rels/slide23.xml.rels><?xml version="1.0" encoding="UTF-8" standalone="yes"?>
<Relationships xmlns="http://schemas.openxmlformats.org/package/2006/relationships"><Relationship Id="rId3" Type="http://schemas.openxmlformats.org/officeDocument/2006/relationships/hyperlink" Target="https://www.youtube.com/watch?v=e54m6XOpRgU" TargetMode="External"/><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4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4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33.jpeg"/><Relationship Id="rId4" Type="http://schemas.openxmlformats.org/officeDocument/2006/relationships/image" Target="../media/image32.jpeg"/></Relationships>
</file>

<file path=ppt/slides/_rels/slide4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5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5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47.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hyperlink" Target="http://www.infed.org/thinkers/et-freir.htm" TargetMode="Externa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a:xfrm>
            <a:off x="539552" y="1916832"/>
            <a:ext cx="7851648" cy="1828800"/>
          </a:xfrm>
        </p:spPr>
        <p:txBody>
          <a:bodyPr>
            <a:noAutofit/>
          </a:bodyPr>
          <a:lstStyle/>
          <a:p>
            <a:pPr algn="ctr"/>
            <a:r>
              <a:rPr lang="sl-SI" sz="6600" dirty="0" smtClean="0"/>
              <a:t>CLIL as a </a:t>
            </a:r>
            <a:r>
              <a:rPr lang="sl-SI" sz="6600" dirty="0" err="1" smtClean="0"/>
              <a:t>theoretical</a:t>
            </a:r>
            <a:r>
              <a:rPr lang="sl-SI" sz="6600" dirty="0" smtClean="0"/>
              <a:t> </a:t>
            </a:r>
            <a:r>
              <a:rPr lang="sl-SI" sz="6600" dirty="0" err="1" smtClean="0"/>
              <a:t>concept</a:t>
            </a:r>
            <a:endParaRPr lang="en-US" sz="6600" dirty="0"/>
          </a:p>
        </p:txBody>
      </p:sp>
      <p:sp>
        <p:nvSpPr>
          <p:cNvPr id="3" name="Podnaslov 2"/>
          <p:cNvSpPr>
            <a:spLocks noGrp="1"/>
          </p:cNvSpPr>
          <p:nvPr>
            <p:ph type="subTitle" idx="1"/>
          </p:nvPr>
        </p:nvSpPr>
        <p:spPr>
          <a:xfrm>
            <a:off x="683568" y="4653136"/>
            <a:ext cx="7854696" cy="1752600"/>
          </a:xfrm>
        </p:spPr>
        <p:txBody>
          <a:bodyPr/>
          <a:lstStyle/>
          <a:p>
            <a:r>
              <a:rPr lang="sl-SI" dirty="0" err="1" smtClean="0"/>
              <a:t>Prepared</a:t>
            </a:r>
            <a:r>
              <a:rPr lang="sl-SI" dirty="0" smtClean="0"/>
              <a:t> </a:t>
            </a:r>
            <a:r>
              <a:rPr lang="sl-SI" dirty="0" err="1" smtClean="0"/>
              <a:t>by</a:t>
            </a:r>
            <a:r>
              <a:rPr lang="sl-SI" dirty="0" smtClean="0"/>
              <a:t> Karmen Pižorn</a:t>
            </a: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2" cstate="print"/>
          <a:srcRect l="21656" t="17375" r="58457" b="43301"/>
          <a:stretch>
            <a:fillRect/>
          </a:stretch>
        </p:blipFill>
        <p:spPr bwMode="auto">
          <a:xfrm>
            <a:off x="122352" y="1988840"/>
            <a:ext cx="4377640" cy="4869160"/>
          </a:xfrm>
          <a:prstGeom prst="rect">
            <a:avLst/>
          </a:prstGeom>
          <a:noFill/>
          <a:ln w="9525">
            <a:noFill/>
            <a:miter lim="800000"/>
            <a:headEnd/>
            <a:tailEnd/>
          </a:ln>
        </p:spPr>
      </p:pic>
      <p:sp>
        <p:nvSpPr>
          <p:cNvPr id="3" name="Pravokotnik 2"/>
          <p:cNvSpPr/>
          <p:nvPr/>
        </p:nvSpPr>
        <p:spPr>
          <a:xfrm>
            <a:off x="0" y="0"/>
            <a:ext cx="8964488" cy="1938992"/>
          </a:xfrm>
          <a:prstGeom prst="rect">
            <a:avLst/>
          </a:prstGeom>
          <a:solidFill>
            <a:srgbClr val="66FFCC"/>
          </a:solidFill>
        </p:spPr>
        <p:txBody>
          <a:bodyPr wrap="square">
            <a:spAutoFit/>
          </a:bodyPr>
          <a:lstStyle/>
          <a:p>
            <a:r>
              <a:rPr lang="en-US" sz="2400" b="1" dirty="0" smtClean="0"/>
              <a:t>Role of the teacher </a:t>
            </a:r>
            <a:r>
              <a:rPr lang="en-US" sz="2400" b="1" dirty="0" smtClean="0">
                <a:solidFill>
                  <a:schemeClr val="accent1">
                    <a:lumMod val="75000"/>
                  </a:schemeClr>
                </a:solidFill>
              </a:rPr>
              <a:t>social-constructivist</a:t>
            </a:r>
            <a:r>
              <a:rPr lang="en-US" sz="2400" dirty="0" smtClean="0"/>
              <a:t> model</a:t>
            </a:r>
            <a:endParaRPr lang="en-US" sz="2400" b="1" dirty="0" smtClean="0"/>
          </a:p>
          <a:p>
            <a:r>
              <a:rPr lang="en-US" sz="2400" dirty="0" smtClean="0"/>
              <a:t>Constructivist teachers do not take the role of the "sage on the stage." Instead, teachers act as a "guide on the side" providing students with opportunities to test the adequacy of their current understandings </a:t>
            </a:r>
            <a:endParaRPr lang="en-US" sz="2400" dirty="0"/>
          </a:p>
        </p:txBody>
      </p:sp>
      <p:pic>
        <p:nvPicPr>
          <p:cNvPr id="5" name="Slika 4" descr="Screenshot 2015-03-10 07.36.34.png"/>
          <p:cNvPicPr>
            <a:picLocks noChangeAspect="1"/>
          </p:cNvPicPr>
          <p:nvPr/>
        </p:nvPicPr>
        <p:blipFill>
          <a:blip r:embed="rId3" cstate="print"/>
          <a:srcRect l="21650" t="57000" r="58663" b="9401"/>
          <a:stretch>
            <a:fillRect/>
          </a:stretch>
        </p:blipFill>
        <p:spPr>
          <a:xfrm>
            <a:off x="4499992" y="1916832"/>
            <a:ext cx="4464496" cy="4487539"/>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251520" y="692696"/>
            <a:ext cx="8363272" cy="936104"/>
          </a:xfrm>
        </p:spPr>
        <p:txBody>
          <a:bodyPr>
            <a:normAutofit fontScale="90000"/>
          </a:bodyPr>
          <a:lstStyle/>
          <a:p>
            <a:pPr algn="ctr"/>
            <a:r>
              <a:rPr lang="en-US" sz="3200" dirty="0" smtClean="0"/>
              <a:t>The</a:t>
            </a:r>
            <a:r>
              <a:rPr lang="en-US" sz="3200" b="1" dirty="0" smtClean="0"/>
              <a:t> learning </a:t>
            </a:r>
            <a:r>
              <a:rPr lang="en-US" sz="3200" dirty="0" smtClean="0"/>
              <a:t>of</a:t>
            </a:r>
            <a:r>
              <a:rPr lang="en-US" sz="3200" b="1" dirty="0" smtClean="0"/>
              <a:t> content: cognitive engagement, problem solving </a:t>
            </a:r>
            <a:r>
              <a:rPr lang="en-US" sz="3200" dirty="0" smtClean="0"/>
              <a:t>and</a:t>
            </a:r>
            <a:r>
              <a:rPr lang="en-US" sz="3200" b="1" dirty="0" smtClean="0"/>
              <a:t> higher-order thinking</a:t>
            </a:r>
            <a:endParaRPr lang="en-US" sz="3200" b="1" dirty="0"/>
          </a:p>
        </p:txBody>
      </p:sp>
      <p:sp>
        <p:nvSpPr>
          <p:cNvPr id="3" name="Ograda vsebine 2"/>
          <p:cNvSpPr>
            <a:spLocks noGrp="1"/>
          </p:cNvSpPr>
          <p:nvPr>
            <p:ph idx="1"/>
          </p:nvPr>
        </p:nvSpPr>
        <p:spPr>
          <a:xfrm>
            <a:off x="323528" y="1916832"/>
            <a:ext cx="8363272" cy="4407768"/>
          </a:xfrm>
        </p:spPr>
        <p:txBody>
          <a:bodyPr>
            <a:normAutofit/>
          </a:bodyPr>
          <a:lstStyle/>
          <a:p>
            <a:pPr>
              <a:lnSpc>
                <a:spcPct val="150000"/>
              </a:lnSpc>
            </a:pPr>
            <a:r>
              <a:rPr lang="en-US" sz="2800" dirty="0" smtClean="0"/>
              <a:t>For </a:t>
            </a:r>
            <a:r>
              <a:rPr lang="en-US" sz="2800" b="1" dirty="0" smtClean="0">
                <a:solidFill>
                  <a:srgbClr val="0033CC"/>
                </a:solidFill>
              </a:rPr>
              <a:t>content</a:t>
            </a:r>
            <a:r>
              <a:rPr lang="en-US" sz="2800" dirty="0" smtClean="0"/>
              <a:t> learning to be effective learning, </a:t>
            </a:r>
            <a:r>
              <a:rPr lang="en-US" sz="3200" b="1" dirty="0" smtClean="0">
                <a:solidFill>
                  <a:srgbClr val="0033CC"/>
                </a:solidFill>
              </a:rPr>
              <a:t>students must be cognitively engaged</a:t>
            </a:r>
          </a:p>
          <a:p>
            <a:pPr>
              <a:lnSpc>
                <a:spcPct val="150000"/>
              </a:lnSpc>
            </a:pPr>
            <a:r>
              <a:rPr lang="en-US" sz="2800" dirty="0" smtClean="0"/>
              <a:t>Learners need to be </a:t>
            </a:r>
            <a:r>
              <a:rPr lang="en-US" sz="2800" b="1" dirty="0" smtClean="0">
                <a:solidFill>
                  <a:srgbClr val="0033CC"/>
                </a:solidFill>
              </a:rPr>
              <a:t>intellectually challenged </a:t>
            </a:r>
            <a:r>
              <a:rPr lang="en-US" sz="2800" dirty="0" smtClean="0"/>
              <a:t>in order to transform information and ideas, to </a:t>
            </a:r>
            <a:r>
              <a:rPr lang="en-US" sz="2800" dirty="0" smtClean="0">
                <a:solidFill>
                  <a:srgbClr val="0033CC"/>
                </a:solidFill>
              </a:rPr>
              <a:t>solve problems</a:t>
            </a:r>
            <a:r>
              <a:rPr lang="en-US" sz="2800" dirty="0" smtClean="0"/>
              <a:t>, to </a:t>
            </a:r>
            <a:r>
              <a:rPr lang="en-US" sz="2800" dirty="0" smtClean="0">
                <a:solidFill>
                  <a:srgbClr val="0033CC"/>
                </a:solidFill>
              </a:rPr>
              <a:t>gain understanding </a:t>
            </a:r>
            <a:r>
              <a:rPr lang="en-US" sz="2800" dirty="0" smtClean="0"/>
              <a:t>and to </a:t>
            </a:r>
            <a:r>
              <a:rPr lang="en-US" sz="2800" dirty="0" smtClean="0">
                <a:solidFill>
                  <a:srgbClr val="0033CC"/>
                </a:solidFill>
              </a:rPr>
              <a:t>discover </a:t>
            </a:r>
            <a:r>
              <a:rPr lang="sl-SI" sz="2800" dirty="0" err="1" smtClean="0">
                <a:solidFill>
                  <a:srgbClr val="0033CC"/>
                </a:solidFill>
              </a:rPr>
              <a:t>new</a:t>
            </a:r>
            <a:r>
              <a:rPr lang="sl-SI" sz="2800" dirty="0" smtClean="0">
                <a:solidFill>
                  <a:srgbClr val="0033CC"/>
                </a:solidFill>
              </a:rPr>
              <a:t> </a:t>
            </a:r>
            <a:r>
              <a:rPr lang="en-US" sz="2800" dirty="0" smtClean="0">
                <a:solidFill>
                  <a:srgbClr val="0033CC"/>
                </a:solidFill>
              </a:rPr>
              <a:t>meaning</a:t>
            </a:r>
            <a:endParaRPr lang="sl-SI" sz="2800" dirty="0" smtClean="0">
              <a:solidFill>
                <a:srgbClr val="0033CC"/>
              </a:solidFill>
            </a:endParaRPr>
          </a:p>
          <a:p>
            <a:pPr>
              <a:lnSpc>
                <a:spcPct val="150000"/>
              </a:lnSpc>
            </a:pPr>
            <a:endParaRPr lang="sl-SI" sz="2800" dirty="0" smtClean="0"/>
          </a:p>
          <a:p>
            <a:pPr>
              <a:lnSpc>
                <a:spcPct val="150000"/>
              </a:lnSpc>
            </a:pPr>
            <a:endParaRPr lang="en-US" sz="2800" dirty="0" smtClean="0"/>
          </a:p>
          <a:p>
            <a:pPr>
              <a:lnSpc>
                <a:spcPct val="150000"/>
              </a:lnSpc>
            </a:pPr>
            <a:endParaRPr lang="en-US" sz="2800" dirty="0" smtClean="0"/>
          </a:p>
          <a:p>
            <a:pPr>
              <a:lnSpc>
                <a:spcPct val="150000"/>
              </a:lnSpc>
            </a:pPr>
            <a:endParaRPr lang="en-US" sz="28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467544" y="1124744"/>
            <a:ext cx="8229600" cy="2664296"/>
          </a:xfrm>
        </p:spPr>
        <p:txBody>
          <a:bodyPr>
            <a:noAutofit/>
          </a:bodyPr>
          <a:lstStyle/>
          <a:p>
            <a:pPr algn="ctr">
              <a:lnSpc>
                <a:spcPct val="200000"/>
              </a:lnSpc>
            </a:pPr>
            <a:r>
              <a:rPr lang="en-US" sz="4800" dirty="0" smtClean="0"/>
              <a:t>Towards a thinking curriculum: Dimension and processes</a:t>
            </a:r>
            <a:endParaRPr lang="en-US" sz="48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79712" y="0"/>
            <a:ext cx="5400600" cy="6858000"/>
          </a:xfrm>
          <a:prstGeom prst="rect">
            <a:avLst/>
          </a:prstGeom>
        </p:spPr>
      </p:pic>
    </p:spTree>
    <p:extLst>
      <p:ext uri="{BB962C8B-B14F-4D97-AF65-F5344CB8AC3E}">
        <p14:creationId xmlns:p14="http://schemas.microsoft.com/office/powerpoint/2010/main" val="2779666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7544"/>
          <a:stretch/>
        </p:blipFill>
        <p:spPr bwMode="auto">
          <a:xfrm>
            <a:off x="323528" y="0"/>
            <a:ext cx="8496944" cy="67334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44433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62259"/>
          <a:stretch/>
        </p:blipFill>
        <p:spPr bwMode="auto">
          <a:xfrm>
            <a:off x="35496" y="116632"/>
            <a:ext cx="9073008" cy="6192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909392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s3-us-west-2.amazonaws.com/prodengblogs/assets/2018/07/29428436431_170dc675d7_o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692696"/>
            <a:ext cx="8887972" cy="4999485"/>
          </a:xfrm>
          <a:prstGeom prst="rect">
            <a:avLst/>
          </a:prstGeom>
          <a:noFill/>
          <a:extLst>
            <a:ext uri="{909E8E84-426E-40DD-AFC4-6F175D3DCCD1}">
              <a14:hiddenFill xmlns:a14="http://schemas.microsoft.com/office/drawing/2010/main">
                <a:solidFill>
                  <a:srgbClr val="FFFFFF"/>
                </a:solidFill>
              </a14:hiddenFill>
            </a:ext>
          </a:extLst>
        </p:spPr>
      </p:pic>
      <p:sp>
        <p:nvSpPr>
          <p:cNvPr id="2" name="Pravokotnik 1"/>
          <p:cNvSpPr/>
          <p:nvPr/>
        </p:nvSpPr>
        <p:spPr>
          <a:xfrm>
            <a:off x="323528" y="6381328"/>
            <a:ext cx="4572000" cy="276999"/>
          </a:xfrm>
          <a:prstGeom prst="rect">
            <a:avLst/>
          </a:prstGeom>
        </p:spPr>
        <p:txBody>
          <a:bodyPr>
            <a:spAutoFit/>
          </a:bodyPr>
          <a:lstStyle/>
          <a:p>
            <a:r>
              <a:rPr lang="en-GB" sz="600" dirty="0">
                <a:hlinkClick r:id="rId3"/>
              </a:rPr>
              <a:t>https://</a:t>
            </a:r>
            <a:r>
              <a:rPr lang="en-GB" sz="600" dirty="0" smtClean="0">
                <a:hlinkClick r:id="rId3"/>
              </a:rPr>
              <a:t>s3-us-west-2.amazonaws.com/prodengblogs/assets/2018/07/29428436431_170dc675d7_o1.png</a:t>
            </a:r>
            <a:endParaRPr lang="sl-SI" sz="600" dirty="0" smtClean="0"/>
          </a:p>
          <a:p>
            <a:endParaRPr lang="en-GB" sz="600" dirty="0"/>
          </a:p>
        </p:txBody>
      </p:sp>
    </p:spTree>
    <p:extLst>
      <p:ext uri="{BB962C8B-B14F-4D97-AF65-F5344CB8AC3E}">
        <p14:creationId xmlns:p14="http://schemas.microsoft.com/office/powerpoint/2010/main" val="5096189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grada vsebine 2"/>
          <p:cNvSpPr>
            <a:spLocks noGrp="1"/>
          </p:cNvSpPr>
          <p:nvPr>
            <p:ph idx="1"/>
          </p:nvPr>
        </p:nvSpPr>
        <p:spPr>
          <a:xfrm>
            <a:off x="683568" y="836712"/>
            <a:ext cx="7632848" cy="4965184"/>
          </a:xfrm>
        </p:spPr>
        <p:txBody>
          <a:bodyPr>
            <a:normAutofit/>
          </a:bodyPr>
          <a:lstStyle/>
          <a:p>
            <a:pPr algn="ctr">
              <a:lnSpc>
                <a:spcPct val="200000"/>
              </a:lnSpc>
              <a:buNone/>
            </a:pPr>
            <a:r>
              <a:rPr lang="en-GB" sz="4800" b="1" smtClean="0">
                <a:solidFill>
                  <a:srgbClr val="00CC99"/>
                </a:solidFill>
              </a:rPr>
              <a:t>LANGUAGE</a:t>
            </a:r>
            <a:r>
              <a:rPr lang="en-GB" sz="4800" smtClean="0"/>
              <a:t> learning </a:t>
            </a:r>
          </a:p>
          <a:p>
            <a:pPr algn="ctr">
              <a:lnSpc>
                <a:spcPct val="200000"/>
              </a:lnSpc>
              <a:buNone/>
            </a:pPr>
            <a:r>
              <a:rPr lang="en-GB" sz="3600" smtClean="0"/>
              <a:t>and </a:t>
            </a:r>
          </a:p>
          <a:p>
            <a:pPr algn="ctr">
              <a:lnSpc>
                <a:spcPct val="200000"/>
              </a:lnSpc>
              <a:buNone/>
            </a:pPr>
            <a:r>
              <a:rPr lang="en-GB" sz="4800" b="1" smtClean="0">
                <a:solidFill>
                  <a:srgbClr val="00CC99"/>
                </a:solidFill>
              </a:rPr>
              <a:t>LANGUAGE</a:t>
            </a:r>
            <a:r>
              <a:rPr lang="en-GB" sz="4800" smtClean="0">
                <a:solidFill>
                  <a:srgbClr val="00CC99"/>
                </a:solidFill>
              </a:rPr>
              <a:t> </a:t>
            </a:r>
            <a:r>
              <a:rPr lang="en-GB" sz="4800" smtClean="0"/>
              <a:t>using </a:t>
            </a:r>
            <a:endParaRPr lang="en-GB" sz="480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grada vsebine 2"/>
          <p:cNvSpPr>
            <a:spLocks noGrp="1"/>
          </p:cNvSpPr>
          <p:nvPr>
            <p:ph idx="1"/>
          </p:nvPr>
        </p:nvSpPr>
        <p:spPr>
          <a:xfrm>
            <a:off x="323528" y="260648"/>
            <a:ext cx="8568952" cy="6336704"/>
          </a:xfrm>
          <a:solidFill>
            <a:schemeClr val="accent3">
              <a:lumMod val="20000"/>
              <a:lumOff val="80000"/>
            </a:schemeClr>
          </a:solidFill>
        </p:spPr>
        <p:txBody>
          <a:bodyPr>
            <a:normAutofit/>
          </a:bodyPr>
          <a:lstStyle/>
          <a:p>
            <a:pPr>
              <a:lnSpc>
                <a:spcPct val="150000"/>
              </a:lnSpc>
            </a:pPr>
            <a:r>
              <a:rPr lang="en-US" dirty="0" smtClean="0"/>
              <a:t>Students should learn </a:t>
            </a:r>
            <a:r>
              <a:rPr lang="en-US" sz="2800" b="1" dirty="0" smtClean="0">
                <a:solidFill>
                  <a:srgbClr val="0033CC"/>
                </a:solidFill>
              </a:rPr>
              <a:t>how</a:t>
            </a:r>
            <a:r>
              <a:rPr lang="en-US" b="1" dirty="0" smtClean="0">
                <a:solidFill>
                  <a:srgbClr val="0033CC"/>
                </a:solidFill>
              </a:rPr>
              <a:t> to</a:t>
            </a:r>
            <a:r>
              <a:rPr lang="en-US" sz="2800" b="1" dirty="0" smtClean="0">
                <a:solidFill>
                  <a:srgbClr val="0033CC"/>
                </a:solidFill>
              </a:rPr>
              <a:t> learn </a:t>
            </a:r>
            <a:r>
              <a:rPr lang="en-US" b="1" dirty="0" smtClean="0">
                <a:solidFill>
                  <a:srgbClr val="0033CC"/>
                </a:solidFill>
              </a:rPr>
              <a:t>the language </a:t>
            </a:r>
            <a:r>
              <a:rPr lang="en-US" dirty="0" smtClean="0"/>
              <a:t>and </a:t>
            </a:r>
            <a:r>
              <a:rPr lang="en-US" sz="2800" b="1" dirty="0" smtClean="0">
                <a:solidFill>
                  <a:srgbClr val="0033CC"/>
                </a:solidFill>
              </a:rPr>
              <a:t>how</a:t>
            </a:r>
            <a:r>
              <a:rPr lang="en-US" b="1" dirty="0" smtClean="0">
                <a:solidFill>
                  <a:srgbClr val="0033CC"/>
                </a:solidFill>
              </a:rPr>
              <a:t> to </a:t>
            </a:r>
            <a:r>
              <a:rPr lang="en-US" sz="2800" b="1" dirty="0" smtClean="0">
                <a:solidFill>
                  <a:srgbClr val="0033CC"/>
                </a:solidFill>
              </a:rPr>
              <a:t>use</a:t>
            </a:r>
            <a:r>
              <a:rPr lang="en-US" b="1" dirty="0" smtClean="0">
                <a:solidFill>
                  <a:srgbClr val="0033CC"/>
                </a:solidFill>
              </a:rPr>
              <a:t> the language.</a:t>
            </a:r>
          </a:p>
          <a:p>
            <a:pPr>
              <a:lnSpc>
                <a:spcPct val="150000"/>
              </a:lnSpc>
            </a:pPr>
            <a:r>
              <a:rPr lang="en-US" dirty="0" smtClean="0"/>
              <a:t>The importance of </a:t>
            </a:r>
            <a:r>
              <a:rPr lang="en-US" sz="2800" b="1" dirty="0" smtClean="0">
                <a:solidFill>
                  <a:srgbClr val="0033CC"/>
                </a:solidFill>
              </a:rPr>
              <a:t>dialogic learning</a:t>
            </a:r>
            <a:endParaRPr lang="en-US" b="1" dirty="0" smtClean="0">
              <a:solidFill>
                <a:srgbClr val="0033CC"/>
              </a:solidFill>
            </a:endParaRPr>
          </a:p>
          <a:p>
            <a:pPr>
              <a:lnSpc>
                <a:spcPct val="150000"/>
              </a:lnSpc>
            </a:pPr>
            <a:r>
              <a:rPr lang="en-US" dirty="0" smtClean="0"/>
              <a:t>A pedagogic dilemma: In the CLIL setting learners need to engage in dialogic learning using the foreign language in </a:t>
            </a:r>
            <a:r>
              <a:rPr lang="en-US" dirty="0" smtClean="0">
                <a:solidFill>
                  <a:srgbClr val="0033CC"/>
                </a:solidFill>
              </a:rPr>
              <a:t>which they may not be able to express themselves</a:t>
            </a:r>
            <a:r>
              <a:rPr lang="sl-SI" dirty="0" smtClean="0">
                <a:solidFill>
                  <a:srgbClr val="0033CC"/>
                </a:solidFill>
              </a:rPr>
              <a:t>?</a:t>
            </a:r>
            <a:endParaRPr lang="en-US" dirty="0" smtClean="0">
              <a:solidFill>
                <a:srgbClr val="0033CC"/>
              </a:solidFill>
            </a:endParaRPr>
          </a:p>
          <a:p>
            <a:pPr>
              <a:lnSpc>
                <a:spcPct val="150000"/>
              </a:lnSpc>
              <a:buNone/>
            </a:pPr>
            <a:endParaRPr lang="en-US" dirty="0" smtClean="0"/>
          </a:p>
          <a:p>
            <a:pPr>
              <a:lnSpc>
                <a:spcPct val="150000"/>
              </a:lnSpc>
              <a:buNone/>
            </a:pPr>
            <a:r>
              <a:rPr lang="en-US" dirty="0" smtClean="0"/>
              <a:t>See an example</a:t>
            </a:r>
            <a:endParaRPr lang="en-U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6804248" y="188640"/>
            <a:ext cx="2170584" cy="492664"/>
          </a:xfrm>
        </p:spPr>
        <p:txBody>
          <a:bodyPr>
            <a:normAutofit fontScale="90000"/>
          </a:bodyPr>
          <a:lstStyle/>
          <a:p>
            <a:pPr algn="ctr"/>
            <a:r>
              <a:rPr lang="sl-SI" sz="3200" dirty="0" smtClean="0"/>
              <a:t>An </a:t>
            </a:r>
            <a:r>
              <a:rPr lang="sl-SI" sz="3200" dirty="0" err="1" smtClean="0"/>
              <a:t>example</a:t>
            </a:r>
            <a:endParaRPr lang="en-US" sz="3200" dirty="0"/>
          </a:p>
        </p:txBody>
      </p:sp>
      <p:sp>
        <p:nvSpPr>
          <p:cNvPr id="3" name="Ograda vsebine 2"/>
          <p:cNvSpPr>
            <a:spLocks noGrp="1"/>
          </p:cNvSpPr>
          <p:nvPr>
            <p:ph idx="1"/>
          </p:nvPr>
        </p:nvSpPr>
        <p:spPr>
          <a:xfrm>
            <a:off x="251520" y="908720"/>
            <a:ext cx="8640960" cy="5688632"/>
          </a:xfrm>
        </p:spPr>
        <p:txBody>
          <a:bodyPr>
            <a:normAutofit fontScale="92500" lnSpcReduction="10000"/>
          </a:bodyPr>
          <a:lstStyle/>
          <a:p>
            <a:pPr>
              <a:lnSpc>
                <a:spcPct val="150000"/>
              </a:lnSpc>
            </a:pPr>
            <a:r>
              <a:rPr lang="en-US" dirty="0" smtClean="0"/>
              <a:t>A younger learner needs to use </a:t>
            </a:r>
            <a:r>
              <a:rPr lang="en-US" i="1" dirty="0" smtClean="0"/>
              <a:t>the past tense</a:t>
            </a:r>
            <a:r>
              <a:rPr lang="en-US" dirty="0" smtClean="0"/>
              <a:t> in the CLIL language to describe an experiment in science, and if the past tense has not been learned in a formal grammar class, then the CLIL class will need to provide access to the appropriate use of the tense in that context.</a:t>
            </a:r>
          </a:p>
          <a:p>
            <a:pPr>
              <a:lnSpc>
                <a:spcPct val="150000"/>
              </a:lnSpc>
            </a:pPr>
            <a:r>
              <a:rPr lang="en-US" dirty="0" smtClean="0"/>
              <a:t>The language needed in CLIL settings </a:t>
            </a:r>
            <a:r>
              <a:rPr lang="en-US" sz="3000" b="1" dirty="0" smtClean="0">
                <a:solidFill>
                  <a:srgbClr val="0033CC"/>
                </a:solidFill>
              </a:rPr>
              <a:t>does not necessarily follow the same grammatical progression</a:t>
            </a:r>
            <a:r>
              <a:rPr lang="en-US" sz="3000" dirty="0" smtClean="0"/>
              <a:t> </a:t>
            </a:r>
            <a:r>
              <a:rPr lang="en-US" dirty="0" smtClean="0"/>
              <a:t>one would find in a language-learning setting.</a:t>
            </a:r>
          </a:p>
          <a:p>
            <a:pPr>
              <a:lnSpc>
                <a:spcPct val="150000"/>
              </a:lnSpc>
              <a:buNone/>
            </a:pPr>
            <a:endParaRPr lang="en-US" sz="1050" dirty="0" smtClean="0"/>
          </a:p>
          <a:p>
            <a:pPr>
              <a:lnSpc>
                <a:spcPct val="150000"/>
              </a:lnSpc>
              <a:buNone/>
            </a:pPr>
            <a:r>
              <a:rPr lang="en-US" dirty="0" smtClean="0"/>
              <a:t>How to solve this dilemma?</a:t>
            </a:r>
            <a:endParaRPr 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Autofit/>
          </a:bodyPr>
          <a:lstStyle/>
          <a:p>
            <a:pPr algn="ctr"/>
            <a:r>
              <a:rPr lang="en-US" sz="3600" dirty="0" smtClean="0">
                <a:solidFill>
                  <a:srgbClr val="006666"/>
                </a:solidFill>
              </a:rPr>
              <a:t>What are theoretical implications for integrating content and language learning?</a:t>
            </a:r>
            <a:endParaRPr lang="en-US" sz="3600" dirty="0">
              <a:solidFill>
                <a:srgbClr val="006666"/>
              </a:solidFill>
            </a:endParaRPr>
          </a:p>
        </p:txBody>
      </p:sp>
      <p:sp>
        <p:nvSpPr>
          <p:cNvPr id="3" name="Ograda vsebine 2"/>
          <p:cNvSpPr>
            <a:spLocks noGrp="1"/>
          </p:cNvSpPr>
          <p:nvPr>
            <p:ph idx="1"/>
          </p:nvPr>
        </p:nvSpPr>
        <p:spPr>
          <a:xfrm>
            <a:off x="251520" y="2132856"/>
            <a:ext cx="8568952" cy="4392488"/>
          </a:xfrm>
        </p:spPr>
        <p:txBody>
          <a:bodyPr>
            <a:normAutofit/>
          </a:bodyPr>
          <a:lstStyle/>
          <a:p>
            <a:r>
              <a:rPr lang="en-US" sz="2800" dirty="0" smtClean="0"/>
              <a:t>CLIL is </a:t>
            </a:r>
            <a:r>
              <a:rPr lang="en-US" sz="2800" b="1" dirty="0" smtClean="0">
                <a:solidFill>
                  <a:srgbClr val="0033CC"/>
                </a:solidFill>
              </a:rPr>
              <a:t>NOT </a:t>
            </a:r>
            <a:r>
              <a:rPr lang="en-US" sz="2800" dirty="0" err="1" smtClean="0"/>
              <a:t>ab</a:t>
            </a:r>
            <a:r>
              <a:rPr lang="sl-SI" sz="2800" dirty="0" err="1" smtClean="0"/>
              <a:t>out</a:t>
            </a:r>
            <a:r>
              <a:rPr lang="en-US" sz="2800" dirty="0" smtClean="0"/>
              <a:t> translating first-language teaching and learning into another language in the hope that learners will be immersed in a language bath and seamlessly learn in another language.</a:t>
            </a:r>
          </a:p>
          <a:p>
            <a:r>
              <a:rPr lang="en-US" sz="2800" dirty="0" smtClean="0"/>
              <a:t>CLIL is </a:t>
            </a:r>
            <a:r>
              <a:rPr lang="en-US" sz="2800" b="1" dirty="0" smtClean="0">
                <a:solidFill>
                  <a:srgbClr val="0033CC"/>
                </a:solidFill>
              </a:rPr>
              <a:t>not</a:t>
            </a:r>
            <a:r>
              <a:rPr lang="en-US" sz="2800" dirty="0" smtClean="0"/>
              <a:t> another method of teaching foreign language through grammar.</a:t>
            </a:r>
          </a:p>
          <a:p>
            <a:r>
              <a:rPr lang="en-US" sz="2800" dirty="0" smtClean="0"/>
              <a:t>CLIL should be understood as the </a:t>
            </a:r>
            <a:r>
              <a:rPr lang="en-US" sz="2800" b="1" dirty="0" smtClean="0">
                <a:solidFill>
                  <a:srgbClr val="0033CC"/>
                </a:solidFill>
              </a:rPr>
              <a:t>potential</a:t>
            </a:r>
            <a:r>
              <a:rPr lang="en-US" sz="2800" dirty="0" smtClean="0"/>
              <a:t> for </a:t>
            </a:r>
            <a:r>
              <a:rPr lang="en-US" sz="2800" b="1" dirty="0" smtClean="0">
                <a:solidFill>
                  <a:srgbClr val="0033CC"/>
                </a:solidFill>
              </a:rPr>
              <a:t>emergent synergies </a:t>
            </a:r>
            <a:r>
              <a:rPr lang="en-US" sz="2800" dirty="0" smtClean="0"/>
              <a:t>by integrating content and language.</a:t>
            </a:r>
          </a:p>
          <a:p>
            <a:pPr>
              <a:buNone/>
            </a:pPr>
            <a:endParaRPr lang="en-US" sz="28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ljeZBesedilom 3"/>
          <p:cNvSpPr txBox="1"/>
          <p:nvPr/>
        </p:nvSpPr>
        <p:spPr>
          <a:xfrm>
            <a:off x="251520" y="0"/>
            <a:ext cx="8640960" cy="1200329"/>
          </a:xfrm>
          <a:prstGeom prst="rect">
            <a:avLst/>
          </a:prstGeom>
          <a:solidFill>
            <a:schemeClr val="accent3">
              <a:lumMod val="20000"/>
              <a:lumOff val="80000"/>
            </a:schemeClr>
          </a:solidFill>
        </p:spPr>
        <p:txBody>
          <a:bodyPr wrap="square" rtlCol="0">
            <a:spAutoFit/>
          </a:bodyPr>
          <a:lstStyle/>
          <a:p>
            <a:pPr algn="ctr">
              <a:lnSpc>
                <a:spcPct val="150000"/>
              </a:lnSpc>
            </a:pPr>
            <a:r>
              <a:rPr lang="en-US" sz="2400" b="1" dirty="0" smtClean="0">
                <a:solidFill>
                  <a:srgbClr val="0070C0"/>
                </a:solidFill>
              </a:rPr>
              <a:t>The Language Triptych or how to integrate cognitively demanding content with language learning and using </a:t>
            </a:r>
            <a:endParaRPr lang="en-US" sz="2400" b="1" dirty="0">
              <a:solidFill>
                <a:srgbClr val="0070C0"/>
              </a:solidFill>
            </a:endParaRPr>
          </a:p>
        </p:txBody>
      </p:sp>
      <p:sp>
        <p:nvSpPr>
          <p:cNvPr id="5" name="Enakokraki trikotnik 4"/>
          <p:cNvSpPr/>
          <p:nvPr/>
        </p:nvSpPr>
        <p:spPr>
          <a:xfrm>
            <a:off x="1547664" y="1988840"/>
            <a:ext cx="5400600" cy="446449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lternativna obdelava 5"/>
          <p:cNvSpPr/>
          <p:nvPr/>
        </p:nvSpPr>
        <p:spPr>
          <a:xfrm>
            <a:off x="2555776" y="1700808"/>
            <a:ext cx="3384376" cy="792088"/>
          </a:xfrm>
          <a:prstGeom prst="flowChartAlternateProcess">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400" dirty="0" smtClean="0">
                <a:solidFill>
                  <a:schemeClr val="accent1">
                    <a:lumMod val="50000"/>
                  </a:schemeClr>
                </a:solidFill>
              </a:rPr>
              <a:t>Language </a:t>
            </a:r>
            <a:r>
              <a:rPr lang="en-US" sz="2800" b="1" dirty="0" smtClean="0">
                <a:solidFill>
                  <a:schemeClr val="accent1">
                    <a:lumMod val="50000"/>
                  </a:schemeClr>
                </a:solidFill>
              </a:rPr>
              <a:t>OF</a:t>
            </a:r>
            <a:r>
              <a:rPr lang="en-US" sz="2400" dirty="0" smtClean="0">
                <a:solidFill>
                  <a:schemeClr val="accent1">
                    <a:lumMod val="50000"/>
                  </a:schemeClr>
                </a:solidFill>
              </a:rPr>
              <a:t> learning</a:t>
            </a:r>
            <a:endParaRPr lang="en-US" sz="2400" dirty="0">
              <a:solidFill>
                <a:schemeClr val="accent1">
                  <a:lumMod val="50000"/>
                </a:schemeClr>
              </a:solidFill>
            </a:endParaRPr>
          </a:p>
        </p:txBody>
      </p:sp>
      <p:sp>
        <p:nvSpPr>
          <p:cNvPr id="7" name="Alternativna obdelava 6"/>
          <p:cNvSpPr/>
          <p:nvPr/>
        </p:nvSpPr>
        <p:spPr>
          <a:xfrm>
            <a:off x="0" y="5661248"/>
            <a:ext cx="3059832" cy="864096"/>
          </a:xfrm>
          <a:prstGeom prst="flowChartAlternateProcess">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800" dirty="0" smtClean="0">
                <a:solidFill>
                  <a:srgbClr val="0033CC"/>
                </a:solidFill>
              </a:rPr>
              <a:t>Language </a:t>
            </a:r>
            <a:r>
              <a:rPr lang="en-US" sz="2800" b="1" dirty="0" smtClean="0">
                <a:solidFill>
                  <a:srgbClr val="0033CC"/>
                </a:solidFill>
              </a:rPr>
              <a:t>FOR</a:t>
            </a:r>
            <a:r>
              <a:rPr lang="en-US" sz="2800" dirty="0" smtClean="0">
                <a:solidFill>
                  <a:srgbClr val="0033CC"/>
                </a:solidFill>
              </a:rPr>
              <a:t> learning</a:t>
            </a:r>
            <a:endParaRPr lang="en-US" sz="2800" dirty="0">
              <a:solidFill>
                <a:srgbClr val="0033CC"/>
              </a:solidFill>
            </a:endParaRPr>
          </a:p>
        </p:txBody>
      </p:sp>
      <p:sp>
        <p:nvSpPr>
          <p:cNvPr id="8" name="Alternativna obdelava 7"/>
          <p:cNvSpPr/>
          <p:nvPr/>
        </p:nvSpPr>
        <p:spPr>
          <a:xfrm>
            <a:off x="5724128" y="5589240"/>
            <a:ext cx="3312368" cy="936104"/>
          </a:xfrm>
          <a:prstGeom prst="flowChartAlternateProcess">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400" dirty="0" smtClean="0">
                <a:solidFill>
                  <a:srgbClr val="003399"/>
                </a:solidFill>
              </a:rPr>
              <a:t>Language </a:t>
            </a:r>
            <a:r>
              <a:rPr lang="en-US" sz="2400" b="1" dirty="0" smtClean="0">
                <a:solidFill>
                  <a:srgbClr val="003399"/>
                </a:solidFill>
              </a:rPr>
              <a:t>THROUGH </a:t>
            </a:r>
            <a:r>
              <a:rPr lang="en-US" sz="2400" dirty="0" smtClean="0">
                <a:solidFill>
                  <a:srgbClr val="003399"/>
                </a:solidFill>
              </a:rPr>
              <a:t>learning</a:t>
            </a:r>
            <a:endParaRPr lang="en-US" sz="2400" dirty="0">
              <a:solidFill>
                <a:srgbClr val="003399"/>
              </a:solidFill>
            </a:endParaRPr>
          </a:p>
        </p:txBody>
      </p:sp>
      <p:sp>
        <p:nvSpPr>
          <p:cNvPr id="9" name="PoljeZBesedilom 8"/>
          <p:cNvSpPr txBox="1"/>
          <p:nvPr/>
        </p:nvSpPr>
        <p:spPr>
          <a:xfrm>
            <a:off x="2843808" y="3933056"/>
            <a:ext cx="2808312" cy="1754326"/>
          </a:xfrm>
          <a:prstGeom prst="rect">
            <a:avLst/>
          </a:prstGeom>
          <a:noFill/>
        </p:spPr>
        <p:txBody>
          <a:bodyPr wrap="square" rtlCol="0">
            <a:spAutoFit/>
          </a:bodyPr>
          <a:lstStyle/>
          <a:p>
            <a:pPr algn="ctr"/>
            <a:r>
              <a:rPr lang="en-US" sz="2400" dirty="0" smtClean="0"/>
              <a:t>CLIL linguistic progression</a:t>
            </a:r>
            <a:endParaRPr lang="sl-SI" sz="2400" dirty="0" smtClean="0"/>
          </a:p>
          <a:p>
            <a:pPr algn="ctr"/>
            <a:endParaRPr lang="en-US" sz="1200" dirty="0" smtClean="0"/>
          </a:p>
          <a:p>
            <a:pPr algn="ctr"/>
            <a:r>
              <a:rPr lang="en-US" sz="2400" dirty="0" smtClean="0"/>
              <a:t>Language learning and language using</a:t>
            </a:r>
            <a:endParaRPr lang="en-US" sz="2400"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grada vsebine 2"/>
          <p:cNvSpPr>
            <a:spLocks noGrp="1"/>
          </p:cNvSpPr>
          <p:nvPr>
            <p:ph idx="1"/>
          </p:nvPr>
        </p:nvSpPr>
        <p:spPr>
          <a:xfrm>
            <a:off x="179512" y="620688"/>
            <a:ext cx="8507288" cy="5703912"/>
          </a:xfrm>
        </p:spPr>
        <p:txBody>
          <a:bodyPr/>
          <a:lstStyle/>
          <a:p>
            <a:pPr algn="ctr">
              <a:buNone/>
            </a:pPr>
            <a:r>
              <a:rPr lang="en-US" sz="3200" b="1" dirty="0" smtClean="0">
                <a:solidFill>
                  <a:schemeClr val="accent1">
                    <a:lumMod val="75000"/>
                  </a:schemeClr>
                </a:solidFill>
              </a:rPr>
              <a:t>Language OF learning</a:t>
            </a:r>
          </a:p>
          <a:p>
            <a:r>
              <a:rPr lang="en-US" sz="2800" dirty="0" smtClean="0"/>
              <a:t>The language needed for learners to </a:t>
            </a:r>
            <a:r>
              <a:rPr lang="en-US" sz="2800" b="1" dirty="0" smtClean="0"/>
              <a:t>access basic concepts</a:t>
            </a:r>
            <a:r>
              <a:rPr lang="en-US" sz="2800" dirty="0" smtClean="0"/>
              <a:t> and </a:t>
            </a:r>
            <a:r>
              <a:rPr lang="en-US" sz="2800" b="1" dirty="0" smtClean="0"/>
              <a:t>skills </a:t>
            </a:r>
            <a:r>
              <a:rPr lang="en-US" sz="2800" b="1" dirty="0" err="1" smtClean="0"/>
              <a:t>relat</a:t>
            </a:r>
            <a:r>
              <a:rPr lang="sl-SI" sz="2800" b="1" dirty="0" err="1" smtClean="0"/>
              <a:t>ed</a:t>
            </a:r>
            <a:r>
              <a:rPr lang="en-US" sz="2800" b="1" dirty="0" smtClean="0"/>
              <a:t> </a:t>
            </a:r>
            <a:r>
              <a:rPr lang="en-US" sz="2800" b="1" dirty="0" smtClean="0"/>
              <a:t>to the subject topic</a:t>
            </a:r>
            <a:r>
              <a:rPr lang="en-US" sz="2800" dirty="0" smtClean="0"/>
              <a:t>.</a:t>
            </a:r>
            <a:r>
              <a:rPr lang="en-US" dirty="0" smtClean="0"/>
              <a:t> </a:t>
            </a:r>
            <a:endParaRPr lang="sl-SI" dirty="0" smtClean="0"/>
          </a:p>
          <a:p>
            <a:pPr>
              <a:buNone/>
            </a:pPr>
            <a:endParaRPr lang="en-US" dirty="0" smtClean="0"/>
          </a:p>
        </p:txBody>
      </p:sp>
      <p:sp>
        <p:nvSpPr>
          <p:cNvPr id="4" name="Zaobljeni pravokotnik 3"/>
          <p:cNvSpPr/>
          <p:nvPr/>
        </p:nvSpPr>
        <p:spPr>
          <a:xfrm>
            <a:off x="467544" y="2456892"/>
            <a:ext cx="3456384" cy="15481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Key  vocabulary/phrases</a:t>
            </a:r>
            <a:endParaRPr lang="en-US" sz="2800" dirty="0"/>
          </a:p>
        </p:txBody>
      </p:sp>
      <p:sp>
        <p:nvSpPr>
          <p:cNvPr id="5" name="Zaobljeni pravokotnik 4"/>
          <p:cNvSpPr/>
          <p:nvPr/>
        </p:nvSpPr>
        <p:spPr>
          <a:xfrm>
            <a:off x="395536" y="4725144"/>
            <a:ext cx="3672408" cy="158417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Language of describing</a:t>
            </a:r>
            <a:r>
              <a:rPr lang="sl-SI" sz="2400" dirty="0" smtClean="0"/>
              <a:t>,</a:t>
            </a:r>
            <a:r>
              <a:rPr lang="en-US" sz="2400" dirty="0" smtClean="0"/>
              <a:t> defining, explaining, hypothesizing</a:t>
            </a:r>
            <a:endParaRPr lang="en-US" sz="2400" dirty="0"/>
          </a:p>
        </p:txBody>
      </p:sp>
      <p:sp>
        <p:nvSpPr>
          <p:cNvPr id="6" name="Zaobljeni pravokotnik 5"/>
          <p:cNvSpPr/>
          <p:nvPr/>
        </p:nvSpPr>
        <p:spPr>
          <a:xfrm>
            <a:off x="4932040" y="4653136"/>
            <a:ext cx="3456384" cy="151216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Effective use of future  tenses</a:t>
            </a:r>
            <a:endParaRPr lang="en-US" sz="2800" dirty="0"/>
          </a:p>
        </p:txBody>
      </p:sp>
      <p:sp>
        <p:nvSpPr>
          <p:cNvPr id="7" name="Zaobljeni pravokotnik 6"/>
          <p:cNvSpPr/>
          <p:nvPr/>
        </p:nvSpPr>
        <p:spPr>
          <a:xfrm>
            <a:off x="4896036" y="2276872"/>
            <a:ext cx="3528392" cy="187220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smtClean="0"/>
              <a:t>Grammatical progressions in using modal verbs to predict the future of ecosystems</a:t>
            </a:r>
            <a:endParaRPr lang="en-US" sz="2000"/>
          </a:p>
        </p:txBody>
      </p:sp>
      <p:sp>
        <p:nvSpPr>
          <p:cNvPr id="8" name="Pravokotnik 7"/>
          <p:cNvSpPr/>
          <p:nvPr/>
        </p:nvSpPr>
        <p:spPr>
          <a:xfrm>
            <a:off x="7740352" y="0"/>
            <a:ext cx="1403648" cy="46166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sl-SI" sz="2400" dirty="0" smtClean="0"/>
              <a:t>/ˈækses/</a:t>
            </a:r>
            <a:endParaRPr lang="sl-SI" sz="2400" dirty="0"/>
          </a:p>
        </p:txBody>
      </p:sp>
      <p:cxnSp>
        <p:nvCxnSpPr>
          <p:cNvPr id="10" name="Raven puščični konektor 9"/>
          <p:cNvCxnSpPr/>
          <p:nvPr/>
        </p:nvCxnSpPr>
        <p:spPr>
          <a:xfrm flipH="1">
            <a:off x="6804248" y="548680"/>
            <a:ext cx="1512168" cy="72008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descr="Screenshot 2015-03-10 08.48.03.png"/>
          <p:cNvPicPr>
            <a:picLocks noChangeAspect="1"/>
          </p:cNvPicPr>
          <p:nvPr/>
        </p:nvPicPr>
        <p:blipFill>
          <a:blip r:embed="rId2" cstate="print"/>
          <a:srcRect l="19288" t="16400" r="31888" b="10801"/>
          <a:stretch>
            <a:fillRect/>
          </a:stretch>
        </p:blipFill>
        <p:spPr>
          <a:xfrm>
            <a:off x="6358" y="0"/>
            <a:ext cx="7898724" cy="6624736"/>
          </a:xfrm>
          <a:prstGeom prst="rect">
            <a:avLst/>
          </a:prstGeom>
        </p:spPr>
      </p:pic>
      <p:pic>
        <p:nvPicPr>
          <p:cNvPr id="1028" name="Picture 4" descr="Triceps brachii.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1180" y="0"/>
            <a:ext cx="2298961" cy="231735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ezultat iskanja slik za bicep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44208" y="5014193"/>
            <a:ext cx="2506997" cy="169979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Femur - anterior view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18326" y="2852936"/>
            <a:ext cx="1625674" cy="162567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descr="Screenshot 2015-03-10 08.48.45.png"/>
          <p:cNvPicPr>
            <a:picLocks noChangeAspect="1"/>
          </p:cNvPicPr>
          <p:nvPr/>
        </p:nvPicPr>
        <p:blipFill>
          <a:blip r:embed="rId2" cstate="print"/>
          <a:srcRect l="19288" t="37400" r="31888" b="9401"/>
          <a:stretch>
            <a:fillRect/>
          </a:stretch>
        </p:blipFill>
        <p:spPr>
          <a:xfrm>
            <a:off x="251520" y="0"/>
            <a:ext cx="8670521" cy="5904656"/>
          </a:xfrm>
          <a:prstGeom prst="rect">
            <a:avLst/>
          </a:prstGeom>
        </p:spPr>
      </p:pic>
      <p:sp>
        <p:nvSpPr>
          <p:cNvPr id="3" name="Pravokotnik 2"/>
          <p:cNvSpPr/>
          <p:nvPr/>
        </p:nvSpPr>
        <p:spPr>
          <a:xfrm>
            <a:off x="0" y="6309320"/>
            <a:ext cx="3744416" cy="461665"/>
          </a:xfrm>
          <a:prstGeom prst="rect">
            <a:avLst/>
          </a:prstGeom>
        </p:spPr>
        <p:txBody>
          <a:bodyPr wrap="square">
            <a:spAutoFit/>
          </a:bodyPr>
          <a:lstStyle/>
          <a:p>
            <a:r>
              <a:rPr lang="sl-SI" sz="1200" dirty="0" smtClean="0">
                <a:hlinkClick r:id="rId3"/>
              </a:rPr>
              <a:t>https://www.youtube.com/watch?v=e54m6XOpRgU</a:t>
            </a:r>
            <a:endParaRPr lang="sl-SI" sz="1200" dirty="0" smtClean="0"/>
          </a:p>
          <a:p>
            <a:endParaRPr lang="sl-SI" sz="1200" dirty="0"/>
          </a:p>
        </p:txBody>
      </p:sp>
      <p:sp>
        <p:nvSpPr>
          <p:cNvPr id="5" name="Pravokotnik 4"/>
          <p:cNvSpPr/>
          <p:nvPr/>
        </p:nvSpPr>
        <p:spPr>
          <a:xfrm>
            <a:off x="4427984" y="6093296"/>
            <a:ext cx="4572000" cy="646331"/>
          </a:xfrm>
          <a:prstGeom prst="rect">
            <a:avLst/>
          </a:prstGeom>
        </p:spPr>
        <p:txBody>
          <a:bodyPr>
            <a:spAutoFit/>
          </a:bodyPr>
          <a:lstStyle/>
          <a:p>
            <a:r>
              <a:rPr lang="sl-SI" b="1" dirty="0" smtClean="0">
                <a:solidFill>
                  <a:srgbClr val="006666"/>
                </a:solidFill>
              </a:rPr>
              <a:t>DEM BONES </a:t>
            </a:r>
            <a:r>
              <a:rPr lang="sl-SI" dirty="0" smtClean="0"/>
              <a:t>- </a:t>
            </a:r>
            <a:r>
              <a:rPr lang="en-US" dirty="0" smtClean="0"/>
              <a:t>It is dialect for "them bones" which is dialect for "those bones". </a:t>
            </a:r>
            <a:endParaRPr lang="sl-SI"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grada vsebine 2"/>
          <p:cNvSpPr>
            <a:spLocks noGrp="1"/>
          </p:cNvSpPr>
          <p:nvPr>
            <p:ph idx="1"/>
          </p:nvPr>
        </p:nvSpPr>
        <p:spPr>
          <a:xfrm>
            <a:off x="0" y="116632"/>
            <a:ext cx="9144000" cy="6741368"/>
          </a:xfrm>
        </p:spPr>
        <p:style>
          <a:lnRef idx="2">
            <a:schemeClr val="accent1"/>
          </a:lnRef>
          <a:fillRef idx="1">
            <a:schemeClr val="lt1"/>
          </a:fillRef>
          <a:effectRef idx="0">
            <a:schemeClr val="accent1"/>
          </a:effectRef>
          <a:fontRef idx="minor">
            <a:schemeClr val="dk1"/>
          </a:fontRef>
        </p:style>
        <p:txBody>
          <a:bodyPr/>
          <a:lstStyle/>
          <a:p>
            <a:pPr algn="ctr">
              <a:buNone/>
            </a:pPr>
            <a:r>
              <a:rPr lang="en-US" sz="3600" dirty="0" smtClean="0">
                <a:solidFill>
                  <a:srgbClr val="003399"/>
                </a:solidFill>
              </a:rPr>
              <a:t>Language</a:t>
            </a:r>
            <a:r>
              <a:rPr lang="en-US" sz="3600" b="1" dirty="0" smtClean="0">
                <a:solidFill>
                  <a:srgbClr val="003399"/>
                </a:solidFill>
              </a:rPr>
              <a:t> FOR learning</a:t>
            </a:r>
          </a:p>
          <a:p>
            <a:r>
              <a:rPr lang="en-US" sz="2800" dirty="0" smtClean="0"/>
              <a:t>The kind of language needed to operate in a foreign language environment</a:t>
            </a:r>
            <a:r>
              <a:rPr lang="en-US" dirty="0" smtClean="0"/>
              <a:t>.</a:t>
            </a:r>
          </a:p>
          <a:p>
            <a:pPr>
              <a:buNone/>
            </a:pPr>
            <a:endParaRPr lang="en-US" dirty="0" smtClean="0"/>
          </a:p>
          <a:p>
            <a:endParaRPr lang="en-US" dirty="0"/>
          </a:p>
        </p:txBody>
      </p:sp>
      <p:sp>
        <p:nvSpPr>
          <p:cNvPr id="4" name="Zaokroži kota na isti strani pravokotnika 3"/>
          <p:cNvSpPr/>
          <p:nvPr/>
        </p:nvSpPr>
        <p:spPr>
          <a:xfrm>
            <a:off x="251520" y="2348880"/>
            <a:ext cx="3384376" cy="1944216"/>
          </a:xfrm>
          <a:prstGeom prst="round2Same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lnSpc>
                <a:spcPct val="150000"/>
              </a:lnSpc>
            </a:pPr>
            <a:r>
              <a:rPr lang="en-US" sz="2400" smtClean="0">
                <a:solidFill>
                  <a:srgbClr val="003399"/>
                </a:solidFill>
              </a:rPr>
              <a:t>In groups: asking and answering questions using evidence</a:t>
            </a:r>
            <a:endParaRPr lang="en-US" sz="2400">
              <a:solidFill>
                <a:srgbClr val="003399"/>
              </a:solidFill>
            </a:endParaRPr>
          </a:p>
        </p:txBody>
      </p:sp>
      <p:sp>
        <p:nvSpPr>
          <p:cNvPr id="5" name="Zaokroži kota na isti strani pravokotnika 4"/>
          <p:cNvSpPr/>
          <p:nvPr/>
        </p:nvSpPr>
        <p:spPr>
          <a:xfrm>
            <a:off x="4211960" y="1772816"/>
            <a:ext cx="4824536" cy="1548172"/>
          </a:xfrm>
          <a:prstGeom prst="round2Same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lnSpc>
                <a:spcPct val="150000"/>
              </a:lnSpc>
            </a:pPr>
            <a:r>
              <a:rPr lang="en-US" sz="2400" b="1" dirty="0" smtClean="0">
                <a:solidFill>
                  <a:srgbClr val="003399"/>
                </a:solidFill>
              </a:rPr>
              <a:t>The task</a:t>
            </a:r>
            <a:r>
              <a:rPr lang="en-US" sz="2400" dirty="0" smtClean="0">
                <a:solidFill>
                  <a:srgbClr val="003399"/>
                </a:solidFill>
              </a:rPr>
              <a:t>: the students are required to organize, research and present </a:t>
            </a:r>
            <a:endParaRPr lang="en-US" sz="2400" dirty="0">
              <a:solidFill>
                <a:srgbClr val="003399"/>
              </a:solidFill>
            </a:endParaRPr>
          </a:p>
        </p:txBody>
      </p:sp>
      <p:sp>
        <p:nvSpPr>
          <p:cNvPr id="6" name="Zaokroži kota na isti strani pravokotnika 5"/>
          <p:cNvSpPr/>
          <p:nvPr/>
        </p:nvSpPr>
        <p:spPr>
          <a:xfrm>
            <a:off x="179512" y="4869160"/>
            <a:ext cx="3600400" cy="1728192"/>
          </a:xfrm>
          <a:prstGeom prst="round2Same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lnSpc>
                <a:spcPct val="150000"/>
              </a:lnSpc>
            </a:pPr>
            <a:r>
              <a:rPr lang="en-US" sz="2400" smtClean="0">
                <a:solidFill>
                  <a:srgbClr val="003399"/>
                </a:solidFill>
              </a:rPr>
              <a:t>Writing a simple research report</a:t>
            </a:r>
            <a:endParaRPr lang="en-US" sz="2400">
              <a:solidFill>
                <a:srgbClr val="003399"/>
              </a:solidFill>
            </a:endParaRPr>
          </a:p>
        </p:txBody>
      </p:sp>
      <p:sp>
        <p:nvSpPr>
          <p:cNvPr id="7" name="Zaokroži kota na isti strani pravokotnika 6"/>
          <p:cNvSpPr/>
          <p:nvPr/>
        </p:nvSpPr>
        <p:spPr>
          <a:xfrm>
            <a:off x="4572000" y="5085184"/>
            <a:ext cx="4248472" cy="1512168"/>
          </a:xfrm>
          <a:prstGeom prst="round2Same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lnSpc>
                <a:spcPct val="150000"/>
              </a:lnSpc>
            </a:pPr>
            <a:r>
              <a:rPr lang="en-US" sz="2800" dirty="0" smtClean="0"/>
              <a:t>Language for project work</a:t>
            </a:r>
            <a:endParaRPr lang="en-US" sz="2800" dirty="0"/>
          </a:p>
        </p:txBody>
      </p:sp>
      <p:sp>
        <p:nvSpPr>
          <p:cNvPr id="8" name="Zaokroži kota na isti strani pravokotnika 7"/>
          <p:cNvSpPr/>
          <p:nvPr/>
        </p:nvSpPr>
        <p:spPr>
          <a:xfrm>
            <a:off x="4283968" y="3501008"/>
            <a:ext cx="4248472" cy="1296144"/>
          </a:xfrm>
          <a:prstGeom prst="round2Same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smtClean="0"/>
              <a:t>Language to build arguments and disagreements</a:t>
            </a:r>
            <a:endParaRPr lang="en-US" sz="240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descr="Screenshot 2015-03-10 09.05.38.png"/>
          <p:cNvPicPr>
            <a:picLocks noChangeAspect="1"/>
          </p:cNvPicPr>
          <p:nvPr/>
        </p:nvPicPr>
        <p:blipFill>
          <a:blip r:embed="rId2" cstate="print"/>
          <a:srcRect l="19288" t="10801" r="17713" b="10800"/>
          <a:stretch>
            <a:fillRect/>
          </a:stretch>
        </p:blipFill>
        <p:spPr>
          <a:xfrm>
            <a:off x="220659" y="332656"/>
            <a:ext cx="8671821" cy="6070274"/>
          </a:xfrm>
          <a:prstGeom prst="rect">
            <a:avLst/>
          </a:prstGeom>
        </p:spPr>
      </p:pic>
      <p:sp>
        <p:nvSpPr>
          <p:cNvPr id="1025" name="Rectangle 1"/>
          <p:cNvSpPr>
            <a:spLocks noChangeArrowheads="1"/>
          </p:cNvSpPr>
          <p:nvPr/>
        </p:nvSpPr>
        <p:spPr bwMode="auto">
          <a:xfrm>
            <a:off x="2555776" y="6077907"/>
            <a:ext cx="1835696" cy="400110"/>
          </a:xfrm>
          <a:prstGeom prst="rect">
            <a:avLst/>
          </a:prstGeom>
          <a:solidFill>
            <a:schemeClr val="bg2"/>
          </a:solidFill>
          <a:ln w="9525">
            <a:solidFill>
              <a:schemeClr val="bg2">
                <a:lumMod val="90000"/>
              </a:schemeClr>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sl-SI" sz="2000" b="1" i="0" u="none" strike="noStrike" cap="none" normalizeH="0" baseline="0" dirty="0" smtClean="0">
                <a:ln>
                  <a:noFill/>
                </a:ln>
                <a:solidFill>
                  <a:schemeClr val="tx1"/>
                </a:solidFill>
                <a:effectLst/>
                <a:latin typeface="Arial" charset="0"/>
                <a:cs typeface="Arial" charset="0"/>
              </a:rPr>
              <a:t>ˈ</a:t>
            </a:r>
            <a:r>
              <a:rPr kumimoji="0" lang="sl-SI" sz="1800" b="1" i="0" u="sng" strike="noStrike" cap="none" normalizeH="0" baseline="0" dirty="0" smtClean="0">
                <a:ln>
                  <a:noFill/>
                </a:ln>
                <a:solidFill>
                  <a:schemeClr val="tx1"/>
                </a:solidFill>
                <a:effectLst/>
                <a:latin typeface="Arial" charset="0"/>
                <a:cs typeface="Arial" charset="0"/>
              </a:rPr>
              <a:t>rek</a:t>
            </a:r>
            <a:r>
              <a:rPr kumimoji="0" lang="sl-SI" sz="1800" b="0" i="0" u="none" strike="noStrike" cap="none" normalizeH="0" baseline="0" dirty="0" smtClean="0">
                <a:ln>
                  <a:noFill/>
                </a:ln>
                <a:solidFill>
                  <a:schemeClr val="tx1"/>
                </a:solidFill>
                <a:effectLst/>
                <a:latin typeface="Arial" charset="0"/>
                <a:cs typeface="Arial" charset="0"/>
              </a:rPr>
              <a:t>ˌtæŋɡ(ə)l</a:t>
            </a:r>
            <a:endParaRPr kumimoji="0" lang="sl-SI" sz="1000" b="0" i="0" u="none" strike="noStrike" cap="none" normalizeH="0" baseline="0" dirty="0" smtClean="0">
              <a:ln>
                <a:noFill/>
              </a:ln>
              <a:solidFill>
                <a:schemeClr val="tx1"/>
              </a:solidFill>
              <a:effectLst/>
              <a:latin typeface="Arial" charset="0"/>
              <a:cs typeface="Arial" charset="0"/>
            </a:endParaRPr>
          </a:p>
        </p:txBody>
      </p:sp>
      <p:sp>
        <p:nvSpPr>
          <p:cNvPr id="5" name="Pravokotnik 4"/>
          <p:cNvSpPr/>
          <p:nvPr/>
        </p:nvSpPr>
        <p:spPr>
          <a:xfrm>
            <a:off x="3491880" y="4365104"/>
            <a:ext cx="1008112" cy="400110"/>
          </a:xfrm>
          <a:prstGeom prst="rect">
            <a:avLst/>
          </a:prstGeom>
          <a:solidFill>
            <a:schemeClr val="bg2"/>
          </a:solidFill>
        </p:spPr>
        <p:txBody>
          <a:bodyPr wrap="square">
            <a:spAutoFit/>
          </a:bodyPr>
          <a:lstStyle/>
          <a:p>
            <a:r>
              <a:rPr lang="sl-SI" sz="2000" b="1" u="sng" dirty="0" smtClean="0"/>
              <a:t>ˈ</a:t>
            </a:r>
            <a:r>
              <a:rPr lang="sl-SI" b="1" u="sng" dirty="0" smtClean="0"/>
              <a:t>əʊ</a:t>
            </a:r>
            <a:r>
              <a:rPr lang="sl-SI" dirty="0" smtClean="0"/>
              <a:t>v(ə)l</a:t>
            </a:r>
            <a:endParaRPr lang="sl-SI"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descr="Screenshot 2015-03-10 09.09.30.png"/>
          <p:cNvPicPr>
            <a:picLocks noChangeAspect="1"/>
          </p:cNvPicPr>
          <p:nvPr/>
        </p:nvPicPr>
        <p:blipFill>
          <a:blip r:embed="rId2" cstate="print"/>
          <a:srcRect l="35825" t="17800" r="34250" b="31800"/>
          <a:stretch>
            <a:fillRect/>
          </a:stretch>
        </p:blipFill>
        <p:spPr>
          <a:xfrm>
            <a:off x="1043608" y="188640"/>
            <a:ext cx="7200800" cy="6482085"/>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grada vsebine 2"/>
          <p:cNvSpPr>
            <a:spLocks noGrp="1"/>
          </p:cNvSpPr>
          <p:nvPr>
            <p:ph idx="1"/>
          </p:nvPr>
        </p:nvSpPr>
        <p:spPr>
          <a:xfrm>
            <a:off x="0" y="0"/>
            <a:ext cx="8964488" cy="6741368"/>
          </a:xfrm>
        </p:spPr>
        <p:style>
          <a:lnRef idx="2">
            <a:schemeClr val="accent3"/>
          </a:lnRef>
          <a:fillRef idx="1">
            <a:schemeClr val="lt1"/>
          </a:fillRef>
          <a:effectRef idx="0">
            <a:schemeClr val="accent3"/>
          </a:effectRef>
          <a:fontRef idx="minor">
            <a:schemeClr val="dk1"/>
          </a:fontRef>
        </p:style>
        <p:txBody>
          <a:bodyPr>
            <a:noAutofit/>
          </a:bodyPr>
          <a:lstStyle/>
          <a:p>
            <a:pPr algn="ctr">
              <a:buNone/>
            </a:pPr>
            <a:r>
              <a:rPr lang="en-US" sz="3600" dirty="0" smtClean="0">
                <a:solidFill>
                  <a:srgbClr val="003399"/>
                </a:solidFill>
              </a:rPr>
              <a:t>Language </a:t>
            </a:r>
            <a:r>
              <a:rPr lang="en-US" sz="3600" b="1" dirty="0" smtClean="0">
                <a:solidFill>
                  <a:srgbClr val="003399"/>
                </a:solidFill>
              </a:rPr>
              <a:t>THROUGH</a:t>
            </a:r>
            <a:r>
              <a:rPr lang="en-US" sz="3600" dirty="0" smtClean="0">
                <a:solidFill>
                  <a:srgbClr val="003399"/>
                </a:solidFill>
              </a:rPr>
              <a:t> learning </a:t>
            </a:r>
          </a:p>
          <a:p>
            <a:pPr>
              <a:lnSpc>
                <a:spcPct val="150000"/>
              </a:lnSpc>
            </a:pPr>
            <a:r>
              <a:rPr lang="en-US" sz="2800" b="1" dirty="0" smtClean="0">
                <a:solidFill>
                  <a:srgbClr val="0033CC"/>
                </a:solidFill>
              </a:rPr>
              <a:t>New language </a:t>
            </a:r>
            <a:r>
              <a:rPr lang="en-US" sz="2800" dirty="0" smtClean="0"/>
              <a:t>will emerge through learning.</a:t>
            </a:r>
          </a:p>
          <a:p>
            <a:pPr>
              <a:lnSpc>
                <a:spcPct val="150000"/>
              </a:lnSpc>
            </a:pPr>
            <a:r>
              <a:rPr lang="en-US" sz="2800" dirty="0" smtClean="0"/>
              <a:t>Make use of opportunities to encourage learners to </a:t>
            </a:r>
            <a:r>
              <a:rPr lang="en-US" sz="2800" dirty="0" smtClean="0">
                <a:solidFill>
                  <a:srgbClr val="0033CC"/>
                </a:solidFill>
              </a:rPr>
              <a:t>articulate their understanding</a:t>
            </a:r>
          </a:p>
          <a:p>
            <a:r>
              <a:rPr lang="en-US" sz="2800" b="1" dirty="0" smtClean="0">
                <a:solidFill>
                  <a:srgbClr val="006666"/>
                </a:solidFill>
              </a:rPr>
              <a:t>HABITATS project</a:t>
            </a:r>
            <a:r>
              <a:rPr lang="en-US" sz="2800" dirty="0" smtClean="0">
                <a:solidFill>
                  <a:srgbClr val="006666"/>
                </a:solidFill>
              </a:rPr>
              <a:t>:</a:t>
            </a:r>
          </a:p>
          <a:p>
            <a:pPr lvl="1"/>
            <a:r>
              <a:rPr lang="en-US" sz="2800" dirty="0" smtClean="0"/>
              <a:t>Language through learning may emerge if during the mini-project preparation, students working in groups need language to express a </a:t>
            </a:r>
            <a:r>
              <a:rPr lang="en-US" sz="2800" dirty="0" smtClean="0">
                <a:solidFill>
                  <a:srgbClr val="006666"/>
                </a:solidFill>
              </a:rPr>
              <a:t>new idea </a:t>
            </a:r>
            <a:r>
              <a:rPr lang="en-US" sz="2800" dirty="0" smtClean="0"/>
              <a:t>which they have constructed and which is not in their resources.</a:t>
            </a:r>
          </a:p>
          <a:p>
            <a:pPr lvl="1"/>
            <a:r>
              <a:rPr lang="en-GB" sz="2800" dirty="0" smtClean="0"/>
              <a:t>Using </a:t>
            </a:r>
            <a:r>
              <a:rPr lang="en-GB" sz="2800" dirty="0" smtClean="0">
                <a:solidFill>
                  <a:srgbClr val="006666"/>
                </a:solidFill>
              </a:rPr>
              <a:t>feedback</a:t>
            </a:r>
            <a:r>
              <a:rPr lang="en-GB" sz="2800" dirty="0" smtClean="0"/>
              <a:t>, </a:t>
            </a:r>
            <a:r>
              <a:rPr lang="en-GB" sz="2800" dirty="0" smtClean="0">
                <a:solidFill>
                  <a:srgbClr val="006666"/>
                </a:solidFill>
              </a:rPr>
              <a:t>dictionary skills</a:t>
            </a:r>
            <a:r>
              <a:rPr lang="en-GB" sz="2800" dirty="0" smtClean="0"/>
              <a:t>, presenting evidence, recycling discussion skills at a higher level. </a:t>
            </a:r>
          </a:p>
          <a:p>
            <a:pPr lvl="1"/>
            <a:endParaRPr lang="en-US" sz="2800"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descr="Screenshot 2015-03-10 09.24.56.png"/>
          <p:cNvPicPr>
            <a:picLocks noChangeAspect="1"/>
          </p:cNvPicPr>
          <p:nvPr/>
        </p:nvPicPr>
        <p:blipFill>
          <a:blip r:embed="rId2" cstate="print"/>
          <a:srcRect l="24013" t="15000" r="22438" b="24800"/>
          <a:stretch>
            <a:fillRect/>
          </a:stretch>
        </p:blipFill>
        <p:spPr>
          <a:xfrm>
            <a:off x="107504" y="476672"/>
            <a:ext cx="8768230" cy="5544616"/>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descr="Screenshot 2015-03-10 09.26.05.png"/>
          <p:cNvPicPr>
            <a:picLocks noChangeAspect="1"/>
          </p:cNvPicPr>
          <p:nvPr/>
        </p:nvPicPr>
        <p:blipFill>
          <a:blip r:embed="rId2" cstate="print"/>
          <a:srcRect l="24800" t="16400" r="22438" b="24800"/>
          <a:stretch>
            <a:fillRect/>
          </a:stretch>
        </p:blipFill>
        <p:spPr>
          <a:xfrm>
            <a:off x="251520" y="332656"/>
            <a:ext cx="8615243" cy="54006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descr="Screenshot 2015-03-10 07.56.29.png"/>
          <p:cNvPicPr>
            <a:picLocks noChangeAspect="1"/>
          </p:cNvPicPr>
          <p:nvPr/>
        </p:nvPicPr>
        <p:blipFill>
          <a:blip r:embed="rId2" cstate="print"/>
          <a:srcRect l="16925" t="17800" r="31100" b="9401"/>
          <a:stretch>
            <a:fillRect/>
          </a:stretch>
        </p:blipFill>
        <p:spPr>
          <a:xfrm>
            <a:off x="398306" y="195186"/>
            <a:ext cx="8134134" cy="6408712"/>
          </a:xfrm>
          <a:prstGeom prst="rect">
            <a:avLst/>
          </a:prstGeom>
        </p:spPr>
      </p:pic>
      <p:sp>
        <p:nvSpPr>
          <p:cNvPr id="3" name="Pravokotnik 2"/>
          <p:cNvSpPr/>
          <p:nvPr/>
        </p:nvSpPr>
        <p:spPr>
          <a:xfrm>
            <a:off x="0" y="6596390"/>
            <a:ext cx="4572000" cy="261610"/>
          </a:xfrm>
          <a:prstGeom prst="rect">
            <a:avLst/>
          </a:prstGeom>
        </p:spPr>
        <p:txBody>
          <a:bodyPr>
            <a:spAutoFit/>
          </a:bodyPr>
          <a:lstStyle/>
          <a:p>
            <a:r>
              <a:rPr lang="sl-SI" sz="1050" dirty="0" smtClean="0"/>
              <a:t>http://www.cremit.it/public/documenti/seminar.pdf</a:t>
            </a:r>
            <a:endParaRPr lang="sl-SI" sz="105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descr="Screenshot 2015-03-10 09.28.16.png"/>
          <p:cNvPicPr>
            <a:picLocks noChangeAspect="1"/>
          </p:cNvPicPr>
          <p:nvPr/>
        </p:nvPicPr>
        <p:blipFill>
          <a:blip r:embed="rId2" cstate="print"/>
          <a:srcRect l="24800" t="15000" r="22438" b="23401"/>
          <a:stretch>
            <a:fillRect/>
          </a:stretch>
        </p:blipFill>
        <p:spPr>
          <a:xfrm>
            <a:off x="0" y="332656"/>
            <a:ext cx="8991181" cy="5904656"/>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descr="Screenshot 2015-03-10 09.29.53.png"/>
          <p:cNvPicPr>
            <a:picLocks noChangeAspect="1"/>
          </p:cNvPicPr>
          <p:nvPr/>
        </p:nvPicPr>
        <p:blipFill>
          <a:blip r:embed="rId2" cstate="print"/>
          <a:srcRect l="23225" t="15000" r="22438" b="23401"/>
          <a:stretch>
            <a:fillRect/>
          </a:stretch>
        </p:blipFill>
        <p:spPr>
          <a:xfrm>
            <a:off x="179512" y="404664"/>
            <a:ext cx="8582044" cy="5472608"/>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descr="Screenshot 2015-03-10 09.31.06.png"/>
          <p:cNvPicPr>
            <a:picLocks noChangeAspect="1"/>
          </p:cNvPicPr>
          <p:nvPr/>
        </p:nvPicPr>
        <p:blipFill>
          <a:blip r:embed="rId2" cstate="print"/>
          <a:srcRect l="24013" t="15000" r="20863" b="23401"/>
          <a:stretch>
            <a:fillRect/>
          </a:stretch>
        </p:blipFill>
        <p:spPr>
          <a:xfrm>
            <a:off x="107505" y="260648"/>
            <a:ext cx="8618048" cy="5472608"/>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descr="Screenshot 2015-03-10 09.39.20.png"/>
          <p:cNvPicPr>
            <a:picLocks noChangeAspect="1"/>
          </p:cNvPicPr>
          <p:nvPr/>
        </p:nvPicPr>
        <p:blipFill>
          <a:blip r:embed="rId2" cstate="print"/>
          <a:srcRect l="23225" t="15400" r="21650" b="11801"/>
          <a:stretch>
            <a:fillRect/>
          </a:stretch>
        </p:blipFill>
        <p:spPr>
          <a:xfrm>
            <a:off x="107504" y="0"/>
            <a:ext cx="8928992" cy="6669360"/>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descr="Screenshot 2015-03-10 09.41.35.png"/>
          <p:cNvPicPr>
            <a:picLocks noChangeAspect="1"/>
          </p:cNvPicPr>
          <p:nvPr/>
        </p:nvPicPr>
        <p:blipFill>
          <a:blip r:embed="rId2" cstate="print"/>
          <a:srcRect l="24800" t="15000" r="21650" b="23401"/>
          <a:stretch>
            <a:fillRect/>
          </a:stretch>
        </p:blipFill>
        <p:spPr>
          <a:xfrm>
            <a:off x="42043" y="476672"/>
            <a:ext cx="9014091" cy="5832648"/>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descr="Screenshot 2015-03-10 09.43.08.png"/>
          <p:cNvPicPr>
            <a:picLocks noChangeAspect="1"/>
          </p:cNvPicPr>
          <p:nvPr/>
        </p:nvPicPr>
        <p:blipFill>
          <a:blip r:embed="rId2" cstate="print"/>
          <a:srcRect l="23225" t="15000" r="20863" b="24800"/>
          <a:stretch>
            <a:fillRect/>
          </a:stretch>
        </p:blipFill>
        <p:spPr>
          <a:xfrm>
            <a:off x="0" y="411365"/>
            <a:ext cx="9144000" cy="5537915"/>
          </a:xfrm>
          <a:prstGeom prst="rect">
            <a:avLst/>
          </a:prstGeom>
        </p:spPr>
      </p:pic>
      <p:sp>
        <p:nvSpPr>
          <p:cNvPr id="3" name="Pravokotnik 2"/>
          <p:cNvSpPr/>
          <p:nvPr/>
        </p:nvSpPr>
        <p:spPr>
          <a:xfrm>
            <a:off x="827584" y="0"/>
            <a:ext cx="1217000" cy="400110"/>
          </a:xfrm>
          <a:prstGeom prst="rect">
            <a:avLst/>
          </a:prstGeom>
        </p:spPr>
        <p:style>
          <a:lnRef idx="1">
            <a:schemeClr val="accent3"/>
          </a:lnRef>
          <a:fillRef idx="2">
            <a:schemeClr val="accent3"/>
          </a:fillRef>
          <a:effectRef idx="1">
            <a:schemeClr val="accent3"/>
          </a:effectRef>
          <a:fontRef idx="minor">
            <a:schemeClr val="dk1"/>
          </a:fontRef>
        </p:style>
        <p:txBody>
          <a:bodyPr wrap="none">
            <a:spAutoFit/>
          </a:bodyPr>
          <a:lstStyle/>
          <a:p>
            <a:r>
              <a:rPr lang="sl-SI" sz="2000" b="1" dirty="0" smtClean="0"/>
              <a:t>ˈ</a:t>
            </a:r>
            <a:r>
              <a:rPr lang="sl-SI" dirty="0" smtClean="0"/>
              <a:t>ætrɪˌbjuːt</a:t>
            </a:r>
            <a:endParaRPr lang="sl-SI"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79512" y="116632"/>
            <a:ext cx="8784976" cy="1359024"/>
          </a:xfrm>
          <a:solidFill>
            <a:schemeClr val="accent3">
              <a:lumMod val="20000"/>
              <a:lumOff val="80000"/>
            </a:schemeClr>
          </a:solidFill>
        </p:spPr>
        <p:txBody>
          <a:bodyPr>
            <a:noAutofit/>
          </a:bodyPr>
          <a:lstStyle/>
          <a:p>
            <a:pPr algn="ctr"/>
            <a:r>
              <a:rPr lang="en-GB" sz="3600" b="1" dirty="0" smtClean="0"/>
              <a:t>From cultural awareness to intercultural understanding</a:t>
            </a:r>
            <a:endParaRPr lang="en-GB" sz="3600" b="1" dirty="0"/>
          </a:p>
        </p:txBody>
      </p:sp>
      <p:sp>
        <p:nvSpPr>
          <p:cNvPr id="3" name="Ograda vsebine 2"/>
          <p:cNvSpPr>
            <a:spLocks noGrp="1"/>
          </p:cNvSpPr>
          <p:nvPr>
            <p:ph idx="1"/>
          </p:nvPr>
        </p:nvSpPr>
        <p:spPr>
          <a:xfrm>
            <a:off x="323528" y="1556792"/>
            <a:ext cx="8640960" cy="5112568"/>
          </a:xfrm>
        </p:spPr>
        <p:txBody>
          <a:bodyPr>
            <a:noAutofit/>
          </a:bodyPr>
          <a:lstStyle/>
          <a:p>
            <a:r>
              <a:rPr lang="en-GB" sz="2800" b="1" dirty="0" smtClean="0">
                <a:solidFill>
                  <a:srgbClr val="006666"/>
                </a:solidFill>
              </a:rPr>
              <a:t>Cultural awareness </a:t>
            </a:r>
            <a:r>
              <a:rPr lang="en-GB" sz="2800" dirty="0" smtClean="0"/>
              <a:t>may focus on knowledge about different cultures, but we should move towards </a:t>
            </a:r>
            <a:r>
              <a:rPr lang="en-GB" sz="2800" b="1" dirty="0" smtClean="0">
                <a:solidFill>
                  <a:srgbClr val="C00000"/>
                </a:solidFill>
              </a:rPr>
              <a:t>intercultural understanding</a:t>
            </a:r>
            <a:r>
              <a:rPr lang="en-GB" sz="2800" dirty="0" smtClean="0">
                <a:solidFill>
                  <a:srgbClr val="C00000"/>
                </a:solidFill>
              </a:rPr>
              <a:t>.</a:t>
            </a:r>
          </a:p>
          <a:p>
            <a:r>
              <a:rPr lang="en-GB" sz="2800" dirty="0" smtClean="0"/>
              <a:t>Interconnectedness between the different elements of CLIL strengthens when links between </a:t>
            </a:r>
            <a:r>
              <a:rPr lang="en-GB" sz="2800" b="1" dirty="0" smtClean="0">
                <a:solidFill>
                  <a:srgbClr val="0033CC"/>
                </a:solidFill>
              </a:rPr>
              <a:t>language, cognitive processing </a:t>
            </a:r>
            <a:r>
              <a:rPr lang="en-GB" sz="2800" dirty="0" smtClean="0"/>
              <a:t>and </a:t>
            </a:r>
            <a:r>
              <a:rPr lang="en-GB" sz="2800" dirty="0" smtClean="0">
                <a:solidFill>
                  <a:srgbClr val="C00000"/>
                </a:solidFill>
              </a:rPr>
              <a:t>CULTURE</a:t>
            </a:r>
            <a:r>
              <a:rPr lang="en-GB" sz="2800" dirty="0" smtClean="0"/>
              <a:t> are explored.</a:t>
            </a:r>
          </a:p>
          <a:p>
            <a:r>
              <a:rPr lang="en-GB" sz="2800" dirty="0" smtClean="0"/>
              <a:t>CLIL opens the door to intercultural understanding where learners have </a:t>
            </a:r>
            <a:r>
              <a:rPr lang="en-GB" sz="2800" dirty="0" smtClean="0">
                <a:solidFill>
                  <a:srgbClr val="C00000"/>
                </a:solidFill>
              </a:rPr>
              <a:t>experiences which they do not have in a monolingual setting</a:t>
            </a:r>
            <a:r>
              <a:rPr lang="en-GB" sz="2800" dirty="0" smtClean="0"/>
              <a:t>. (global citizenship)</a:t>
            </a:r>
          </a:p>
          <a:p>
            <a:r>
              <a:rPr lang="en-GB" sz="2800" dirty="0" smtClean="0"/>
              <a:t>CLIL teachers should develop </a:t>
            </a:r>
            <a:r>
              <a:rPr lang="en-GB" sz="2800" dirty="0" smtClean="0">
                <a:solidFill>
                  <a:srgbClr val="C00000"/>
                </a:solidFill>
              </a:rPr>
              <a:t>whole-school partnerships </a:t>
            </a:r>
            <a:r>
              <a:rPr lang="en-GB" sz="2800" dirty="0" smtClean="0"/>
              <a:t>and</a:t>
            </a:r>
            <a:r>
              <a:rPr lang="en-GB" sz="2800" dirty="0" smtClean="0">
                <a:solidFill>
                  <a:srgbClr val="C00000"/>
                </a:solidFill>
              </a:rPr>
              <a:t> use technologies</a:t>
            </a:r>
          </a:p>
          <a:p>
            <a:endParaRPr lang="en-GB" sz="2800" dirty="0" smtClean="0"/>
          </a:p>
          <a:p>
            <a:endParaRPr lang="en-GB" sz="2800"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457200" y="704088"/>
            <a:ext cx="8229600" cy="564672"/>
          </a:xfrm>
        </p:spPr>
        <p:txBody>
          <a:bodyPr>
            <a:noAutofit/>
          </a:bodyPr>
          <a:lstStyle/>
          <a:p>
            <a:pPr algn="ctr"/>
            <a:r>
              <a:rPr lang="en-GB" sz="4000" b="1" smtClean="0"/>
              <a:t>Socio-cultural interaction may lead to</a:t>
            </a:r>
            <a:endParaRPr lang="en-GB" sz="4000" b="1"/>
          </a:p>
        </p:txBody>
      </p:sp>
      <p:sp>
        <p:nvSpPr>
          <p:cNvPr id="3" name="Ograda vsebine 2"/>
          <p:cNvSpPr>
            <a:spLocks noGrp="1"/>
          </p:cNvSpPr>
          <p:nvPr>
            <p:ph idx="1"/>
          </p:nvPr>
        </p:nvSpPr>
        <p:spPr>
          <a:xfrm>
            <a:off x="251520" y="1628800"/>
            <a:ext cx="8640960" cy="4824536"/>
          </a:xfrm>
        </p:spPr>
        <p:txBody>
          <a:bodyPr>
            <a:noAutofit/>
          </a:bodyPr>
          <a:lstStyle/>
          <a:p>
            <a:pPr>
              <a:lnSpc>
                <a:spcPct val="150000"/>
              </a:lnSpc>
              <a:buNone/>
            </a:pPr>
            <a:r>
              <a:rPr lang="sl-SI" sz="3200" b="1" dirty="0" smtClean="0">
                <a:solidFill>
                  <a:srgbClr val="003399"/>
                </a:solidFill>
              </a:rPr>
              <a:t>	</a:t>
            </a:r>
            <a:r>
              <a:rPr lang="en-GB" sz="3200" b="1" dirty="0" smtClean="0">
                <a:solidFill>
                  <a:srgbClr val="003399"/>
                </a:solidFill>
              </a:rPr>
              <a:t>DEEP LEARNING </a:t>
            </a:r>
            <a:r>
              <a:rPr lang="en-GB" sz="3200" dirty="0" smtClean="0"/>
              <a:t>involves the </a:t>
            </a:r>
            <a:r>
              <a:rPr lang="en-GB" sz="3200" dirty="0" smtClean="0">
                <a:solidFill>
                  <a:srgbClr val="0033CC"/>
                </a:solidFill>
              </a:rPr>
              <a:t>critical </a:t>
            </a:r>
            <a:r>
              <a:rPr lang="en-GB" sz="3200" b="1" dirty="0" smtClean="0">
                <a:solidFill>
                  <a:srgbClr val="0033CC"/>
                </a:solidFill>
              </a:rPr>
              <a:t>analysis </a:t>
            </a:r>
            <a:r>
              <a:rPr lang="en-GB" sz="3200" dirty="0" smtClean="0">
                <a:solidFill>
                  <a:srgbClr val="0033CC"/>
                </a:solidFill>
              </a:rPr>
              <a:t>of new ideas</a:t>
            </a:r>
            <a:r>
              <a:rPr lang="en-GB" sz="3200" dirty="0" smtClean="0"/>
              <a:t>, connecting them to already-known concepts, and lea</a:t>
            </a:r>
            <a:r>
              <a:rPr lang="sl-SI" sz="3200" dirty="0" smtClean="0"/>
              <a:t>ds</a:t>
            </a:r>
            <a:r>
              <a:rPr lang="en-GB" sz="3200" dirty="0" smtClean="0"/>
              <a:t> to </a:t>
            </a:r>
            <a:r>
              <a:rPr lang="en-GB" sz="3200" dirty="0" smtClean="0">
                <a:solidFill>
                  <a:srgbClr val="0033CC"/>
                </a:solidFill>
              </a:rPr>
              <a:t>understanding</a:t>
            </a:r>
            <a:r>
              <a:rPr lang="en-GB" sz="3200" dirty="0" smtClean="0"/>
              <a:t> and </a:t>
            </a:r>
            <a:r>
              <a:rPr lang="en-GB" sz="3200" b="1" dirty="0" smtClean="0">
                <a:solidFill>
                  <a:srgbClr val="0033CC"/>
                </a:solidFill>
              </a:rPr>
              <a:t>long-term retention</a:t>
            </a:r>
            <a:r>
              <a:rPr lang="en-GB" sz="3200" b="1" dirty="0" smtClean="0"/>
              <a:t> </a:t>
            </a:r>
            <a:r>
              <a:rPr lang="en-GB" sz="3200" dirty="0" smtClean="0"/>
              <a:t>of those so that they can be used for problem solving in unfamiliar contexts.</a:t>
            </a:r>
            <a:endParaRPr lang="en-GB" sz="3200"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457200" y="704088"/>
            <a:ext cx="8229600" cy="564672"/>
          </a:xfrm>
        </p:spPr>
        <p:txBody>
          <a:bodyPr>
            <a:normAutofit fontScale="90000"/>
          </a:bodyPr>
          <a:lstStyle/>
          <a:p>
            <a:r>
              <a:rPr lang="en-GB" b="1" smtClean="0"/>
              <a:t>Intercultural dialogue</a:t>
            </a:r>
            <a:endParaRPr lang="en-GB" b="1"/>
          </a:p>
        </p:txBody>
      </p:sp>
      <p:sp>
        <p:nvSpPr>
          <p:cNvPr id="3" name="Ograda vsebine 2"/>
          <p:cNvSpPr>
            <a:spLocks noGrp="1"/>
          </p:cNvSpPr>
          <p:nvPr>
            <p:ph idx="1"/>
          </p:nvPr>
        </p:nvSpPr>
        <p:spPr>
          <a:xfrm>
            <a:off x="251520" y="1412776"/>
            <a:ext cx="8640960" cy="5256584"/>
          </a:xfrm>
        </p:spPr>
        <p:txBody>
          <a:bodyPr>
            <a:normAutofit/>
          </a:bodyPr>
          <a:lstStyle/>
          <a:p>
            <a:r>
              <a:rPr lang="en-GB" sz="3200" dirty="0" smtClean="0"/>
              <a:t>Involves using skills to </a:t>
            </a:r>
            <a:r>
              <a:rPr lang="en-GB" sz="3200" dirty="0" smtClean="0">
                <a:solidFill>
                  <a:srgbClr val="0033CC"/>
                </a:solidFill>
              </a:rPr>
              <a:t>mediate between one’s own and other cultures</a:t>
            </a:r>
            <a:r>
              <a:rPr lang="en-GB" sz="3200" dirty="0" smtClean="0"/>
              <a:t>. It starts with raising awareness about one’s own cultures, including culturally learners attitudes and behaviours. </a:t>
            </a:r>
          </a:p>
          <a:p>
            <a:r>
              <a:rPr lang="en-GB" sz="3200" dirty="0" smtClean="0"/>
              <a:t>Learners </a:t>
            </a:r>
            <a:r>
              <a:rPr lang="en-GB" sz="3200" dirty="0" smtClean="0">
                <a:solidFill>
                  <a:srgbClr val="0033CC"/>
                </a:solidFill>
              </a:rPr>
              <a:t>critically apply</a:t>
            </a:r>
            <a:r>
              <a:rPr lang="en-GB" sz="3200" dirty="0" smtClean="0"/>
              <a:t> and </a:t>
            </a:r>
            <a:r>
              <a:rPr lang="en-GB" sz="3200" dirty="0" smtClean="0">
                <a:solidFill>
                  <a:srgbClr val="0033CC"/>
                </a:solidFill>
              </a:rPr>
              <a:t>analyse social processes</a:t>
            </a:r>
            <a:r>
              <a:rPr lang="en-GB" sz="3200" dirty="0" smtClean="0"/>
              <a:t> and </a:t>
            </a:r>
            <a:r>
              <a:rPr lang="en-GB" sz="3200" dirty="0" smtClean="0">
                <a:solidFill>
                  <a:srgbClr val="0033CC"/>
                </a:solidFill>
              </a:rPr>
              <a:t>outcomes</a:t>
            </a:r>
          </a:p>
          <a:p>
            <a:r>
              <a:rPr lang="en-GB" sz="3200" dirty="0" smtClean="0"/>
              <a:t>To achieve this, learners need to engage in </a:t>
            </a:r>
            <a:r>
              <a:rPr lang="en-GB" sz="3200" dirty="0" smtClean="0">
                <a:solidFill>
                  <a:srgbClr val="0033CC"/>
                </a:solidFill>
              </a:rPr>
              <a:t>interactive</a:t>
            </a:r>
            <a:r>
              <a:rPr lang="en-GB" sz="3200" dirty="0" smtClean="0"/>
              <a:t> and </a:t>
            </a:r>
            <a:r>
              <a:rPr lang="en-GB" sz="3200" dirty="0" smtClean="0">
                <a:solidFill>
                  <a:srgbClr val="0033CC"/>
                </a:solidFill>
              </a:rPr>
              <a:t>dialogic learning </a:t>
            </a:r>
            <a:r>
              <a:rPr lang="en-GB" sz="3200" dirty="0" smtClean="0"/>
              <a:t>within the classroom and beyond</a:t>
            </a:r>
          </a:p>
          <a:p>
            <a:pPr>
              <a:buNone/>
            </a:pPr>
            <a:endParaRPr lang="en-GB" sz="3200"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467544" y="476672"/>
            <a:ext cx="8229600" cy="708688"/>
          </a:xfrm>
        </p:spPr>
        <p:txBody>
          <a:bodyPr>
            <a:normAutofit fontScale="90000"/>
          </a:bodyPr>
          <a:lstStyle/>
          <a:p>
            <a:pPr algn="ctr"/>
            <a:r>
              <a:rPr lang="sl-SI" b="1" dirty="0" err="1" smtClean="0"/>
              <a:t>The</a:t>
            </a:r>
            <a:r>
              <a:rPr lang="sl-SI" b="1" dirty="0" smtClean="0"/>
              <a:t> 4 </a:t>
            </a:r>
            <a:r>
              <a:rPr lang="sl-SI" b="1" dirty="0" err="1" smtClean="0"/>
              <a:t>Cs</a:t>
            </a:r>
            <a:r>
              <a:rPr lang="sl-SI" b="1" dirty="0" smtClean="0"/>
              <a:t> </a:t>
            </a:r>
            <a:r>
              <a:rPr lang="sl-SI" b="1" dirty="0" err="1" smtClean="0"/>
              <a:t>Framework</a:t>
            </a:r>
            <a:endParaRPr lang="en-GB" b="1" dirty="0"/>
          </a:p>
        </p:txBody>
      </p:sp>
      <p:sp>
        <p:nvSpPr>
          <p:cNvPr id="3" name="Ograda vsebine 2"/>
          <p:cNvSpPr>
            <a:spLocks noGrp="1"/>
          </p:cNvSpPr>
          <p:nvPr>
            <p:ph idx="1"/>
          </p:nvPr>
        </p:nvSpPr>
        <p:spPr>
          <a:xfrm>
            <a:off x="179512" y="1268760"/>
            <a:ext cx="8712968" cy="5055840"/>
          </a:xfrm>
        </p:spPr>
        <p:txBody>
          <a:bodyPr>
            <a:noAutofit/>
          </a:bodyPr>
          <a:lstStyle/>
          <a:p>
            <a:pPr>
              <a:lnSpc>
                <a:spcPct val="150000"/>
              </a:lnSpc>
            </a:pPr>
            <a:r>
              <a:rPr lang="en-GB" sz="3600" b="1" dirty="0" smtClean="0">
                <a:solidFill>
                  <a:srgbClr val="003399"/>
                </a:solidFill>
              </a:rPr>
              <a:t>Content</a:t>
            </a:r>
            <a:r>
              <a:rPr lang="en-GB" sz="3200" dirty="0" smtClean="0"/>
              <a:t> (subject matter)</a:t>
            </a:r>
          </a:p>
          <a:p>
            <a:pPr>
              <a:lnSpc>
                <a:spcPct val="150000"/>
              </a:lnSpc>
            </a:pPr>
            <a:r>
              <a:rPr lang="en-GB" sz="3600" b="1" dirty="0" smtClean="0">
                <a:solidFill>
                  <a:srgbClr val="C00000"/>
                </a:solidFill>
              </a:rPr>
              <a:t>Communication</a:t>
            </a:r>
            <a:r>
              <a:rPr lang="en-GB" sz="3600" dirty="0" smtClean="0"/>
              <a:t> </a:t>
            </a:r>
            <a:r>
              <a:rPr lang="en-GB" sz="3200" dirty="0" smtClean="0"/>
              <a:t>(language learning and using)</a:t>
            </a:r>
          </a:p>
          <a:p>
            <a:pPr>
              <a:lnSpc>
                <a:spcPct val="150000"/>
              </a:lnSpc>
            </a:pPr>
            <a:r>
              <a:rPr lang="en-GB" sz="3600" b="1" dirty="0" smtClean="0">
                <a:solidFill>
                  <a:srgbClr val="003300"/>
                </a:solidFill>
              </a:rPr>
              <a:t>Cognition</a:t>
            </a:r>
            <a:r>
              <a:rPr lang="en-GB" sz="3200" dirty="0" smtClean="0"/>
              <a:t> (learning and thinking processes)</a:t>
            </a:r>
          </a:p>
          <a:p>
            <a:pPr>
              <a:lnSpc>
                <a:spcPct val="150000"/>
              </a:lnSpc>
            </a:pPr>
            <a:r>
              <a:rPr lang="en-GB" sz="3600" b="1" dirty="0" smtClean="0">
                <a:solidFill>
                  <a:srgbClr val="7030A0"/>
                </a:solidFill>
              </a:rPr>
              <a:t>Culture</a:t>
            </a:r>
            <a:r>
              <a:rPr lang="en-GB" sz="3200" dirty="0" smtClean="0"/>
              <a:t> (developing intercultural understanding and global citizenship)</a:t>
            </a:r>
            <a:endParaRPr lang="en-GB" sz="32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grada vsebine 2"/>
          <p:cNvSpPr>
            <a:spLocks noGrp="1"/>
          </p:cNvSpPr>
          <p:nvPr>
            <p:ph idx="1"/>
          </p:nvPr>
        </p:nvSpPr>
        <p:spPr/>
        <p:txBody>
          <a:bodyPr>
            <a:normAutofit/>
          </a:bodyPr>
          <a:lstStyle/>
          <a:p>
            <a:pPr algn="ctr">
              <a:lnSpc>
                <a:spcPct val="200000"/>
              </a:lnSpc>
              <a:buNone/>
            </a:pPr>
            <a:r>
              <a:rPr lang="en-US" sz="4000" dirty="0" smtClean="0">
                <a:solidFill>
                  <a:srgbClr val="0070C0"/>
                </a:solidFill>
              </a:rPr>
              <a:t>Connecting </a:t>
            </a:r>
            <a:r>
              <a:rPr lang="en-US" sz="4000" b="1" dirty="0" smtClean="0">
                <a:solidFill>
                  <a:srgbClr val="0070C0"/>
                </a:solidFill>
              </a:rPr>
              <a:t>CONTENT</a:t>
            </a:r>
            <a:r>
              <a:rPr lang="en-US" sz="4000" dirty="0" smtClean="0">
                <a:solidFill>
                  <a:srgbClr val="0070C0"/>
                </a:solidFill>
              </a:rPr>
              <a:t> learning and </a:t>
            </a:r>
            <a:r>
              <a:rPr lang="en-US" sz="4000" b="1" dirty="0" smtClean="0">
                <a:solidFill>
                  <a:srgbClr val="0070C0"/>
                </a:solidFill>
              </a:rPr>
              <a:t>LANGAUGE</a:t>
            </a:r>
            <a:r>
              <a:rPr lang="en-US" sz="4000" dirty="0" smtClean="0">
                <a:solidFill>
                  <a:srgbClr val="0070C0"/>
                </a:solidFill>
              </a:rPr>
              <a:t> learning </a:t>
            </a:r>
            <a:endParaRPr lang="en-US" sz="4000" dirty="0">
              <a:solidFill>
                <a:srgbClr val="0070C0"/>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ravokotnik 2"/>
          <p:cNvSpPr/>
          <p:nvPr/>
        </p:nvSpPr>
        <p:spPr>
          <a:xfrm>
            <a:off x="1259632" y="548680"/>
            <a:ext cx="7056784" cy="54726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Elipsa 3"/>
          <p:cNvSpPr/>
          <p:nvPr/>
        </p:nvSpPr>
        <p:spPr>
          <a:xfrm>
            <a:off x="1403648" y="764704"/>
            <a:ext cx="6624736" cy="5112568"/>
          </a:xfrm>
          <a:prstGeom prst="ellipse">
            <a:avLst/>
          </a:prstGeom>
          <a:solidFill>
            <a:srgbClr val="00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Enakokraki trikotnik 5"/>
          <p:cNvSpPr/>
          <p:nvPr/>
        </p:nvSpPr>
        <p:spPr>
          <a:xfrm>
            <a:off x="2627784" y="764704"/>
            <a:ext cx="4320480" cy="4392488"/>
          </a:xfrm>
          <a:prstGeom prst="triangle">
            <a:avLst>
              <a:gd name="adj" fmla="val 49222"/>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7" name="PoljeZBesedilom 6"/>
          <p:cNvSpPr txBox="1"/>
          <p:nvPr/>
        </p:nvSpPr>
        <p:spPr>
          <a:xfrm>
            <a:off x="971600" y="116632"/>
            <a:ext cx="2232248" cy="369332"/>
          </a:xfrm>
          <a:prstGeom prst="rect">
            <a:avLst/>
          </a:prstGeom>
          <a:noFill/>
        </p:spPr>
        <p:txBody>
          <a:bodyPr wrap="square" rtlCol="0">
            <a:spAutoFit/>
          </a:bodyPr>
          <a:lstStyle/>
          <a:p>
            <a:pPr algn="ctr"/>
            <a:r>
              <a:rPr lang="sl-SI" dirty="0" smtClean="0"/>
              <a:t>CONTEXT</a:t>
            </a:r>
            <a:endParaRPr lang="en-GB" dirty="0"/>
          </a:p>
        </p:txBody>
      </p:sp>
      <p:sp>
        <p:nvSpPr>
          <p:cNvPr id="8" name="PoljeZBesedilom 7"/>
          <p:cNvSpPr txBox="1"/>
          <p:nvPr/>
        </p:nvSpPr>
        <p:spPr>
          <a:xfrm>
            <a:off x="6444208" y="6237312"/>
            <a:ext cx="2232248" cy="369332"/>
          </a:xfrm>
          <a:prstGeom prst="rect">
            <a:avLst/>
          </a:prstGeom>
          <a:noFill/>
        </p:spPr>
        <p:txBody>
          <a:bodyPr wrap="square" rtlCol="0">
            <a:spAutoFit/>
          </a:bodyPr>
          <a:lstStyle/>
          <a:p>
            <a:pPr algn="ctr"/>
            <a:r>
              <a:rPr lang="sl-SI" dirty="0" smtClean="0"/>
              <a:t>CONTEXT</a:t>
            </a:r>
            <a:endParaRPr lang="en-GB" dirty="0"/>
          </a:p>
        </p:txBody>
      </p:sp>
      <p:sp>
        <p:nvSpPr>
          <p:cNvPr id="9" name="PoljeZBesedilom 8"/>
          <p:cNvSpPr txBox="1"/>
          <p:nvPr/>
        </p:nvSpPr>
        <p:spPr>
          <a:xfrm>
            <a:off x="1187624" y="6165304"/>
            <a:ext cx="2232248" cy="369332"/>
          </a:xfrm>
          <a:prstGeom prst="rect">
            <a:avLst/>
          </a:prstGeom>
          <a:noFill/>
        </p:spPr>
        <p:txBody>
          <a:bodyPr wrap="square" rtlCol="0">
            <a:spAutoFit/>
          </a:bodyPr>
          <a:lstStyle/>
          <a:p>
            <a:pPr algn="ctr"/>
            <a:r>
              <a:rPr lang="sl-SI" dirty="0" smtClean="0"/>
              <a:t>CONTEXT</a:t>
            </a:r>
            <a:endParaRPr lang="en-GB" dirty="0"/>
          </a:p>
        </p:txBody>
      </p:sp>
      <p:sp>
        <p:nvSpPr>
          <p:cNvPr id="10" name="PoljeZBesedilom 9"/>
          <p:cNvSpPr txBox="1"/>
          <p:nvPr/>
        </p:nvSpPr>
        <p:spPr>
          <a:xfrm>
            <a:off x="6228184" y="116632"/>
            <a:ext cx="2232248" cy="369332"/>
          </a:xfrm>
          <a:prstGeom prst="rect">
            <a:avLst/>
          </a:prstGeom>
          <a:noFill/>
        </p:spPr>
        <p:txBody>
          <a:bodyPr wrap="square" rtlCol="0">
            <a:spAutoFit/>
          </a:bodyPr>
          <a:lstStyle/>
          <a:p>
            <a:pPr algn="ctr"/>
            <a:r>
              <a:rPr lang="sl-SI" dirty="0" smtClean="0"/>
              <a:t>CONTEXT</a:t>
            </a:r>
            <a:endParaRPr lang="en-GB" dirty="0"/>
          </a:p>
        </p:txBody>
      </p:sp>
      <p:sp>
        <p:nvSpPr>
          <p:cNvPr id="11" name="PoljeZBesedilom 10"/>
          <p:cNvSpPr txBox="1"/>
          <p:nvPr/>
        </p:nvSpPr>
        <p:spPr>
          <a:xfrm>
            <a:off x="1547664" y="692696"/>
            <a:ext cx="1584176" cy="369332"/>
          </a:xfrm>
          <a:prstGeom prst="rect">
            <a:avLst/>
          </a:prstGeom>
          <a:noFill/>
        </p:spPr>
        <p:txBody>
          <a:bodyPr wrap="square" rtlCol="0">
            <a:spAutoFit/>
          </a:bodyPr>
          <a:lstStyle/>
          <a:p>
            <a:r>
              <a:rPr lang="sl-SI" dirty="0" smtClean="0">
                <a:solidFill>
                  <a:srgbClr val="FFFF00"/>
                </a:solidFill>
              </a:rPr>
              <a:t>CULTURE</a:t>
            </a:r>
            <a:endParaRPr lang="en-GB" dirty="0">
              <a:solidFill>
                <a:srgbClr val="FFFF00"/>
              </a:solidFill>
            </a:endParaRPr>
          </a:p>
        </p:txBody>
      </p:sp>
      <p:sp>
        <p:nvSpPr>
          <p:cNvPr id="12" name="PoljeZBesedilom 11"/>
          <p:cNvSpPr txBox="1"/>
          <p:nvPr/>
        </p:nvSpPr>
        <p:spPr>
          <a:xfrm>
            <a:off x="6660232" y="5445224"/>
            <a:ext cx="1584176" cy="369332"/>
          </a:xfrm>
          <a:prstGeom prst="rect">
            <a:avLst/>
          </a:prstGeom>
          <a:noFill/>
        </p:spPr>
        <p:txBody>
          <a:bodyPr wrap="square" rtlCol="0">
            <a:spAutoFit/>
          </a:bodyPr>
          <a:lstStyle/>
          <a:p>
            <a:r>
              <a:rPr lang="sl-SI" dirty="0" smtClean="0">
                <a:solidFill>
                  <a:srgbClr val="FFFF00"/>
                </a:solidFill>
              </a:rPr>
              <a:t>CULTURE</a:t>
            </a:r>
            <a:endParaRPr lang="en-GB" dirty="0">
              <a:solidFill>
                <a:srgbClr val="FFFF00"/>
              </a:solidFill>
            </a:endParaRPr>
          </a:p>
        </p:txBody>
      </p:sp>
      <p:sp>
        <p:nvSpPr>
          <p:cNvPr id="13" name="PoljeZBesedilom 12"/>
          <p:cNvSpPr txBox="1"/>
          <p:nvPr/>
        </p:nvSpPr>
        <p:spPr>
          <a:xfrm>
            <a:off x="6588224" y="764704"/>
            <a:ext cx="1584176" cy="369332"/>
          </a:xfrm>
          <a:prstGeom prst="rect">
            <a:avLst/>
          </a:prstGeom>
          <a:noFill/>
        </p:spPr>
        <p:txBody>
          <a:bodyPr wrap="square" rtlCol="0">
            <a:spAutoFit/>
          </a:bodyPr>
          <a:lstStyle/>
          <a:p>
            <a:r>
              <a:rPr lang="sl-SI" dirty="0" smtClean="0">
                <a:solidFill>
                  <a:srgbClr val="FFFF00"/>
                </a:solidFill>
              </a:rPr>
              <a:t>CULTURE</a:t>
            </a:r>
            <a:endParaRPr lang="en-GB" dirty="0">
              <a:solidFill>
                <a:srgbClr val="FFFF00"/>
              </a:solidFill>
            </a:endParaRPr>
          </a:p>
        </p:txBody>
      </p:sp>
      <p:sp>
        <p:nvSpPr>
          <p:cNvPr id="14" name="PoljeZBesedilom 13"/>
          <p:cNvSpPr txBox="1"/>
          <p:nvPr/>
        </p:nvSpPr>
        <p:spPr>
          <a:xfrm>
            <a:off x="1331640" y="5445224"/>
            <a:ext cx="1584176" cy="369332"/>
          </a:xfrm>
          <a:prstGeom prst="rect">
            <a:avLst/>
          </a:prstGeom>
          <a:noFill/>
        </p:spPr>
        <p:txBody>
          <a:bodyPr wrap="square" rtlCol="0">
            <a:spAutoFit/>
          </a:bodyPr>
          <a:lstStyle/>
          <a:p>
            <a:r>
              <a:rPr lang="sl-SI" dirty="0" smtClean="0">
                <a:solidFill>
                  <a:srgbClr val="FFFF00"/>
                </a:solidFill>
              </a:rPr>
              <a:t>CULTURE</a:t>
            </a:r>
            <a:endParaRPr lang="en-GB" dirty="0">
              <a:solidFill>
                <a:srgbClr val="FFFF00"/>
              </a:solidFill>
            </a:endParaRPr>
          </a:p>
        </p:txBody>
      </p:sp>
      <p:sp>
        <p:nvSpPr>
          <p:cNvPr id="15" name="Pravokotnik 14"/>
          <p:cNvSpPr/>
          <p:nvPr/>
        </p:nvSpPr>
        <p:spPr>
          <a:xfrm rot="17687422">
            <a:off x="2970428" y="2902361"/>
            <a:ext cx="1872208" cy="524686"/>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sl-SI" sz="2400" dirty="0" smtClean="0"/>
              <a:t>CONTENT</a:t>
            </a:r>
            <a:endParaRPr lang="en-GB" sz="2400" dirty="0"/>
          </a:p>
        </p:txBody>
      </p:sp>
      <p:sp>
        <p:nvSpPr>
          <p:cNvPr id="16" name="Pravokotnik 15"/>
          <p:cNvSpPr/>
          <p:nvPr/>
        </p:nvSpPr>
        <p:spPr>
          <a:xfrm rot="3745633">
            <a:off x="4266624" y="2725993"/>
            <a:ext cx="2672997" cy="552293"/>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sl-SI" sz="2000" dirty="0" smtClean="0"/>
              <a:t>COMMUNICATION</a:t>
            </a:r>
            <a:endParaRPr lang="en-GB" sz="2000" dirty="0"/>
          </a:p>
        </p:txBody>
      </p:sp>
      <p:sp>
        <p:nvSpPr>
          <p:cNvPr id="17" name="Pravokotnik 16"/>
          <p:cNvSpPr/>
          <p:nvPr/>
        </p:nvSpPr>
        <p:spPr>
          <a:xfrm>
            <a:off x="3851920" y="4653136"/>
            <a:ext cx="1675235" cy="504056"/>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sl-SI" sz="2000" dirty="0" smtClean="0"/>
              <a:t>COGNITION</a:t>
            </a:r>
            <a:endParaRPr lang="en-GB" sz="2000"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467544" y="188640"/>
            <a:ext cx="8229600" cy="720080"/>
          </a:xfrm>
        </p:spPr>
        <p:txBody>
          <a:bodyPr>
            <a:noAutofit/>
          </a:bodyPr>
          <a:lstStyle/>
          <a:p>
            <a:r>
              <a:rPr lang="sl-SI" sz="3600" b="1" dirty="0" err="1" smtClean="0"/>
              <a:t>The</a:t>
            </a:r>
            <a:r>
              <a:rPr lang="sl-SI" sz="3600" b="1" dirty="0" smtClean="0"/>
              <a:t> 4Cs is </a:t>
            </a:r>
            <a:r>
              <a:rPr lang="sl-SI" sz="3600" b="1" dirty="0" err="1" smtClean="0"/>
              <a:t>built</a:t>
            </a:r>
            <a:r>
              <a:rPr lang="sl-SI" sz="3600" b="1" dirty="0" smtClean="0"/>
              <a:t> on </a:t>
            </a:r>
            <a:r>
              <a:rPr lang="sl-SI" sz="3600" b="1" dirty="0" err="1" smtClean="0"/>
              <a:t>the</a:t>
            </a:r>
            <a:r>
              <a:rPr lang="sl-SI" sz="3600" b="1" dirty="0" smtClean="0"/>
              <a:t> </a:t>
            </a:r>
            <a:r>
              <a:rPr lang="sl-SI" sz="3600" b="1" dirty="0" err="1" smtClean="0"/>
              <a:t>following</a:t>
            </a:r>
            <a:r>
              <a:rPr lang="sl-SI" sz="3600" b="1" dirty="0" smtClean="0"/>
              <a:t> </a:t>
            </a:r>
            <a:r>
              <a:rPr lang="sl-SI" sz="3600" b="1" dirty="0" err="1" smtClean="0"/>
              <a:t>principles</a:t>
            </a:r>
            <a:r>
              <a:rPr lang="sl-SI" sz="3600" b="1" dirty="0" smtClean="0"/>
              <a:t>:</a:t>
            </a:r>
            <a:endParaRPr lang="en-GB" sz="3600" b="1" dirty="0"/>
          </a:p>
        </p:txBody>
      </p:sp>
      <p:sp>
        <p:nvSpPr>
          <p:cNvPr id="3" name="Ograda vsebine 2"/>
          <p:cNvSpPr>
            <a:spLocks noGrp="1"/>
          </p:cNvSpPr>
          <p:nvPr>
            <p:ph idx="1"/>
          </p:nvPr>
        </p:nvSpPr>
        <p:spPr>
          <a:xfrm>
            <a:off x="107504" y="1052736"/>
            <a:ext cx="9036496" cy="5616624"/>
          </a:xfrm>
        </p:spPr>
        <p:txBody>
          <a:bodyPr>
            <a:noAutofit/>
          </a:bodyPr>
          <a:lstStyle/>
          <a:p>
            <a:pPr marL="514350" indent="-514350">
              <a:buFont typeface="+mj-lt"/>
              <a:buAutoNum type="arabicPeriod"/>
            </a:pPr>
            <a:r>
              <a:rPr lang="en-GB" sz="2800" dirty="0" smtClean="0"/>
              <a:t>Content matter is not only about acquiring knowledge and skills, it is about </a:t>
            </a:r>
            <a:r>
              <a:rPr lang="en-GB" sz="2800" dirty="0" smtClean="0">
                <a:solidFill>
                  <a:srgbClr val="0033CC"/>
                </a:solidFill>
              </a:rPr>
              <a:t>the learner CREATING their own knowledge and understanding and DEVELOPING skills </a:t>
            </a:r>
            <a:r>
              <a:rPr lang="en-GB" sz="2800" dirty="0" smtClean="0"/>
              <a:t>(personalised learning)</a:t>
            </a:r>
          </a:p>
          <a:p>
            <a:pPr marL="514350" indent="-514350">
              <a:buFont typeface="+mj-lt"/>
              <a:buAutoNum type="arabicPeriod"/>
            </a:pPr>
            <a:r>
              <a:rPr lang="en-GB" sz="2800" dirty="0" smtClean="0"/>
              <a:t>Content is related to learning and thinking (</a:t>
            </a:r>
            <a:r>
              <a:rPr lang="en-GB" sz="2800" dirty="0" smtClean="0">
                <a:solidFill>
                  <a:srgbClr val="0033CC"/>
                </a:solidFill>
              </a:rPr>
              <a:t>cognition</a:t>
            </a:r>
            <a:r>
              <a:rPr lang="en-GB" sz="2800" dirty="0" smtClean="0"/>
              <a:t>).</a:t>
            </a:r>
          </a:p>
          <a:p>
            <a:pPr marL="514350" indent="-514350">
              <a:buFont typeface="+mj-lt"/>
              <a:buAutoNum type="arabicPeriod"/>
            </a:pPr>
            <a:r>
              <a:rPr lang="en-GB" sz="2800" dirty="0" smtClean="0"/>
              <a:t>Thinking processes need to be analyzed for their </a:t>
            </a:r>
            <a:r>
              <a:rPr lang="en-GB" sz="2800" dirty="0" smtClean="0">
                <a:solidFill>
                  <a:srgbClr val="0033CC"/>
                </a:solidFill>
              </a:rPr>
              <a:t>linguistic demands</a:t>
            </a:r>
            <a:r>
              <a:rPr lang="en-GB" sz="2800" dirty="0" smtClean="0"/>
              <a:t>.</a:t>
            </a:r>
          </a:p>
          <a:p>
            <a:pPr marL="514350" indent="-514350">
              <a:buFont typeface="+mj-lt"/>
              <a:buAutoNum type="arabicPeriod"/>
            </a:pPr>
            <a:r>
              <a:rPr lang="en-GB" sz="2800" dirty="0" smtClean="0"/>
              <a:t>Language needs to be learned which is related to the learning context, to learning through that language, to reconstructing the content. This language has to be </a:t>
            </a:r>
            <a:r>
              <a:rPr lang="en-GB" sz="2800" dirty="0" smtClean="0">
                <a:solidFill>
                  <a:srgbClr val="0033CC"/>
                </a:solidFill>
              </a:rPr>
              <a:t>transparent</a:t>
            </a:r>
            <a:r>
              <a:rPr lang="en-GB" sz="2800" dirty="0" smtClean="0"/>
              <a:t> and </a:t>
            </a:r>
            <a:r>
              <a:rPr lang="en-GB" sz="2800" dirty="0" smtClean="0">
                <a:solidFill>
                  <a:srgbClr val="0033CC"/>
                </a:solidFill>
              </a:rPr>
              <a:t>accessible.</a:t>
            </a:r>
            <a:endParaRPr lang="en-GB" sz="2800" dirty="0">
              <a:solidFill>
                <a:srgbClr val="0033CC"/>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457200" y="404664"/>
            <a:ext cx="8229600" cy="720080"/>
          </a:xfrm>
        </p:spPr>
        <p:txBody>
          <a:bodyPr>
            <a:noAutofit/>
          </a:bodyPr>
          <a:lstStyle/>
          <a:p>
            <a:r>
              <a:rPr lang="en-GB" sz="3600" b="1" smtClean="0"/>
              <a:t>The 4Cs is built on the following principles:</a:t>
            </a:r>
            <a:endParaRPr lang="en-GB" sz="3600" b="1"/>
          </a:p>
        </p:txBody>
      </p:sp>
      <p:sp>
        <p:nvSpPr>
          <p:cNvPr id="3" name="Ograda vsebine 2"/>
          <p:cNvSpPr>
            <a:spLocks noGrp="1"/>
          </p:cNvSpPr>
          <p:nvPr>
            <p:ph idx="1"/>
          </p:nvPr>
        </p:nvSpPr>
        <p:spPr>
          <a:xfrm>
            <a:off x="107504" y="1412776"/>
            <a:ext cx="8856984" cy="5256584"/>
          </a:xfrm>
        </p:spPr>
        <p:txBody>
          <a:bodyPr>
            <a:normAutofit/>
          </a:bodyPr>
          <a:lstStyle/>
          <a:p>
            <a:pPr marL="514350" indent="-514350">
              <a:buFont typeface="+mj-lt"/>
              <a:buAutoNum type="arabicPeriod" startAt="5"/>
            </a:pPr>
            <a:r>
              <a:rPr lang="en-GB" sz="3600" b="1" dirty="0" smtClean="0">
                <a:solidFill>
                  <a:srgbClr val="0033CC"/>
                </a:solidFill>
              </a:rPr>
              <a:t>Interaction </a:t>
            </a:r>
            <a:r>
              <a:rPr lang="en-GB" sz="3600" dirty="0" smtClean="0"/>
              <a:t>in the learning context is fundamental to learning. </a:t>
            </a:r>
          </a:p>
          <a:p>
            <a:pPr marL="514350" indent="-514350">
              <a:buFont typeface="+mj-lt"/>
              <a:buAutoNum type="arabicPeriod" startAt="5"/>
            </a:pPr>
            <a:r>
              <a:rPr lang="en-GB" sz="3600" dirty="0" smtClean="0"/>
              <a:t>The relationship between </a:t>
            </a:r>
            <a:r>
              <a:rPr lang="en-GB" sz="3600" dirty="0" smtClean="0">
                <a:solidFill>
                  <a:srgbClr val="0033CC"/>
                </a:solidFill>
              </a:rPr>
              <a:t>cultures</a:t>
            </a:r>
            <a:r>
              <a:rPr lang="en-GB" sz="3600" dirty="0" smtClean="0"/>
              <a:t> and languages is </a:t>
            </a:r>
            <a:r>
              <a:rPr lang="en-GB" sz="3600" dirty="0" smtClean="0">
                <a:solidFill>
                  <a:srgbClr val="0033CC"/>
                </a:solidFill>
              </a:rPr>
              <a:t>complex</a:t>
            </a:r>
            <a:r>
              <a:rPr lang="en-GB" sz="3600" dirty="0" smtClean="0"/>
              <a:t>. Intercultural awareness is fundamental to CLIL.</a:t>
            </a:r>
          </a:p>
          <a:p>
            <a:pPr marL="514350" indent="-514350">
              <a:buFont typeface="+mj-lt"/>
              <a:buAutoNum type="arabicPeriod" startAt="5"/>
            </a:pPr>
            <a:r>
              <a:rPr lang="en-GB" sz="3600" dirty="0" smtClean="0"/>
              <a:t>CLIL is embedded in the </a:t>
            </a:r>
            <a:r>
              <a:rPr lang="en-GB" sz="3600" b="1" dirty="0" smtClean="0">
                <a:solidFill>
                  <a:srgbClr val="0033CC"/>
                </a:solidFill>
              </a:rPr>
              <a:t>wider educational context.</a:t>
            </a:r>
            <a:endParaRPr lang="en-GB" sz="3600" b="1" dirty="0">
              <a:solidFill>
                <a:srgbClr val="0033CC"/>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251520" y="704088"/>
            <a:ext cx="8712968" cy="780696"/>
          </a:xfrm>
        </p:spPr>
        <p:txBody>
          <a:bodyPr>
            <a:noAutofit/>
          </a:bodyPr>
          <a:lstStyle/>
          <a:p>
            <a:r>
              <a:rPr lang="en-GB" sz="4000" smtClean="0"/>
              <a:t>Integration </a:t>
            </a:r>
            <a:r>
              <a:rPr lang="en-GB" sz="3600" smtClean="0"/>
              <a:t>of</a:t>
            </a:r>
            <a:r>
              <a:rPr lang="en-GB" sz="4000" smtClean="0"/>
              <a:t> content </a:t>
            </a:r>
            <a:r>
              <a:rPr lang="en-GB" sz="3600" smtClean="0"/>
              <a:t>and</a:t>
            </a:r>
            <a:r>
              <a:rPr lang="en-GB" sz="4000" smtClean="0"/>
              <a:t> language needs</a:t>
            </a:r>
            <a:endParaRPr lang="en-GB" sz="4000"/>
          </a:p>
        </p:txBody>
      </p:sp>
      <p:sp>
        <p:nvSpPr>
          <p:cNvPr id="3" name="Ograda vsebine 2"/>
          <p:cNvSpPr>
            <a:spLocks noGrp="1"/>
          </p:cNvSpPr>
          <p:nvPr>
            <p:ph idx="1"/>
          </p:nvPr>
        </p:nvSpPr>
        <p:spPr>
          <a:xfrm>
            <a:off x="107504" y="1772816"/>
            <a:ext cx="8579296" cy="4551784"/>
          </a:xfrm>
        </p:spPr>
        <p:txBody>
          <a:bodyPr>
            <a:noAutofit/>
          </a:bodyPr>
          <a:lstStyle/>
          <a:p>
            <a:pPr>
              <a:lnSpc>
                <a:spcPct val="150000"/>
              </a:lnSpc>
            </a:pPr>
            <a:r>
              <a:rPr lang="en-GB" sz="2800" dirty="0" smtClean="0"/>
              <a:t>that CLIL teachers adopt an </a:t>
            </a:r>
            <a:r>
              <a:rPr lang="en-GB" sz="2800" b="1" dirty="0" smtClean="0">
                <a:solidFill>
                  <a:srgbClr val="0033CC"/>
                </a:solidFill>
              </a:rPr>
              <a:t>inquiry-based approach</a:t>
            </a:r>
            <a:r>
              <a:rPr lang="en-GB" sz="2800" b="1" dirty="0" smtClean="0">
                <a:solidFill>
                  <a:srgbClr val="006666"/>
                </a:solidFill>
              </a:rPr>
              <a:t> </a:t>
            </a:r>
            <a:r>
              <a:rPr lang="en-GB" sz="2800" dirty="0" smtClean="0"/>
              <a:t>to classroom teaching and learning</a:t>
            </a:r>
          </a:p>
          <a:p>
            <a:pPr>
              <a:lnSpc>
                <a:spcPct val="150000"/>
              </a:lnSpc>
            </a:pPr>
            <a:r>
              <a:rPr lang="en-GB" sz="2800" dirty="0" smtClean="0"/>
              <a:t>to be built on a </a:t>
            </a:r>
            <a:r>
              <a:rPr lang="en-GB" sz="2800" b="1" dirty="0" smtClean="0">
                <a:solidFill>
                  <a:srgbClr val="0033CC"/>
                </a:solidFill>
              </a:rPr>
              <a:t>theory of practice </a:t>
            </a:r>
            <a:r>
              <a:rPr lang="en-GB" sz="2800" dirty="0" smtClean="0"/>
              <a:t>when  CLIL teachers articulate their </a:t>
            </a:r>
            <a:r>
              <a:rPr lang="en-GB" sz="2800" dirty="0" smtClean="0">
                <a:solidFill>
                  <a:srgbClr val="0033CC"/>
                </a:solidFill>
              </a:rPr>
              <a:t>implicit knowledge </a:t>
            </a:r>
            <a:r>
              <a:rPr lang="en-GB" sz="2800" dirty="0" smtClean="0"/>
              <a:t>and understanding about teaching and learning and their implicit knowledge becomes explicit through this process </a:t>
            </a:r>
          </a:p>
          <a:p>
            <a:pPr>
              <a:lnSpc>
                <a:spcPct val="150000"/>
              </a:lnSpc>
            </a:pPr>
            <a:endParaRPr lang="en-GB" sz="2800"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descr="Screenshot 2015-03-10 10.04.33.png"/>
          <p:cNvPicPr>
            <a:picLocks noChangeAspect="1"/>
          </p:cNvPicPr>
          <p:nvPr/>
        </p:nvPicPr>
        <p:blipFill>
          <a:blip r:embed="rId2" cstate="print"/>
          <a:srcRect l="27163" t="16400" r="56232" b="43661"/>
          <a:stretch>
            <a:fillRect/>
          </a:stretch>
        </p:blipFill>
        <p:spPr>
          <a:xfrm>
            <a:off x="4716016" y="116632"/>
            <a:ext cx="4188940" cy="5667555"/>
          </a:xfrm>
          <a:prstGeom prst="rect">
            <a:avLst/>
          </a:prstGeom>
        </p:spPr>
      </p:pic>
      <p:sp>
        <p:nvSpPr>
          <p:cNvPr id="3" name="Pravokotnik 2"/>
          <p:cNvSpPr/>
          <p:nvPr/>
        </p:nvSpPr>
        <p:spPr>
          <a:xfrm>
            <a:off x="179512" y="5949280"/>
            <a:ext cx="1003801" cy="369332"/>
          </a:xfrm>
          <a:prstGeom prst="rect">
            <a:avLst/>
          </a:prstGeom>
          <a:solidFill>
            <a:schemeClr val="bg2">
              <a:lumMod val="90000"/>
            </a:schemeClr>
          </a:solidFill>
        </p:spPr>
        <p:txBody>
          <a:bodyPr wrap="none">
            <a:spAutoFit/>
          </a:bodyPr>
          <a:lstStyle/>
          <a:p>
            <a:r>
              <a:rPr lang="sl-SI" dirty="0" err="1" smtClean="0"/>
              <a:t>pə</a:t>
            </a:r>
            <a:r>
              <a:rPr lang="sl-SI" dirty="0" smtClean="0"/>
              <a:t>ˈrɑːnə</a:t>
            </a:r>
            <a:endParaRPr lang="sl-SI" dirty="0"/>
          </a:p>
        </p:txBody>
      </p:sp>
      <p:sp>
        <p:nvSpPr>
          <p:cNvPr id="52225" name="Rectangle 1"/>
          <p:cNvSpPr>
            <a:spLocks noChangeArrowheads="1"/>
          </p:cNvSpPr>
          <p:nvPr/>
        </p:nvSpPr>
        <p:spPr bwMode="auto">
          <a:xfrm>
            <a:off x="0" y="-15389"/>
            <a:ext cx="2627784" cy="2893100"/>
          </a:xfrm>
          <a:prstGeom prst="rect">
            <a:avLst/>
          </a:prstGeom>
          <a:solidFill>
            <a:schemeClr val="bg2">
              <a:lumMod val="90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tabLst/>
            </a:pPr>
            <a:r>
              <a:rPr kumimoji="0" lang="en-US" sz="2000" b="1" i="0" u="none" strike="noStrike" cap="none" normalizeH="0" baseline="0" dirty="0" smtClean="0">
                <a:ln>
                  <a:noFill/>
                </a:ln>
                <a:solidFill>
                  <a:srgbClr val="0033CC"/>
                </a:solidFill>
                <a:effectLst/>
                <a:latin typeface="Arial" charset="0"/>
                <a:cs typeface="Arial" charset="0"/>
              </a:rPr>
              <a:t>Liana</a:t>
            </a:r>
            <a:r>
              <a:rPr kumimoji="0" lang="en-US" sz="1800" b="0" i="0" u="none" strike="noStrike" cap="none" normalizeH="0" baseline="0" dirty="0" smtClean="0">
                <a:ln>
                  <a:noFill/>
                </a:ln>
                <a:solidFill>
                  <a:schemeClr val="tx1"/>
                </a:solidFill>
                <a:effectLst/>
                <a:latin typeface="Arial" charset="0"/>
                <a:cs typeface="Arial" charset="0"/>
              </a:rPr>
              <a:t> is any of various long-stemmed, woody vines that are rooted in the soil at ground level and use trees, as well as other means of vertical support, to climb up to the canopy to get access to well-lit areas of the forest. </a:t>
            </a:r>
          </a:p>
        </p:txBody>
      </p:sp>
      <p:sp>
        <p:nvSpPr>
          <p:cNvPr id="5" name="Pravokotnik 4"/>
          <p:cNvSpPr/>
          <p:nvPr/>
        </p:nvSpPr>
        <p:spPr>
          <a:xfrm>
            <a:off x="2555776" y="0"/>
            <a:ext cx="1109599" cy="461665"/>
          </a:xfrm>
          <a:prstGeom prst="rect">
            <a:avLst/>
          </a:prstGeom>
        </p:spPr>
        <p:txBody>
          <a:bodyPr wrap="none">
            <a:spAutoFit/>
          </a:bodyPr>
          <a:lstStyle/>
          <a:p>
            <a:r>
              <a:rPr lang="sl-SI" b="1" dirty="0" smtClean="0"/>
              <a:t>(</a:t>
            </a:r>
            <a:r>
              <a:rPr lang="sl-SI" b="1" dirty="0" err="1" smtClean="0"/>
              <a:t>lɪ</a:t>
            </a:r>
            <a:r>
              <a:rPr lang="sl-SI" sz="2400" b="1" dirty="0" smtClean="0"/>
              <a:t>ˈ</a:t>
            </a:r>
            <a:r>
              <a:rPr lang="sl-SI" b="1" dirty="0" smtClean="0"/>
              <a:t>ɑːnə )</a:t>
            </a:r>
            <a:endParaRPr lang="sl-SI" b="1" dirty="0"/>
          </a:p>
        </p:txBody>
      </p:sp>
      <p:sp>
        <p:nvSpPr>
          <p:cNvPr id="6" name="Pravokotnik 5"/>
          <p:cNvSpPr/>
          <p:nvPr/>
        </p:nvSpPr>
        <p:spPr>
          <a:xfrm>
            <a:off x="2843808" y="6093296"/>
            <a:ext cx="2113335" cy="369332"/>
          </a:xfrm>
          <a:prstGeom prst="rect">
            <a:avLst/>
          </a:prstGeom>
          <a:solidFill>
            <a:schemeClr val="accent3"/>
          </a:solidFill>
        </p:spPr>
        <p:txBody>
          <a:bodyPr wrap="none">
            <a:spAutoFit/>
          </a:bodyPr>
          <a:lstStyle/>
          <a:p>
            <a:r>
              <a:rPr lang="sl-SI" b="1" dirty="0" err="1" smtClean="0"/>
              <a:t>Iguana</a:t>
            </a:r>
            <a:r>
              <a:rPr lang="sl-SI" b="1" dirty="0" smtClean="0"/>
              <a:t> (ɪˈɡwɑːnə) </a:t>
            </a:r>
            <a:endParaRPr lang="sl-SI" b="1" dirty="0"/>
          </a:p>
        </p:txBody>
      </p:sp>
      <p:pic>
        <p:nvPicPr>
          <p:cNvPr id="52227" name="Picture 3" descr="http://www.petalbum.net/wp-content/uploads/2014/04/iguana-1398623534kn4g8.jpg"/>
          <p:cNvPicPr>
            <a:picLocks noChangeAspect="1" noChangeArrowheads="1"/>
          </p:cNvPicPr>
          <p:nvPr/>
        </p:nvPicPr>
        <p:blipFill>
          <a:blip r:embed="rId3" cstate="print"/>
          <a:srcRect/>
          <a:stretch>
            <a:fillRect/>
          </a:stretch>
        </p:blipFill>
        <p:spPr bwMode="auto">
          <a:xfrm>
            <a:off x="2627784" y="4365104"/>
            <a:ext cx="2411760" cy="1682203"/>
          </a:xfrm>
          <a:prstGeom prst="rect">
            <a:avLst/>
          </a:prstGeom>
          <a:noFill/>
        </p:spPr>
      </p:pic>
      <p:pic>
        <p:nvPicPr>
          <p:cNvPr id="52229" name="Picture 5" descr="http://vignette3.wikia.nocookie.net/wingsoffire/images/a/a8/Stock-footage-a-liana-in-tropical-rainforest-ecuador.jpg/revision/latest?cb=20140430194118"/>
          <p:cNvPicPr>
            <a:picLocks noChangeAspect="1" noChangeArrowheads="1"/>
          </p:cNvPicPr>
          <p:nvPr/>
        </p:nvPicPr>
        <p:blipFill>
          <a:blip r:embed="rId4" cstate="print"/>
          <a:srcRect/>
          <a:stretch>
            <a:fillRect/>
          </a:stretch>
        </p:blipFill>
        <p:spPr bwMode="auto">
          <a:xfrm>
            <a:off x="2627784" y="404664"/>
            <a:ext cx="2099811" cy="1679849"/>
          </a:xfrm>
          <a:prstGeom prst="rect">
            <a:avLst/>
          </a:prstGeom>
          <a:noFill/>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descr="Screenshot 2015-03-10 10.04.33.png"/>
          <p:cNvPicPr>
            <a:picLocks noChangeAspect="1"/>
          </p:cNvPicPr>
          <p:nvPr/>
        </p:nvPicPr>
        <p:blipFill>
          <a:blip r:embed="rId2" cstate="print"/>
          <a:srcRect l="27163" t="56339" r="56693" b="28585"/>
          <a:stretch>
            <a:fillRect/>
          </a:stretch>
        </p:blipFill>
        <p:spPr>
          <a:xfrm>
            <a:off x="4283968" y="476672"/>
            <a:ext cx="4608512" cy="2420888"/>
          </a:xfrm>
          <a:prstGeom prst="rect">
            <a:avLst/>
          </a:prstGeom>
        </p:spPr>
      </p:pic>
      <p:graphicFrame>
        <p:nvGraphicFramePr>
          <p:cNvPr id="3" name="Tabela 2"/>
          <p:cNvGraphicFramePr>
            <a:graphicFrameLocks noGrp="1"/>
          </p:cNvGraphicFramePr>
          <p:nvPr/>
        </p:nvGraphicFramePr>
        <p:xfrm>
          <a:off x="395536" y="116632"/>
          <a:ext cx="3995936" cy="2924943"/>
        </p:xfrm>
        <a:graphic>
          <a:graphicData uri="http://schemas.openxmlformats.org/drawingml/2006/table">
            <a:tbl>
              <a:tblPr firstRow="1" bandRow="1">
                <a:tableStyleId>{5C22544A-7EE6-4342-B048-85BDC9FD1C3A}</a:tableStyleId>
              </a:tblPr>
              <a:tblGrid>
                <a:gridCol w="1785418">
                  <a:extLst>
                    <a:ext uri="{9D8B030D-6E8A-4147-A177-3AD203B41FA5}">
                      <a16:colId xmlns:a16="http://schemas.microsoft.com/office/drawing/2014/main" val="20000"/>
                    </a:ext>
                  </a:extLst>
                </a:gridCol>
                <a:gridCol w="2210518">
                  <a:extLst>
                    <a:ext uri="{9D8B030D-6E8A-4147-A177-3AD203B41FA5}">
                      <a16:colId xmlns:a16="http://schemas.microsoft.com/office/drawing/2014/main" val="20001"/>
                    </a:ext>
                  </a:extLst>
                </a:gridCol>
              </a:tblGrid>
              <a:tr h="417849">
                <a:tc>
                  <a:txBody>
                    <a:bodyPr/>
                    <a:lstStyle/>
                    <a:p>
                      <a:r>
                        <a:rPr lang="en-US" noProof="0" dirty="0" smtClean="0"/>
                        <a:t>Animals</a:t>
                      </a:r>
                      <a:endParaRPr lang="en-US" noProof="0" dirty="0"/>
                    </a:p>
                  </a:txBody>
                  <a:tcPr/>
                </a:tc>
                <a:tc>
                  <a:txBody>
                    <a:bodyPr/>
                    <a:lstStyle/>
                    <a:p>
                      <a:r>
                        <a:rPr lang="en-US" noProof="0" dirty="0" smtClean="0"/>
                        <a:t>Weather</a:t>
                      </a:r>
                      <a:endParaRPr lang="en-US" noProof="0" dirty="0"/>
                    </a:p>
                  </a:txBody>
                  <a:tcPr/>
                </a:tc>
                <a:extLst>
                  <a:ext uri="{0D108BD9-81ED-4DB2-BD59-A6C34878D82A}">
                    <a16:rowId xmlns:a16="http://schemas.microsoft.com/office/drawing/2014/main" val="10000"/>
                  </a:ext>
                </a:extLst>
              </a:tr>
              <a:tr h="417849">
                <a:tc>
                  <a:txBody>
                    <a:bodyPr/>
                    <a:lstStyle/>
                    <a:p>
                      <a:r>
                        <a:rPr lang="sl-SI" noProof="0" dirty="0" smtClean="0"/>
                        <a:t>d</a:t>
                      </a:r>
                      <a:r>
                        <a:rPr lang="en-US" noProof="0" dirty="0" err="1" smtClean="0"/>
                        <a:t>og</a:t>
                      </a:r>
                      <a:endParaRPr lang="en-US" noProof="0" dirty="0"/>
                    </a:p>
                  </a:txBody>
                  <a:tcPr/>
                </a:tc>
                <a:tc>
                  <a:txBody>
                    <a:bodyPr/>
                    <a:lstStyle/>
                    <a:p>
                      <a:endParaRPr lang="en-US" noProof="0"/>
                    </a:p>
                  </a:txBody>
                  <a:tcPr/>
                </a:tc>
                <a:extLst>
                  <a:ext uri="{0D108BD9-81ED-4DB2-BD59-A6C34878D82A}">
                    <a16:rowId xmlns:a16="http://schemas.microsoft.com/office/drawing/2014/main" val="10001"/>
                  </a:ext>
                </a:extLst>
              </a:tr>
              <a:tr h="417849">
                <a:tc>
                  <a:txBody>
                    <a:bodyPr/>
                    <a:lstStyle/>
                    <a:p>
                      <a:r>
                        <a:rPr lang="sl-SI" noProof="0" dirty="0" smtClean="0"/>
                        <a:t>c</a:t>
                      </a:r>
                      <a:r>
                        <a:rPr lang="en-US" noProof="0" dirty="0" smtClean="0"/>
                        <a:t>at</a:t>
                      </a:r>
                      <a:endParaRPr lang="en-US" noProof="0" dirty="0"/>
                    </a:p>
                  </a:txBody>
                  <a:tcPr/>
                </a:tc>
                <a:tc>
                  <a:txBody>
                    <a:bodyPr/>
                    <a:lstStyle/>
                    <a:p>
                      <a:endParaRPr lang="en-US" noProof="0"/>
                    </a:p>
                  </a:txBody>
                  <a:tcPr/>
                </a:tc>
                <a:extLst>
                  <a:ext uri="{0D108BD9-81ED-4DB2-BD59-A6C34878D82A}">
                    <a16:rowId xmlns:a16="http://schemas.microsoft.com/office/drawing/2014/main" val="10002"/>
                  </a:ext>
                </a:extLst>
              </a:tr>
              <a:tr h="417849">
                <a:tc>
                  <a:txBody>
                    <a:bodyPr/>
                    <a:lstStyle/>
                    <a:p>
                      <a:r>
                        <a:rPr lang="sl-SI" noProof="0" dirty="0" smtClean="0"/>
                        <a:t>p</a:t>
                      </a:r>
                      <a:r>
                        <a:rPr lang="en-US" noProof="0" dirty="0" err="1" smtClean="0"/>
                        <a:t>arrot</a:t>
                      </a:r>
                      <a:endParaRPr lang="en-US" noProof="0" dirty="0"/>
                    </a:p>
                  </a:txBody>
                  <a:tcPr/>
                </a:tc>
                <a:tc>
                  <a:txBody>
                    <a:bodyPr/>
                    <a:lstStyle/>
                    <a:p>
                      <a:endParaRPr lang="en-US" noProof="0"/>
                    </a:p>
                  </a:txBody>
                  <a:tcPr/>
                </a:tc>
                <a:extLst>
                  <a:ext uri="{0D108BD9-81ED-4DB2-BD59-A6C34878D82A}">
                    <a16:rowId xmlns:a16="http://schemas.microsoft.com/office/drawing/2014/main" val="10003"/>
                  </a:ext>
                </a:extLst>
              </a:tr>
              <a:tr h="417849">
                <a:tc>
                  <a:txBody>
                    <a:bodyPr/>
                    <a:lstStyle/>
                    <a:p>
                      <a:r>
                        <a:rPr lang="en-US" noProof="0" smtClean="0"/>
                        <a:t>snake</a:t>
                      </a:r>
                      <a:endParaRPr lang="en-US" noProof="0"/>
                    </a:p>
                  </a:txBody>
                  <a:tcPr/>
                </a:tc>
                <a:tc>
                  <a:txBody>
                    <a:bodyPr/>
                    <a:lstStyle/>
                    <a:p>
                      <a:endParaRPr lang="en-US" noProof="0" dirty="0"/>
                    </a:p>
                  </a:txBody>
                  <a:tcPr/>
                </a:tc>
                <a:extLst>
                  <a:ext uri="{0D108BD9-81ED-4DB2-BD59-A6C34878D82A}">
                    <a16:rowId xmlns:a16="http://schemas.microsoft.com/office/drawing/2014/main" val="10004"/>
                  </a:ext>
                </a:extLst>
              </a:tr>
              <a:tr h="417849">
                <a:tc>
                  <a:txBody>
                    <a:bodyPr/>
                    <a:lstStyle/>
                    <a:p>
                      <a:r>
                        <a:rPr lang="en-US" noProof="0" smtClean="0"/>
                        <a:t>crocodile</a:t>
                      </a:r>
                      <a:endParaRPr lang="en-US" noProof="0"/>
                    </a:p>
                  </a:txBody>
                  <a:tcPr/>
                </a:tc>
                <a:tc>
                  <a:txBody>
                    <a:bodyPr/>
                    <a:lstStyle/>
                    <a:p>
                      <a:endParaRPr lang="en-US" noProof="0"/>
                    </a:p>
                  </a:txBody>
                  <a:tcPr/>
                </a:tc>
                <a:extLst>
                  <a:ext uri="{0D108BD9-81ED-4DB2-BD59-A6C34878D82A}">
                    <a16:rowId xmlns:a16="http://schemas.microsoft.com/office/drawing/2014/main" val="10005"/>
                  </a:ext>
                </a:extLst>
              </a:tr>
              <a:tr h="417849">
                <a:tc>
                  <a:txBody>
                    <a:bodyPr/>
                    <a:lstStyle/>
                    <a:p>
                      <a:r>
                        <a:rPr lang="en-US" noProof="0" smtClean="0"/>
                        <a:t>eagle</a:t>
                      </a:r>
                      <a:endParaRPr lang="en-US" noProof="0"/>
                    </a:p>
                  </a:txBody>
                  <a:tcPr/>
                </a:tc>
                <a:tc>
                  <a:txBody>
                    <a:bodyPr/>
                    <a:lstStyle/>
                    <a:p>
                      <a:endParaRPr lang="en-US" noProof="0" dirty="0"/>
                    </a:p>
                  </a:txBody>
                  <a:tcPr/>
                </a:tc>
                <a:extLst>
                  <a:ext uri="{0D108BD9-81ED-4DB2-BD59-A6C34878D82A}">
                    <a16:rowId xmlns:a16="http://schemas.microsoft.com/office/drawing/2014/main" val="10006"/>
                  </a:ext>
                </a:extLst>
              </a:tr>
            </a:tbl>
          </a:graphicData>
        </a:graphic>
      </p:graphicFrame>
      <p:pic>
        <p:nvPicPr>
          <p:cNvPr id="51208" name="Picture 8" descr="http://mrsmartingrade6.weebly.com/uploads/8/1/1/9/8119855/9626716_orig.jpg"/>
          <p:cNvPicPr>
            <a:picLocks noChangeAspect="1" noChangeArrowheads="1"/>
          </p:cNvPicPr>
          <p:nvPr/>
        </p:nvPicPr>
        <p:blipFill>
          <a:blip r:embed="rId3" cstate="print"/>
          <a:srcRect/>
          <a:stretch>
            <a:fillRect/>
          </a:stretch>
        </p:blipFill>
        <p:spPr bwMode="auto">
          <a:xfrm>
            <a:off x="467544" y="3501008"/>
            <a:ext cx="3672408" cy="2702429"/>
          </a:xfrm>
          <a:prstGeom prst="rect">
            <a:avLst/>
          </a:prstGeom>
          <a:noFill/>
        </p:spPr>
      </p:pic>
      <p:pic>
        <p:nvPicPr>
          <p:cNvPr id="51210" name="Picture 10" descr="http://www.eslprintables.com.es/previewprintables/2009/nov/18/thumb911182100209005.jpg"/>
          <p:cNvPicPr>
            <a:picLocks noChangeAspect="1" noChangeArrowheads="1"/>
          </p:cNvPicPr>
          <p:nvPr/>
        </p:nvPicPr>
        <p:blipFill>
          <a:blip r:embed="rId4" cstate="print"/>
          <a:srcRect/>
          <a:stretch>
            <a:fillRect/>
          </a:stretch>
        </p:blipFill>
        <p:spPr bwMode="auto">
          <a:xfrm>
            <a:off x="5292080" y="3501008"/>
            <a:ext cx="1714500" cy="2438400"/>
          </a:xfrm>
          <a:prstGeom prst="rect">
            <a:avLst/>
          </a:prstGeom>
          <a:noFill/>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descr="Screenshot 2015-03-10 10.04.33.png"/>
          <p:cNvPicPr>
            <a:picLocks noChangeAspect="1"/>
          </p:cNvPicPr>
          <p:nvPr/>
        </p:nvPicPr>
        <p:blipFill>
          <a:blip r:embed="rId2" cstate="print"/>
          <a:srcRect l="27163" t="70967" r="56693" b="8001"/>
          <a:stretch>
            <a:fillRect/>
          </a:stretch>
        </p:blipFill>
        <p:spPr>
          <a:xfrm>
            <a:off x="4355976" y="116632"/>
            <a:ext cx="4608512" cy="3377238"/>
          </a:xfrm>
          <a:prstGeom prst="rect">
            <a:avLst/>
          </a:prstGeom>
        </p:spPr>
      </p:pic>
      <p:sp>
        <p:nvSpPr>
          <p:cNvPr id="65538" name="AutoShape 2" descr="Image result for deser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sl-SI"/>
          </a:p>
        </p:txBody>
      </p:sp>
      <p:sp>
        <p:nvSpPr>
          <p:cNvPr id="65540" name="AutoShape 4" descr="Image result for deser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sl-SI"/>
          </a:p>
        </p:txBody>
      </p:sp>
      <p:pic>
        <p:nvPicPr>
          <p:cNvPr id="65542" name="Picture 6" descr="http://hdwbin.com/wp-content/uploads/2014/11/desert-breath-cracked-earth.jpg"/>
          <p:cNvPicPr>
            <a:picLocks noChangeAspect="1" noChangeArrowheads="1"/>
          </p:cNvPicPr>
          <p:nvPr/>
        </p:nvPicPr>
        <p:blipFill>
          <a:blip r:embed="rId3" cstate="print"/>
          <a:srcRect/>
          <a:stretch>
            <a:fillRect/>
          </a:stretch>
        </p:blipFill>
        <p:spPr bwMode="auto">
          <a:xfrm>
            <a:off x="107504" y="3429000"/>
            <a:ext cx="4431816" cy="2492897"/>
          </a:xfrm>
          <a:prstGeom prst="rect">
            <a:avLst/>
          </a:prstGeom>
          <a:noFill/>
        </p:spPr>
      </p:pic>
      <p:pic>
        <p:nvPicPr>
          <p:cNvPr id="65544" name="Picture 8" descr="http://upload.wikimedia.org/wikipedia/commons/d/d6/Hoggar_Desert_%28Algerie%29.jpg"/>
          <p:cNvPicPr>
            <a:picLocks noChangeAspect="1" noChangeArrowheads="1"/>
          </p:cNvPicPr>
          <p:nvPr/>
        </p:nvPicPr>
        <p:blipFill>
          <a:blip r:embed="rId4" cstate="print"/>
          <a:srcRect/>
          <a:stretch>
            <a:fillRect/>
          </a:stretch>
        </p:blipFill>
        <p:spPr bwMode="auto">
          <a:xfrm>
            <a:off x="179512" y="0"/>
            <a:ext cx="3810000" cy="2857500"/>
          </a:xfrm>
          <a:prstGeom prst="rect">
            <a:avLst/>
          </a:prstGeom>
          <a:noFill/>
        </p:spPr>
      </p:pic>
      <p:sp>
        <p:nvSpPr>
          <p:cNvPr id="65546" name="AutoShape 10" descr="data:image/jpeg;base64,/9j/4AAQSkZJRgABAQAAAQABAAD/2wCEAAkGBxQTEhQUExQVFBUXFxgXFxcXGB4YGRQaFRcXFxgYFxgYHCggHBwlHBQVITEiJSorLi4uFx8zODMsNygtLisBCgoKDg0OGxAQGzQmICQsLCwsLCwsLCwsLDQsLCwsLCwsLCwsLCwsLCwsLCwsLCwsLCwsLCwsLCwsLCwsLCwsLP/AABEIAKgBLAMBIgACEQEDEQH/xAAbAAACAwEBAQAAAAAAAAAAAAACAwEEBQAGB//EAD0QAAEDAgMFBQYFBAEEAwAAAAEAAhEDIQQSMQVBUWFxEyKBkaEGMrHB0fBCUmLh8RQjcoKSFTNDolODwv/EABkBAAMBAQEAAAAAAAAAAAAAAAECAwQABf/EACwRAAICAQMDAgQHAQAAAAAAAAABAhEDEiExBEFRE/AUImGRBXGhscHR4UL/2gAMAwEAAhEDEQA/AIMKCUoPRSnsclxSy5EQgITxYrI7Vd2qBwQEKiEGF6U5xUwoITIDBJKEo10KisVgZVIamBqa2ieCa2haEAJzEzsTwRCnxC67DVB02hOFMcVXCkyhokNqRYFPmi7KOaQwlW6KDk48nJJjsHga1SQ1gAiZNp8Sow+yaj6pY+WQLnUDpuKuYes4aOKt9uTrcpX1UldJIb4eL5Oq+z1IMgOcHTJcd/KNIWFjcN2boDs3MBb7qs8fNVK+BD95nmjg6hp/PIGbAmvkRU2XhajrsOWPxLWqbaq0+64Nc4DWD5lDRDmDKwH5Kf6CtBu2Sb3k/BDJPHN3kqux0YSgqjdl3Ze0XVGkuEGd3BWXiVlU9mOY5pDweIHwWox1l5nV4saerHwzZglKqnyVatEqlXplaj5VPEFYk2maKTM51I8El7VouxW6FVrPncqKchXFFMlSXqHuSi5UtsTZD2FLrm9kvMucjTBaBzqc6AtKINKpqdbE6QwQdy7sAgDCmBh4JHqG2PPiujbWVdtTKe7fquykyZAXvvo4HmLqGW+0QmqqwcUWZT+Fob1rGGooNRBPJdHJMsSXKBrvhjA9SlwphFQgznJjAEUJbSmNeneJIVTG0ad1rU6hA081Rp4nirLK4WTJb7GmFIe7GOjQeirmoXatCZmCIFvFSTa4Q7p8sWyj+kKRh7qxmbGqp457iw5S3/aY8wQm9TK1YHHGiX0Y3t8wEdKm7gvA7Vxru9nEuAIkbwDxB6LTw22a9bEUm0wb0gYuGgyJc4jd3UkeqlJU4oXRFPk9xRfFiPRXAw8FmYJ7wAHOvvWlSrTvQyLu0Vxu+4QYigom1AFxrLM5Ky9EserDayS2oE6gzMbCei5ptWzrCpuJT4XCWmI8wm4oiJj76LJlyJ8FIxaEZZ3qtiG8Vznoc4UChRqt4Ks+oQtV1QcAquILTuHgip+QOJmvfKUQrNXKqb3rRGRKURjUyypmoo7UqtiUa1MN5JzKbd1/BYrcSUYxpGiZTYrijWdQ8AoFILIdj3nemU8a6OKpHIibgzCzD8vqoIC2aey2E6nz/ZM/6XTGs+f7L1fj+ni+TJ8JmZg5VOVbdTZ1PcY8ZUDZ9P8AMVVdfga/wm+jzGNCILROAE2d6Kf+nfrCp8TgfcT0M3gzgpyrSfs7g6Ul2GgEmIAJ8BqUyz4Xw0LLFlXKKoYjDE8UOF91uSnsoVE4S3W4nzIU0IwmBiMMS+nDwdrn5FAIw1NDEQYu0x8HapeRQaqW3MIS0iC7SBJgk6AAeN+Su4jECndzXlo1c0SG8zeY5wsLaO3KjZDXDLJcDl7wEwDyJ73kV5P4jkgkoLnx77G3plJttnn8bsqrkkNcyAcoI7pGjoPEXhej9iMO7I6o53eb3ABoAJmfP4rNxm0qjwWP/KJbwsDxsbcN6ds/aAjsoLWloeOYdEzfnovOx5lGaa42/wBNUsTcWet/q2ZoL2ZuEhXGVCOH30Xk9n40UXtZU79J9g4mTTOkOm8SNV6ehs/I+WEhpF2ySJ3Fs6L2IZI5laWxialjdXuWm1jvTA8JNdwY0vOjRJuBbqbKvV2nSDslUdm7LmImYHEuaTHipZseJfT9i2LLNou4msWtkCfqLhp4ZgCAeMLO2r7U9nSYKbshMknTNLYbHKXTyhHiA5jczD2tAyHtzS5g3uY7UxrBuvI43D/3IMOAMtO7K4AiOQvC8brJOM1HhV73NuJ6o33PWYH2ud2LGb2szPc4AmAYEDnoBxHVbuExeemHEyTc8J4CLEDSRwXzr2S2V29dtImGXq1nAzaYZTtpME+JK+gbZxOEbSc1tR2aIbkMlp0HKFkyOMHuy+NtoDEYtrSATc2Vd2OAcWzoJPKSR8j5LzNTaLYLqhILYDuRkQ7pbwVKjtWW1S7UEBx/NJcY8S74pISlJvb37oLklR6p+ODpi/RVn4grP2SD2QJsXd4+P7KyVshCluI5WEaqAlCozKtCBZVBchL1BK4BJqIC9TZQW8lx1AEqQ4qSozIWdRbr4sbrKs/aDxvkKuKvNT2vKVWEUtmhZNvuGMVPJPp1BxVF7SfwrmsI5K/yMmnJGq0A7yoI5+qoNxB0KPtGwbieYsOqWqG1BYrajaRAc7LOhOnjvHVZmMxxOXI4ZS8BzZnJIu5p/K4HoY3KH40mxNKs069xzRH+dwsymxuZwpCA5pLQT7j9YaRqHfEaXWfPNVSBGyNm7ecKj2yRSY5znONyGgkNDeJJlvXmvYYSqXjMWFgOgPvdSJt0v8l4R20crBWcQ00w1gpkXdBkOA67zoJ3rY2Rt7F1AXCnTexoE5nQ4AjWQImLwdBGi1dP1Mo7URnjUuT1UCYkX56qMPWY8AtcCDMQdY18oPkV5HbVejiYJaWOAsWu1EXAnRwnheAs/Ze2f6ctmpDLsAAGdvfdOtgLzefem8LSvxG3VbEX0qXc+jCkj7KLnRVNlbRY9o74zXMZg8xNrtPDyVjFVgQQJnj96Kr61+ArpFXJR2hVlh98NNpOVrXTwDu8Z08V5LJe8SYIMCNAJgbpcdeaZjHA1Ac2YlwgzJkTJcT7rRlJjWx8RIgW1y25QHR6uXhdX1HqO6N+DBp2spbQqOzOaCR3gCbTLnBmUcoM+fFE7EyaQE5KtPLUPENz5JMSDmJVXEuy1HuJJBIMDiP2a1DjcpDLmaFMu5GZMEg2JF/5SQXHvt/ZRx2d+f5LG1aFV+GZWH/jc6k+DqWlrLgcTlP/ANi9r7P+0fbYf+2w1atMAOaHNa6C2Q5uaxMTbi0ryOzdpdh20hr6VZ7hcwGmxuNZgC0XjVYdHHnD9p2b3U3F9g0mYBtM8CARvstvT5XBfL79uzJmhb3PX0Pa41KlVnZ1H0HhzXtcfcLhBhxFm3nLuVKlWrBwe2Hw0MDjMlrIgEtF4yjyWBh9rlzm5wSGgvIH/lqEgkuI0Hwha1CtVcS6uZcfcYT3aTY1IBiTNgeKhmy5L3/cfHjgei2Vtc0GirVpubTMjsw6Wkgasg2df3XAa2CPGtpvZTrU5DHAgNdZzct8pHLTp1WA4uDHuqva0BvuhwnKdZa1onlEBWu2sC+WEgkg3gFrspncZLT081kzbqvt790acMW2bVFrqFIspuIe/K+q8HugRDabDPCJ4lZGMqOpxDXkn8RBbBEG+bVbmz9rZaYcHBs3ZUyB19+XNIEFoM315rNxr6tUntHABxkPOrhfQcN9goNtvVLjx73Y7ikqR53aW13udFWnIyw4tBBgmxcCOUToVHs53qgHvAvBidXZcoJtoACYW7V2OMhzEPa0Foc2Q5pIFgLjfcaKp7O1aeHqVGDKXu9wkTAAI323zx3b1rjKCg4pduxncJak2am0drGk4U2U3OixIBdFh4cd+5HgNoVHCX03NGl2x8CQu7dwIeWuA1zmCDJ5cTJuFp/9RpxclomCS0xPCdEqk5fLxRWqdhZQhNNXaOGzjM3vDiBI8wmjAO4ebSrNs7Yy+yPBSKa0X4SNT4QUs0W8Y8Clc2HSiiWclMq07CncQULsG/gPv0S6mzqQkVN0AqMo4I34d7RcIMjlylfBzRnDDHkheA33nAeiRiGY0VBlFI094nvXMWtzA8NyHaeFqPZ/23PdrYi3CD+LerfEwa2kvuReKXhmg1oiZt1VKrtqgyo2mSQXbyQALaknQai91gbRp1iBT7OoGAaw4zpcuNiZ6WXnatYtLQfw2kyHc8oNoHz6KsZauCcm49j6iHMkDM2ToJEnwU1sGHCHabwdDyPJfP6eKax4e5z2kMBblaMzhMAi4Exv5Hfpq47bzalIWgf55nkaHM0ANHXysjbQVJPkZtWsHzleMrTcujs4EiACL/NVGVQZbNMGxD6YLQJ90lugIjy14Klja/8A2z7uRrQBYmRALuto6k6qCA2O7mucozXblEd7qd/NRdtB7lOthyamV05c2m5wad5JkXjcdVYruNJudlQvpukZSSAHWLpbEOBm3TkjxLgXtyjSGkZozBwkC/JpHgl4zENZkc0Asdm7h/8AGWmDvvrPxTKTtAcErLmAx7Sym5zWuggZmEZmb5LYnSR4nVZ9amP6hroc+mHEwyxMzLW8wI80FasXDPFnZW5RAJvoHt/CYO6d3NalHCBwcGAMFNzmkzBs0AuBLhe1yeK7Vods703NbHrNlimGgtw/ZR+gEjdMtk+JRbVxtRjc7S0tg2N8/HcbR0jeV5d2Oq0HtqtqA5Ya4aSNwdlGhaNePgtzH+0DqlPOykBTic76rWF8CXNYBM6eMK0Z2vaFarY8xjdrSQaUQ474zAn8EDhHvb0vAY6oWvNjFOQNIlwIjzJ/1SNp0WGqzMCwvu8EaF3eLWZTza297glDj3VKVSpTEtOSm0wfytgjTT3vBSljTXHuxo5Gndm7iKrS3EtnMWsDzPFsSOM2ZedEvaWGh1YaZmmbaizb8Df0KnAHP27nNjtKJuDLXDu2dPuvbcRydwV3EtLqwyN1p5o/KBldBJ4CVkdwyafp/C/o2xlrg5fX+X/ZlYpjGn8X5hUG4Ed021DXMHSRol4d9JlF3dZWcYcXvYdXFwhrpl1wb9UmqGvf2Qad0gCDUvIAiQJJG7SeKt0NnGpVayZblbmy6BrZho6DU/qWjVoW7MrjreyK+ALnOJLWwBLiQMoaBAbbrPGG8luUalifGeAgXM7/AIadRbhhTDyR3M7WAC92yC4+JEdGo8TQfmoljQ7MSS06OALgB42A6hZMmRZJfT/LNOPFojfvmjPfe5hznkSDYd1wIaTEXykb9U/2kow8NgiAReTlINpdyyxPVbfs7Ra41WFvaU6jA3LvaQbeI0n9A5rK9pMM9roJPvtbJMz3nm543CKyR1xinud6bSbPS7Rw76TadAgtYGDs80EtAAzNzCbAgGCd/NZ5qMa8B5OUXflPeA0m/MAciQvQ+0uKzNadTTcCWkSS2RPhAK8/iNn/AN1zbGmx5xAYRcsLmZ6YP5d8cuazy0Sm5OW3v9EUSko0kUKVV4a6JaypDmBxBMS9sxuMgWgLG2zFOoHZYcAHNmZuSe9O43stb2lZlrtaJ7I1BAOhJHug8BmJA5p3tVXbnDsuZs5HDTXTT/GFWEkppr/oWcHoa8FnAVS4tDr0qzS7IB3m5WNc40zrIDpjeGu136GymVsCTftaFSDJgtcDJBbwMHoRwXm9hbTc1lAjvNw1VpP+NTtwSP8AWB4L6PWxTMhYWNyEEZd0KuSccfy3Xv8AonCDlvRUwuGAc2vh+4HXcAIa8GTds6zx0utT+qdxHksrCYhrAGNaMgnec1yT80bsYIuCJ1MWGt0kc8H3GeJ+DQdjzy8v3SamMJ/hZ+GrFzW6HWY3cPkjcDExG4TaekovNBcyX3O9N+Bzqx3GOSUKnG/W/wASkdk8SYNw23PopdQfOhj+f2S+vjf/AEvug+nJdhrsYOA8kH9XP5fL90H9I87lSxeCxAd3DRA/U4z6JXnwLbWvudoyPsaAZy/bQfP485a1nLd84TmtRNC8LWejRXdgQ65J6SY8hY/uUFTY1NwhzWuHNo87q+0JzSj6+RcMVwi+x5ut7LUMwd2TCQIAcJbE2GXSAq2P9nGPBy0qDd3cZksOnh5r1oA4KQwK0Otyp22TeCDVUfNcb7HkZnU2Oc9xDWye7Tkd6qYMkjRrbxqZ0SKOwH08OG5HGtVqluYtP9qnBzOncTczz4lfVGtaN33/ACuIatC/EsnDRP4SF2j5Dh8Pl2h2TmTSLn0gXAwW5XNa6dDErJxuGNNzRVLWBpLagYBJNNwY5zJ1cRkO4G/Nfcso+/vmUp2FaYloPUA8OKtD8TSduPZLn9Scuktc97PipqTUytaWtDIcD+EAiD1u3pKu7MqPdTLyZmsWOIjR1NuWYvfKb8jxX1h+yKLtaNIyIvTb9OICGhsSgz3KNNgN+60NBMEAmBrBPmml+I43GtJy6eSd2fM9nB78PApF7mN7MObPeDpyseALEZcwPLgJXYP2YD3ZqgJym+V2VhyyTlP4RlAcT+XQSQvqGBwFOg57qLRTL7uyj3jJMkaak+aRiMAxzH04hryS7LbVoZYjTutAtuSv8Qbk9OyfthXTKlZ8b26GVK0MeMhqASSQBmgEkkk7iZ4cYXYikKwfU7TvsaJBblNYZi0kGdQMlt9+C+gVvYLCkWNUCZs4H4tKr1vYajeKtQHKWkkNdwvFr2W+PW4qSt/YzPpZ23SJwGMbV2dWzsaK7RTl7QGio1whtS2jrFruYWL7XSx4DJGcBpkaNeBum1oMTZevfsqiKdRlMludoaJEht2l0Cbgubm6vdxVavsgue1wqU7NDSC10EtiDry0WHHkSy6q2t/sjW4P09N7/wCniaFq7Cde+GmRmAH9sHmfxeLjuW5sJnZkBxzZmkk83e83mIaDfjFgtmt7O1nYihXa6h/ZDgGy4AhwO+DGvojx+ycY8y3sx/i4k+ZbZaJdTjns6W3nghHFOG/8GV7UupZKdNuRmdw0GhaWSTJmTx6q1iKtMOpOkuaAQCBvGmugBAUD2Nqug16jGGQZIc823aAepWiNj0qb6VNxdVZ3nS0Ed6LDu6C28rPPJhilGMm6b4/Lz/paHqO21W38mZszaFOkBDXzvuBc3MeJPmu2/RdWaXdm6nIzNzzJyFskSPuV6jCYbdQpNpDTM0Bz/GoZaOcZz0VL2nwfZ0i8mTDgdSbje5xLnG3TkFmfVY3kWlU/q7f24KY4S4k9hlIBzr53uEiBDo5HcOhg8lfqbNzFrnAAiRGphwuCRA1DfJXX4ilRaBLWDc0C55NaLnwSw6q/3R2bfzPEu8KYNv8AYg8lhn1E5O1svPv/AEqklszyPtHsUkF0H+3VpPjlYv3R7vPgqePwmc02OFqr2NBiJzQyQT+p5E3XvKeAYDmJL327zzJsdw91vCwWN7S4Zo/p3AWpvB8Gva8eUGFbD1lyjAOi7+pnbL9n2No1WC39ymCTuaO+Z8HQtjE5WtkkNaABMa8Be8ndoeRF1o4xwa1xs1ouTOXS13bhYX14bl5R2Ar4qpmBy0x7riC0AcabNb8dTxS4sss7c8kqS9/cWVQVRRV2ntW8UwAZ3tlw6zoeW5Jp4x7LFzy87gbDwbqeX2fUYX2YpsEf+x949Py+F+a0cLsmjTMtYJ4kSVofX4Ix0xTf8kvSm3bZkbN2fWLZcWDMLnL3vAtImOJ8JWgzZQtLi4jedfuy0iUBK8zJ1U5O1t+SNEYJKiu7Ct3yepPyRwjhQWrM53yOLKhGQoQsIhrUYCAORZlpTAGAiBSpRhMmCgpUrgEYCawENCMMUwiDUbOByogPv76+qMMR5PvwRsUTC6PvzTXBJe76JkcCR9+aVUH35/fiuqvMHx+VvHiq9VxO/f8AP43j91WMQMiqfvzP0H8qlWqD737z8V1dhv3o14b4nyi3h1WbiaJ/+SP9OYB39PRbcONPuRnJrsDiMYPT789VUdjCk1mQfek9I+aUvVhihRhnllZfo7RIWzhNoh2jr8N68oSpa9Jl6WE0NDqJRPdNxTojMUupfWPJeXw20Xs3yOButOhthh94FvPULzZ9HODtL7GyHUQl9C46kR7pLehIVHHUajxDnF7fyuuDYi8Qd60mVGuEgz0Ulqip090V03wxGF20KZ71CDveyJPWQD6rSo7dou/E5v8Ak0/ESFnvoApL8IEs8ODJymvyf92L867m83EMd7rmu6EH4KjtrZz61MsbAOoJMQdNwO4lZbsLynrdNY54EBzwOTiPmofCKMtUJDqb7o1cNsok58Q4VXTLQARTp/4tJueZv0WgvLlrpntKuumcq63Ev4nzSZenk+9/pR0WbTigLlkjEO4nzTGYo71neFlDRQkqkcTzQdqUnovucXTUCE1VTJKmXLvSoJYNRDnSC474Utej6ZwDXJrUumnsanbOCATGhC0FNa1LYDgE1rVzWo2plYDgExoQGoAEDqqdIUtABC+oqjq/3+yWa19Y1PT5FHSdRYfU++qruqAeAJ8N3TpySHVh6EnjfT+FVrYuDvJ0t+KImN0Xv0VYxOLFWqB0EZuMONh4mD9FVrYjdvLnCTxbdpM7jw37p1VV2JJc2L2cRG+I9z9PM34FVqVM92Yu224HMczmjcLxAndeFrhjXcm5eCa+K4WBMdGm9985iSBvnesvEYpxv9gbviL8/BaH9HIvOsaXgnvd3UHmLa6mEZ2fJvrM7o6zvHW6248mOHJnnCcuDBLly3mbMHDfF/Oflpu1RDZbTujSdCRod3jyWn4zGQ+GmefAS30l6F+zmRzt0GY2/iVD9nNvaLxrpp8J+CK6uB3w0jzrSQmiqtpuxS6O675eZ+7J9P2Yn3jl43B+AIQl1eJdzlgn4MnC7ScwQ3L5K3T26/eGn0WpS9lqQjM9zuQhs/Eq7R2Vh2mBTBP6iXejrLHl6npn/wA2XhjzLuUcJtRtSwkHhH0V8U3H8J+CtdqG2aAOAAAB6QkvqzIXnypv5VSNcbrcE4fjAUGgOK4uJSq1QNBc490XKCTCS5jeZQOqNBiPNeexW3nH3AG8zcn6KrX2vUcBfKd8b/O481uj0GR8mZ9VBcHpjieAA8z8VzK3Ex5Lyg2lUt3tOSuU9pz3jY/ibuPNh3HkbJp9E4rgEepjI9IHjiV0hZmHrg6OB4O4/wCQ3FW2EWmeB4j6hYMkVHk1RdliAuUdnMXlGaJ4rM8kPI9MDPvRSuNFd2SGuLOoe1qe0IGhEao+7QoVYRzQilVO2UmtuVFEBbzoDV3/AGP3VQ1fvclPxCZI6i4a1vvw/gJb68fcfwFRdXJNt/3rw5pVyJ5wOm8/QalUUTi2cSONp16cBuSnVyeunLMdOtkIZBJ3McB/ysPEEo20LFo95obB/MHDved/ROqAKzEkESYjnZ2ro3iR/CFlGIOuQkcZzfikac54edzs5uNBBbvy2FiNQJTOyk8xpz/xcLT4JtYKKLcNAi8NLS2NSNSRu46eSb2IvIsXDNwEmcwPXmOiu0qV22teRpHUbypw9KMt5LZzHj4n4LtbYKRUFI2m1+oI0gxYgg66qex3Dj3eU8OUDdfqroa0d0DnBi/MIs9t4PMEDwOiNsBU/pySbW3g7yDII8pRHD2uZgDQEzBvIH18kdSqRBv197xmF3aCJ9Rv80dzgWUWxaXempn76JocAdG/P1uVVrVTaY8ZH/sjqPMT6G/rqjpYLG1K5GsjmP31ShXneR1sfEFV3vF4MH7+7hDUde2u8D4kfVOoIFjnVCdYtv19SgNbfyskO3RYcQQM3hpKGo8AXtzE28DbxCdQBqHdp+4UdvoeOkX8Eku0mI0v8txUOkA+9HGDJnjv8UdCOss9poPJV8RTz5g4gCIB68RNj1UYQEWkOG4t1H+QHdPWx5KH+6YMncW3i9hvkcYXKOmWwLtHmcVgXsmWnKN8W6qmXL2OJtTkxMawY8QLhY9bZ4cA8CZPegwAOM6+i9TD1WpfP+Rgy9PT+UxMyjMtTG7La0tLSS12hF/KYlLdssgwfLf5C60LLBq7IvHNOqKDahGhjoruH2tUb+oc/qtHCbMpD32kzpmJ9Ij1WlTpMYRka1vPKAfOJPmsXUdRjezjZqxYci31URsfFOqjNBbB1OhWqKsDd4fwqL63M/fVAK32V4WXFrk2lS8HoxlSpsuurIO0VY1RxUCspeix7Rc7X7+vBS6qqHa6ffkhz2n7n76rtAS6ao+f39bdUBrqu6wk3+aZlIMC7j4Bn0+J5JlE6wsxPUen0+K5rJ1PdBhx+Q5WjiU2lTghtoAu6YJJ4cOqYMPDS3dII0sAbRr08SmQrZXI7rnEe+crf0xx4CB6qw5o/uTcZWu8gI05tTq1LQAW1uZAPGON1IeRYxxtafVFb+/fgADaUtEicxEnQjKO6evgmRFzeJBPFp3EHf8AVKzX93xkH5pgfIIPwTafILLFPKBa8TrqOQ3x9EFJxcDuPA7vBVWEfiI5EqXPM6i3A+kSm0IFjadb9UGb5p9OSl781j/yBkeqruqTwA33PqFz3tiNPEp9IAqog2It5nrZS9+hv8fRKqHl6z9VHa7ovp93TJbAGGB48Pmuk8iOGqBtMuHde0GeHpqk4pzmESNd4Mj10TKNugN0N93kD1S3vy/47xqZ6jd4I/6mGkloI3mbqabWObpNuRI80eOTvyBLpGYCQPHy/hCx2c5mGdzhMHxsClUWvk3kA/hMHxGiM0g42zTqCW//AKaU9JC2wX1Aw5TodJkeAKNjII5jqD5LsRmETlMcDc+YCQyqypBbM8CNOomUUrV/cF70FTeHF2XUW5WXVDdo0Op3x5JjKZBuARxB+TpPqoxVLe39/MLrVhp0BAmd/wCbePT5oqbwbxaNDImN+l+sqALX73ofHRQ48c3SGn4Sue+xxxdlPdMT09QfqudQBBiAdYMuB/1J08VTdjGyRma3k4Ob6/smUmE3aQRxGR7fSCncGt+BdSe3J2Gec8WaPy6jwNiPVKxtE5pb3YNr2ndqRB6K5PK/Jxb6XSK9dw0Y7wh3xgroyeq0BxWmmG+I72XMd3HoqtKrMgS6Pw5cscs2hS24mTYuB/KZHoQR5EJraQJlwbPkfQkJ9OlfMC74LNIWklzTz/ZLznUweYM+eiipYaGP0uj6fFLac29/Q5T8b+qmo9xr7BmoHe6QizRy8R9VAqN0MTwLEp1FrrwR/wAx8HIUu/v9g2WqdE/6741PKdAmspSRrbQCI8Vy5effJoHBwBBLTO46keEWRVKloOn6gb+ihcmilaA2SXA6achCinWzWOWeEg+d1y5VUdn9Bb3QNOs8e8yP8YIRuqhouCQdxbHwXLkqak+DmmkTiqsAGmBP5dPIngmBzgL6+C5ci+EjgGV51CCo5pMDKD98VC5WjBbsVy4OaXN1EDju89Apo5SLaaiPufNcuQW8dR3eiP6oTlkyPFIrirMtIDR+a3U2i3iuXKtKDVdxL1Is0XNdBLA4j8TTJQ1cUxxLc+V2gaYN+YN/BQuRhiUpSXhAnPSl9RODouY4tcJGo3gz1+qfWn8Jh0zeT1tK5cpa9UrHUaVCf6poNySdCBoDzBEhWqbZG4DkfpC5cqZoKKtCwdiXUXA2qGODmgj6+qr9oWPEtYBuLSWg+ERK5cuxPVs/f2Okq3RbrV5v2duIg+gM+iqO7J9pLSeeU+sFcuRxQtOtqBklTS8i2UK1M9yrmbwd9/RWRWcdWwuXJXLXyhlHTwJrUmkyWkoW0mjQZelly5MpPgFLkh7BxPmf4UMaQfedHOI9Fy5MKFUqTYwfJLcOIIHiPguXIcNILFyDYAOHCAU9lEgSGx0C5cp9RkePZDYlqFvcRrI6NJ+CkYinvdB5gj0K5cnwxWXZ7CZZPGrP/9k="/>
          <p:cNvSpPr>
            <a:spLocks noChangeAspect="1" noChangeArrowheads="1"/>
          </p:cNvSpPr>
          <p:nvPr/>
        </p:nvSpPr>
        <p:spPr bwMode="auto">
          <a:xfrm>
            <a:off x="155575" y="-2620963"/>
            <a:ext cx="9715500" cy="5467351"/>
          </a:xfrm>
          <a:prstGeom prst="rect">
            <a:avLst/>
          </a:prstGeom>
          <a:noFill/>
        </p:spPr>
        <p:txBody>
          <a:bodyPr vert="horz" wrap="square" lIns="91440" tIns="45720" rIns="91440" bIns="45720" numCol="1" anchor="t" anchorCtr="0" compatLnSpc="1">
            <a:prstTxWarp prst="textNoShape">
              <a:avLst/>
            </a:prstTxWarp>
          </a:bodyPr>
          <a:lstStyle/>
          <a:p>
            <a:endParaRPr lang="sl-SI"/>
          </a:p>
        </p:txBody>
      </p:sp>
      <p:sp>
        <p:nvSpPr>
          <p:cNvPr id="65548" name="AutoShape 12" descr="data:image/jpeg;base64,/9j/4AAQSkZJRgABAQAAAQABAAD/2wCEAAkGBxQTEhQUExQVFBUXFxgXFxcXGB4YGRQaFRcXFxgYFxgYHCggHBwlHBQVITEiJSorLi4uFx8zODMsNygtLisBCgoKDg0OGxAQGzQmICQsLCwsLCwsLCwsLDQsLCwsLCwsLCwsLCwsLCwsLCwsLCwsLCwsLCwsLCwsLCwsLCwsLP/AABEIAKgBLAMBIgACEQEDEQH/xAAbAAACAwEBAQAAAAAAAAAAAAACAwEEBQAGB//EAD0QAAEDAgMFBQYFBAEEAwAAAAEAAhEDIQQSMQVBUWFxEyKBkaEGMrHB0fBCUmLh8RQjcoKSFTNDolODwv/EABkBAAMBAQEAAAAAAAAAAAAAAAECAwQABf/EACwRAAICAQMDAgQHAQAAAAAAAAABAhEDEiExBEFRE/AUImGRBXGhscHR4UL/2gAMAwEAAhEDEQA/AIMKCUoPRSnsclxSy5EQgITxYrI7Vd2qBwQEKiEGF6U5xUwoITIDBJKEo10KisVgZVIamBqa2ieCa2haEAJzEzsTwRCnxC67DVB02hOFMcVXCkyhokNqRYFPmi7KOaQwlW6KDk48nJJjsHga1SQ1gAiZNp8Sow+yaj6pY+WQLnUDpuKuYes4aOKt9uTrcpX1UldJIb4eL5Oq+z1IMgOcHTJcd/KNIWFjcN2boDs3MBb7qs8fNVK+BD95nmjg6hp/PIGbAmvkRU2XhajrsOWPxLWqbaq0+64Nc4DWD5lDRDmDKwH5Kf6CtBu2Sb3k/BDJPHN3kqux0YSgqjdl3Ze0XVGkuEGd3BWXiVlU9mOY5pDweIHwWox1l5nV4saerHwzZglKqnyVatEqlXplaj5VPEFYk2maKTM51I8El7VouxW6FVrPncqKchXFFMlSXqHuSi5UtsTZD2FLrm9kvMucjTBaBzqc6AtKINKpqdbE6QwQdy7sAgDCmBh4JHqG2PPiujbWVdtTKe7fquykyZAXvvo4HmLqGW+0QmqqwcUWZT+Fob1rGGooNRBPJdHJMsSXKBrvhjA9SlwphFQgznJjAEUJbSmNeneJIVTG0ad1rU6hA081Rp4nirLK4WTJb7GmFIe7GOjQeirmoXatCZmCIFvFSTa4Q7p8sWyj+kKRh7qxmbGqp457iw5S3/aY8wQm9TK1YHHGiX0Y3t8wEdKm7gvA7Vxru9nEuAIkbwDxB6LTw22a9bEUm0wb0gYuGgyJc4jd3UkeqlJU4oXRFPk9xRfFiPRXAw8FmYJ7wAHOvvWlSrTvQyLu0Vxu+4QYigom1AFxrLM5Ky9EserDayS2oE6gzMbCei5ptWzrCpuJT4XCWmI8wm4oiJj76LJlyJ8FIxaEZZ3qtiG8Vznoc4UChRqt4Ks+oQtV1QcAquILTuHgip+QOJmvfKUQrNXKqb3rRGRKURjUyypmoo7UqtiUa1MN5JzKbd1/BYrcSUYxpGiZTYrijWdQ8AoFILIdj3nemU8a6OKpHIibgzCzD8vqoIC2aey2E6nz/ZM/6XTGs+f7L1fj+ni+TJ8JmZg5VOVbdTZ1PcY8ZUDZ9P8AMVVdfga/wm+jzGNCILROAE2d6Kf+nfrCp8TgfcT0M3gzgpyrSfs7g6Ul2GgEmIAJ8BqUyz4Xw0LLFlXKKoYjDE8UOF91uSnsoVE4S3W4nzIU0IwmBiMMS+nDwdrn5FAIw1NDEQYu0x8HapeRQaqW3MIS0iC7SBJgk6AAeN+Su4jECndzXlo1c0SG8zeY5wsLaO3KjZDXDLJcDl7wEwDyJ73kV5P4jkgkoLnx77G3plJttnn8bsqrkkNcyAcoI7pGjoPEXhej9iMO7I6o53eb3ABoAJmfP4rNxm0qjwWP/KJbwsDxsbcN6ds/aAjsoLWloeOYdEzfnovOx5lGaa42/wBNUsTcWet/q2ZoL2ZuEhXGVCOH30Xk9n40UXtZU79J9g4mTTOkOm8SNV6ehs/I+WEhpF2ySJ3Fs6L2IZI5laWxialjdXuWm1jvTA8JNdwY0vOjRJuBbqbKvV2nSDslUdm7LmImYHEuaTHipZseJfT9i2LLNou4msWtkCfqLhp4ZgCAeMLO2r7U9nSYKbshMknTNLYbHKXTyhHiA5jczD2tAyHtzS5g3uY7UxrBuvI43D/3IMOAMtO7K4AiOQvC8brJOM1HhV73NuJ6o33PWYH2ud2LGb2szPc4AmAYEDnoBxHVbuExeemHEyTc8J4CLEDSRwXzr2S2V29dtImGXq1nAzaYZTtpME+JK+gbZxOEbSc1tR2aIbkMlp0HKFkyOMHuy+NtoDEYtrSATc2Vd2OAcWzoJPKSR8j5LzNTaLYLqhILYDuRkQ7pbwVKjtWW1S7UEBx/NJcY8S74pISlJvb37oLklR6p+ODpi/RVn4grP2SD2QJsXd4+P7KyVshCluI5WEaqAlCozKtCBZVBchL1BK4BJqIC9TZQW8lx1AEqQ4qSozIWdRbr4sbrKs/aDxvkKuKvNT2vKVWEUtmhZNvuGMVPJPp1BxVF7SfwrmsI5K/yMmnJGq0A7yoI5+qoNxB0KPtGwbieYsOqWqG1BYrajaRAc7LOhOnjvHVZmMxxOXI4ZS8BzZnJIu5p/K4HoY3KH40mxNKs069xzRH+dwsymxuZwpCA5pLQT7j9YaRqHfEaXWfPNVSBGyNm7ecKj2yRSY5znONyGgkNDeJJlvXmvYYSqXjMWFgOgPvdSJt0v8l4R20crBWcQ00w1gpkXdBkOA67zoJ3rY2Rt7F1AXCnTexoE5nQ4AjWQImLwdBGi1dP1Mo7URnjUuT1UCYkX56qMPWY8AtcCDMQdY18oPkV5HbVejiYJaWOAsWu1EXAnRwnheAs/Ze2f6ctmpDLsAAGdvfdOtgLzefem8LSvxG3VbEX0qXc+jCkj7KLnRVNlbRY9o74zXMZg8xNrtPDyVjFVgQQJnj96Kr61+ArpFXJR2hVlh98NNpOVrXTwDu8Z08V5LJe8SYIMCNAJgbpcdeaZjHA1Ac2YlwgzJkTJcT7rRlJjWx8RIgW1y25QHR6uXhdX1HqO6N+DBp2spbQqOzOaCR3gCbTLnBmUcoM+fFE7EyaQE5KtPLUPENz5JMSDmJVXEuy1HuJJBIMDiP2a1DjcpDLmaFMu5GZMEg2JF/5SQXHvt/ZRx2d+f5LG1aFV+GZWH/jc6k+DqWlrLgcTlP/ANi9r7P+0fbYf+2w1atMAOaHNa6C2Q5uaxMTbi0ryOzdpdh20hr6VZ7hcwGmxuNZgC0XjVYdHHnD9p2b3U3F9g0mYBtM8CARvstvT5XBfL79uzJmhb3PX0Pa41KlVnZ1H0HhzXtcfcLhBhxFm3nLuVKlWrBwe2Hw0MDjMlrIgEtF4yjyWBh9rlzm5wSGgvIH/lqEgkuI0Hwha1CtVcS6uZcfcYT3aTY1IBiTNgeKhmy5L3/cfHjgei2Vtc0GirVpubTMjsw6Wkgasg2df3XAa2CPGtpvZTrU5DHAgNdZzct8pHLTp1WA4uDHuqva0BvuhwnKdZa1onlEBWu2sC+WEgkg3gFrspncZLT081kzbqvt790acMW2bVFrqFIspuIe/K+q8HugRDabDPCJ4lZGMqOpxDXkn8RBbBEG+bVbmz9rZaYcHBs3ZUyB19+XNIEFoM315rNxr6tUntHABxkPOrhfQcN9goNtvVLjx73Y7ikqR53aW13udFWnIyw4tBBgmxcCOUToVHs53qgHvAvBidXZcoJtoACYW7V2OMhzEPa0Foc2Q5pIFgLjfcaKp7O1aeHqVGDKXu9wkTAAI323zx3b1rjKCg4pduxncJak2am0drGk4U2U3OixIBdFh4cd+5HgNoVHCX03NGl2x8CQu7dwIeWuA1zmCDJ5cTJuFp/9RpxclomCS0xPCdEqk5fLxRWqdhZQhNNXaOGzjM3vDiBI8wmjAO4ebSrNs7Yy+yPBSKa0X4SNT4QUs0W8Y8Clc2HSiiWclMq07CncQULsG/gPv0S6mzqQkVN0AqMo4I34d7RcIMjlylfBzRnDDHkheA33nAeiRiGY0VBlFI094nvXMWtzA8NyHaeFqPZ/23PdrYi3CD+LerfEwa2kvuReKXhmg1oiZt1VKrtqgyo2mSQXbyQALaknQai91gbRp1iBT7OoGAaw4zpcuNiZ6WXnatYtLQfw2kyHc8oNoHz6KsZauCcm49j6iHMkDM2ToJEnwU1sGHCHabwdDyPJfP6eKax4e5z2kMBblaMzhMAi4Exv5Hfpq47bzalIWgf55nkaHM0ANHXysjbQVJPkZtWsHzleMrTcujs4EiACL/NVGVQZbNMGxD6YLQJ90lugIjy14Klja/8A2z7uRrQBYmRALuto6k6qCA2O7mucozXblEd7qd/NRdtB7lOthyamV05c2m5wad5JkXjcdVYruNJudlQvpukZSSAHWLpbEOBm3TkjxLgXtyjSGkZozBwkC/JpHgl4zENZkc0Asdm7h/8AGWmDvvrPxTKTtAcErLmAx7Sym5zWuggZmEZmb5LYnSR4nVZ9amP6hroc+mHEwyxMzLW8wI80FasXDPFnZW5RAJvoHt/CYO6d3NalHCBwcGAMFNzmkzBs0AuBLhe1yeK7Vods703NbHrNlimGgtw/ZR+gEjdMtk+JRbVxtRjc7S0tg2N8/HcbR0jeV5d2Oq0HtqtqA5Ya4aSNwdlGhaNePgtzH+0DqlPOykBTic76rWF8CXNYBM6eMK0Z2vaFarY8xjdrSQaUQ474zAn8EDhHvb0vAY6oWvNjFOQNIlwIjzJ/1SNp0WGqzMCwvu8EaF3eLWZTza297glDj3VKVSpTEtOSm0wfytgjTT3vBSljTXHuxo5Gndm7iKrS3EtnMWsDzPFsSOM2ZedEvaWGh1YaZmmbaizb8Df0KnAHP27nNjtKJuDLXDu2dPuvbcRydwV3EtLqwyN1p5o/KBldBJ4CVkdwyafp/C/o2xlrg5fX+X/ZlYpjGn8X5hUG4Ed021DXMHSRol4d9JlF3dZWcYcXvYdXFwhrpl1wb9UmqGvf2Qad0gCDUvIAiQJJG7SeKt0NnGpVayZblbmy6BrZho6DU/qWjVoW7MrjreyK+ALnOJLWwBLiQMoaBAbbrPGG8luUalifGeAgXM7/AIadRbhhTDyR3M7WAC92yC4+JEdGo8TQfmoljQ7MSS06OALgB42A6hZMmRZJfT/LNOPFojfvmjPfe5hznkSDYd1wIaTEXykb9U/2kow8NgiAReTlINpdyyxPVbfs7Ra41WFvaU6jA3LvaQbeI0n9A5rK9pMM9roJPvtbJMz3nm543CKyR1xinud6bSbPS7Rw76TadAgtYGDs80EtAAzNzCbAgGCd/NZ5qMa8B5OUXflPeA0m/MAciQvQ+0uKzNadTTcCWkSS2RPhAK8/iNn/AN1zbGmx5xAYRcsLmZ6YP5d8cuazy0Sm5OW3v9EUSko0kUKVV4a6JaypDmBxBMS9sxuMgWgLG2zFOoHZYcAHNmZuSe9O43stb2lZlrtaJ7I1BAOhJHug8BmJA5p3tVXbnDsuZs5HDTXTT/GFWEkppr/oWcHoa8FnAVS4tDr0qzS7IB3m5WNc40zrIDpjeGu136GymVsCTftaFSDJgtcDJBbwMHoRwXm9hbTc1lAjvNw1VpP+NTtwSP8AWB4L6PWxTMhYWNyEEZd0KuSccfy3Xv8AonCDlvRUwuGAc2vh+4HXcAIa8GTds6zx0utT+qdxHksrCYhrAGNaMgnec1yT80bsYIuCJ1MWGt0kc8H3GeJ+DQdjzy8v3SamMJ/hZ+GrFzW6HWY3cPkjcDExG4TaekovNBcyX3O9N+Bzqx3GOSUKnG/W/wASkdk8SYNw23PopdQfOhj+f2S+vjf/AEvug+nJdhrsYOA8kH9XP5fL90H9I87lSxeCxAd3DRA/U4z6JXnwLbWvudoyPsaAZy/bQfP485a1nLd84TmtRNC8LWejRXdgQ65J6SY8hY/uUFTY1NwhzWuHNo87q+0JzSj6+RcMVwi+x5ut7LUMwd2TCQIAcJbE2GXSAq2P9nGPBy0qDd3cZksOnh5r1oA4KQwK0Otyp22TeCDVUfNcb7HkZnU2Oc9xDWye7Tkd6qYMkjRrbxqZ0SKOwH08OG5HGtVqluYtP9qnBzOncTczz4lfVGtaN33/ACuIatC/EsnDRP4SF2j5Dh8Pl2h2TmTSLn0gXAwW5XNa6dDErJxuGNNzRVLWBpLagYBJNNwY5zJ1cRkO4G/Nfcso+/vmUp2FaYloPUA8OKtD8TSduPZLn9Scuktc97PipqTUytaWtDIcD+EAiD1u3pKu7MqPdTLyZmsWOIjR1NuWYvfKb8jxX1h+yKLtaNIyIvTb9OICGhsSgz3KNNgN+60NBMEAmBrBPmml+I43GtJy6eSd2fM9nB78PApF7mN7MObPeDpyseALEZcwPLgJXYP2YD3ZqgJym+V2VhyyTlP4RlAcT+XQSQvqGBwFOg57qLRTL7uyj3jJMkaak+aRiMAxzH04hryS7LbVoZYjTutAtuSv8Qbk9OyfthXTKlZ8b26GVK0MeMhqASSQBmgEkkk7iZ4cYXYikKwfU7TvsaJBblNYZi0kGdQMlt9+C+gVvYLCkWNUCZs4H4tKr1vYajeKtQHKWkkNdwvFr2W+PW4qSt/YzPpZ23SJwGMbV2dWzsaK7RTl7QGio1whtS2jrFruYWL7XSx4DJGcBpkaNeBum1oMTZevfsqiKdRlMludoaJEht2l0Cbgubm6vdxVavsgue1wqU7NDSC10EtiDry0WHHkSy6q2t/sjW4P09N7/wCniaFq7Cde+GmRmAH9sHmfxeLjuW5sJnZkBxzZmkk83e83mIaDfjFgtmt7O1nYihXa6h/ZDgGy4AhwO+DGvojx+ycY8y3sx/i4k+ZbZaJdTjns6W3nghHFOG/8GV7UupZKdNuRmdw0GhaWSTJmTx6q1iKtMOpOkuaAQCBvGmugBAUD2Nqug16jGGQZIc823aAepWiNj0qb6VNxdVZ3nS0Ed6LDu6C28rPPJhilGMm6b4/Lz/paHqO21W38mZszaFOkBDXzvuBc3MeJPmu2/RdWaXdm6nIzNzzJyFskSPuV6jCYbdQpNpDTM0Bz/GoZaOcZz0VL2nwfZ0i8mTDgdSbje5xLnG3TkFmfVY3kWlU/q7f24KY4S4k9hlIBzr53uEiBDo5HcOhg8lfqbNzFrnAAiRGphwuCRA1DfJXX4ilRaBLWDc0C55NaLnwSw6q/3R2bfzPEu8KYNv8AYg8lhn1E5O1svPv/AEqklszyPtHsUkF0H+3VpPjlYv3R7vPgqePwmc02OFqr2NBiJzQyQT+p5E3XvKeAYDmJL327zzJsdw91vCwWN7S4Zo/p3AWpvB8Gva8eUGFbD1lyjAOi7+pnbL9n2No1WC39ymCTuaO+Z8HQtjE5WtkkNaABMa8Be8ndoeRF1o4xwa1xs1ouTOXS13bhYX14bl5R2Ar4qpmBy0x7riC0AcabNb8dTxS4sss7c8kqS9/cWVQVRRV2ntW8UwAZ3tlw6zoeW5Jp4x7LFzy87gbDwbqeX2fUYX2YpsEf+x949Py+F+a0cLsmjTMtYJ4kSVofX4Ix0xTf8kvSm3bZkbN2fWLZcWDMLnL3vAtImOJ8JWgzZQtLi4jedfuy0iUBK8zJ1U5O1t+SNEYJKiu7Ct3yepPyRwjhQWrM53yOLKhGQoQsIhrUYCAORZlpTAGAiBSpRhMmCgpUrgEYCawENCMMUwiDUbOByogPv76+qMMR5PvwRsUTC6PvzTXBJe76JkcCR9+aVUH35/fiuqvMHx+VvHiq9VxO/f8AP43j91WMQMiqfvzP0H8qlWqD737z8V1dhv3o14b4nyi3h1WbiaJ/+SP9OYB39PRbcONPuRnJrsDiMYPT789VUdjCk1mQfek9I+aUvVhihRhnllZfo7RIWzhNoh2jr8N68oSpa9Jl6WE0NDqJRPdNxTojMUupfWPJeXw20Xs3yOButOhthh94FvPULzZ9HODtL7GyHUQl9C46kR7pLehIVHHUajxDnF7fyuuDYi8Qd60mVGuEgz0Ulqip090V03wxGF20KZ71CDveyJPWQD6rSo7dou/E5v8Ak0/ESFnvoApL8IEs8ODJymvyf92L867m83EMd7rmu6EH4KjtrZz61MsbAOoJMQdNwO4lZbsLynrdNY54EBzwOTiPmofCKMtUJDqb7o1cNsok58Q4VXTLQARTp/4tJueZv0WgvLlrpntKuumcq63Ev4nzSZenk+9/pR0WbTigLlkjEO4nzTGYo71neFlDRQkqkcTzQdqUnovucXTUCE1VTJKmXLvSoJYNRDnSC474Utej6ZwDXJrUumnsanbOCATGhC0FNa1LYDgE1rVzWo2plYDgExoQGoAEDqqdIUtABC+oqjq/3+yWa19Y1PT5FHSdRYfU++qruqAeAJ8N3TpySHVh6EnjfT+FVrYuDvJ0t+KImN0Xv0VYxOLFWqB0EZuMONh4mD9FVrYjdvLnCTxbdpM7jw37p1VV2JJc2L2cRG+I9z9PM34FVqVM92Yu224HMczmjcLxAndeFrhjXcm5eCa+K4WBMdGm9985iSBvnesvEYpxv9gbviL8/BaH9HIvOsaXgnvd3UHmLa6mEZ2fJvrM7o6zvHW6248mOHJnnCcuDBLly3mbMHDfF/Oflpu1RDZbTujSdCRod3jyWn4zGQ+GmefAS30l6F+zmRzt0GY2/iVD9nNvaLxrpp8J+CK6uB3w0jzrSQmiqtpuxS6O675eZ+7J9P2Yn3jl43B+AIQl1eJdzlgn4MnC7ScwQ3L5K3T26/eGn0WpS9lqQjM9zuQhs/Eq7R2Vh2mBTBP6iXejrLHl6npn/wA2XhjzLuUcJtRtSwkHhH0V8U3H8J+CtdqG2aAOAAAB6QkvqzIXnypv5VSNcbrcE4fjAUGgOK4uJSq1QNBc490XKCTCS5jeZQOqNBiPNeexW3nH3AG8zcn6KrX2vUcBfKd8b/O481uj0GR8mZ9VBcHpjieAA8z8VzK3Ex5Lyg2lUt3tOSuU9pz3jY/ibuPNh3HkbJp9E4rgEepjI9IHjiV0hZmHrg6OB4O4/wCQ3FW2EWmeB4j6hYMkVHk1RdliAuUdnMXlGaJ4rM8kPI9MDPvRSuNFd2SGuLOoe1qe0IGhEao+7QoVYRzQilVO2UmtuVFEBbzoDV3/AGP3VQ1fvclPxCZI6i4a1vvw/gJb68fcfwFRdXJNt/3rw5pVyJ5wOm8/QalUUTi2cSONp16cBuSnVyeunLMdOtkIZBJ3McB/ysPEEo20LFo95obB/MHDved/ROqAKzEkESYjnZ2ro3iR/CFlGIOuQkcZzfikac54edzs5uNBBbvy2FiNQJTOyk8xpz/xcLT4JtYKKLcNAi8NLS2NSNSRu46eSb2IvIsXDNwEmcwPXmOiu0qV22teRpHUbypw9KMt5LZzHj4n4LtbYKRUFI2m1+oI0gxYgg66qex3Dj3eU8OUDdfqroa0d0DnBi/MIs9t4PMEDwOiNsBU/pySbW3g7yDII8pRHD2uZgDQEzBvIH18kdSqRBv197xmF3aCJ9Rv80dzgWUWxaXempn76JocAdG/P1uVVrVTaY8ZH/sjqPMT6G/rqjpYLG1K5GsjmP31ShXneR1sfEFV3vF4MH7+7hDUde2u8D4kfVOoIFjnVCdYtv19SgNbfyskO3RYcQQM3hpKGo8AXtzE28DbxCdQBqHdp+4UdvoeOkX8Eku0mI0v8txUOkA+9HGDJnjv8UdCOss9poPJV8RTz5g4gCIB68RNj1UYQEWkOG4t1H+QHdPWx5KH+6YMncW3i9hvkcYXKOmWwLtHmcVgXsmWnKN8W6qmXL2OJtTkxMawY8QLhY9bZ4cA8CZPegwAOM6+i9TD1WpfP+Rgy9PT+UxMyjMtTG7La0tLSS12hF/KYlLdssgwfLf5C60LLBq7IvHNOqKDahGhjoruH2tUb+oc/qtHCbMpD32kzpmJ9Ij1WlTpMYRka1vPKAfOJPmsXUdRjezjZqxYci31URsfFOqjNBbB1OhWqKsDd4fwqL63M/fVAK32V4WXFrk2lS8HoxlSpsuurIO0VY1RxUCspeix7Rc7X7+vBS6qqHa6ffkhz2n7n76rtAS6ao+f39bdUBrqu6wk3+aZlIMC7j4Bn0+J5JlE6wsxPUen0+K5rJ1PdBhx+Q5WjiU2lTghtoAu6YJJ4cOqYMPDS3dII0sAbRr08SmQrZXI7rnEe+crf0xx4CB6qw5o/uTcZWu8gI05tTq1LQAW1uZAPGON1IeRYxxtafVFb+/fgADaUtEicxEnQjKO6evgmRFzeJBPFp3EHf8AVKzX93xkH5pgfIIPwTafILLFPKBa8TrqOQ3x9EFJxcDuPA7vBVWEfiI5EqXPM6i3A+kSm0IFjadb9UGb5p9OSl781j/yBkeqruqTwA33PqFz3tiNPEp9IAqog2It5nrZS9+hv8fRKqHl6z9VHa7ovp93TJbAGGB48Pmuk8iOGqBtMuHde0GeHpqk4pzmESNd4Mj10TKNugN0N93kD1S3vy/47xqZ6jd4I/6mGkloI3mbqabWObpNuRI80eOTvyBLpGYCQPHy/hCx2c5mGdzhMHxsClUWvk3kA/hMHxGiM0g42zTqCW//AKaU9JC2wX1Aw5TodJkeAKNjII5jqD5LsRmETlMcDc+YCQyqypBbM8CNOomUUrV/cF70FTeHF2XUW5WXVDdo0Op3x5JjKZBuARxB+TpPqoxVLe39/MLrVhp0BAmd/wCbePT5oqbwbxaNDImN+l+sqALX73ofHRQ48c3SGn4Sue+xxxdlPdMT09QfqudQBBiAdYMuB/1J08VTdjGyRma3k4Ob6/smUmE3aQRxGR7fSCncGt+BdSe3J2Gec8WaPy6jwNiPVKxtE5pb3YNr2ndqRB6K5PK/Jxb6XSK9dw0Y7wh3xgroyeq0BxWmmG+I72XMd3HoqtKrMgS6Pw5cscs2hS24mTYuB/KZHoQR5EJraQJlwbPkfQkJ9OlfMC74LNIWklzTz/ZLznUweYM+eiipYaGP0uj6fFLac29/Q5T8b+qmo9xr7BmoHe6QizRy8R9VAqN0MTwLEp1FrrwR/wAx8HIUu/v9g2WqdE/6741PKdAmspSRrbQCI8Vy5effJoHBwBBLTO46keEWRVKloOn6gb+ihcmilaA2SXA6achCinWzWOWeEg+d1y5VUdn9Bb3QNOs8e8yP8YIRuqhouCQdxbHwXLkqak+DmmkTiqsAGmBP5dPIngmBzgL6+C5ci+EjgGV51CCo5pMDKD98VC5WjBbsVy4OaXN1EDju89Apo5SLaaiPufNcuQW8dR3eiP6oTlkyPFIrirMtIDR+a3U2i3iuXKtKDVdxL1Is0XNdBLA4j8TTJQ1cUxxLc+V2gaYN+YN/BQuRhiUpSXhAnPSl9RODouY4tcJGo3gz1+qfWn8Jh0zeT1tK5cpa9UrHUaVCf6poNySdCBoDzBEhWqbZG4DkfpC5cqZoKKtCwdiXUXA2qGODmgj6+qr9oWPEtYBuLSWg+ERK5cuxPVs/f2Okq3RbrV5v2duIg+gM+iqO7J9pLSeeU+sFcuRxQtOtqBklTS8i2UK1M9yrmbwd9/RWRWcdWwuXJXLXyhlHTwJrUmkyWkoW0mjQZelly5MpPgFLkh7BxPmf4UMaQfedHOI9Fy5MKFUqTYwfJLcOIIHiPguXIcNILFyDYAOHCAU9lEgSGx0C5cp9RkePZDYlqFvcRrI6NJ+CkYinvdB5gj0K5cnwxWXZ7CZZPGrP/9k="/>
          <p:cNvSpPr>
            <a:spLocks noChangeAspect="1" noChangeArrowheads="1"/>
          </p:cNvSpPr>
          <p:nvPr/>
        </p:nvSpPr>
        <p:spPr bwMode="auto">
          <a:xfrm>
            <a:off x="155575" y="-2620963"/>
            <a:ext cx="9715500" cy="5467351"/>
          </a:xfrm>
          <a:prstGeom prst="rect">
            <a:avLst/>
          </a:prstGeom>
          <a:noFill/>
        </p:spPr>
        <p:txBody>
          <a:bodyPr vert="horz" wrap="square" lIns="91440" tIns="45720" rIns="91440" bIns="45720" numCol="1" anchor="t" anchorCtr="0" compatLnSpc="1">
            <a:prstTxWarp prst="textNoShape">
              <a:avLst/>
            </a:prstTxWarp>
          </a:bodyPr>
          <a:lstStyle/>
          <a:p>
            <a:endParaRPr lang="sl-SI"/>
          </a:p>
        </p:txBody>
      </p:sp>
      <p:pic>
        <p:nvPicPr>
          <p:cNvPr id="65550" name="Picture 14" descr="http://www.desktopexchange.net/plog-content/images/nature-pictures/desert-wallpapers/desert-palms.jpg"/>
          <p:cNvPicPr>
            <a:picLocks noChangeAspect="1" noChangeArrowheads="1"/>
          </p:cNvPicPr>
          <p:nvPr/>
        </p:nvPicPr>
        <p:blipFill>
          <a:blip r:embed="rId5" cstate="print"/>
          <a:srcRect/>
          <a:stretch>
            <a:fillRect/>
          </a:stretch>
        </p:blipFill>
        <p:spPr bwMode="auto">
          <a:xfrm>
            <a:off x="4788024" y="4077072"/>
            <a:ext cx="4213287" cy="2371007"/>
          </a:xfrm>
          <a:prstGeom prst="rect">
            <a:avLst/>
          </a:prstGeom>
          <a:noFill/>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a 1"/>
          <p:cNvGraphicFramePr>
            <a:graphicFrameLocks noGrp="1"/>
          </p:cNvGraphicFramePr>
          <p:nvPr/>
        </p:nvGraphicFramePr>
        <p:xfrm>
          <a:off x="755576" y="116632"/>
          <a:ext cx="7560840" cy="2377440"/>
        </p:xfrm>
        <a:graphic>
          <a:graphicData uri="http://schemas.openxmlformats.org/drawingml/2006/table">
            <a:tbl>
              <a:tblPr firstRow="1" bandRow="1">
                <a:tableStyleId>{5C22544A-7EE6-4342-B048-85BDC9FD1C3A}</a:tableStyleId>
              </a:tblPr>
              <a:tblGrid>
                <a:gridCol w="2520280">
                  <a:extLst>
                    <a:ext uri="{9D8B030D-6E8A-4147-A177-3AD203B41FA5}">
                      <a16:colId xmlns:a16="http://schemas.microsoft.com/office/drawing/2014/main" val="20000"/>
                    </a:ext>
                  </a:extLst>
                </a:gridCol>
                <a:gridCol w="2520280">
                  <a:extLst>
                    <a:ext uri="{9D8B030D-6E8A-4147-A177-3AD203B41FA5}">
                      <a16:colId xmlns:a16="http://schemas.microsoft.com/office/drawing/2014/main" val="20001"/>
                    </a:ext>
                  </a:extLst>
                </a:gridCol>
                <a:gridCol w="2520280">
                  <a:extLst>
                    <a:ext uri="{9D8B030D-6E8A-4147-A177-3AD203B41FA5}">
                      <a16:colId xmlns:a16="http://schemas.microsoft.com/office/drawing/2014/main" val="20002"/>
                    </a:ext>
                  </a:extLst>
                </a:gridCol>
              </a:tblGrid>
              <a:tr h="370840">
                <a:tc>
                  <a:txBody>
                    <a:bodyPr/>
                    <a:lstStyle/>
                    <a:p>
                      <a:pPr algn="ctr"/>
                      <a:r>
                        <a:rPr lang="sl-SI" sz="2000" dirty="0" err="1" smtClean="0">
                          <a:solidFill>
                            <a:srgbClr val="FFFF00"/>
                          </a:solidFill>
                        </a:rPr>
                        <a:t>Animals</a:t>
                      </a:r>
                      <a:endParaRPr lang="sl-SI" sz="2000" dirty="0">
                        <a:solidFill>
                          <a:srgbClr val="FFFF00"/>
                        </a:solidFill>
                      </a:endParaRPr>
                    </a:p>
                  </a:txBody>
                  <a:tcPr/>
                </a:tc>
                <a:tc>
                  <a:txBody>
                    <a:bodyPr/>
                    <a:lstStyle/>
                    <a:p>
                      <a:pPr algn="ctr"/>
                      <a:r>
                        <a:rPr lang="sl-SI" sz="2000" dirty="0" err="1" smtClean="0">
                          <a:solidFill>
                            <a:srgbClr val="FFFF00"/>
                          </a:solidFill>
                        </a:rPr>
                        <a:t>Plants</a:t>
                      </a:r>
                      <a:endParaRPr lang="sl-SI" sz="2000" dirty="0">
                        <a:solidFill>
                          <a:srgbClr val="FFFF00"/>
                        </a:solidFill>
                      </a:endParaRPr>
                    </a:p>
                  </a:txBody>
                  <a:tcPr/>
                </a:tc>
                <a:tc>
                  <a:txBody>
                    <a:bodyPr/>
                    <a:lstStyle/>
                    <a:p>
                      <a:pPr algn="ctr"/>
                      <a:r>
                        <a:rPr lang="sl-SI" sz="2000" dirty="0" err="1" smtClean="0">
                          <a:solidFill>
                            <a:srgbClr val="FFFF00"/>
                          </a:solidFill>
                        </a:rPr>
                        <a:t>Weather</a:t>
                      </a:r>
                      <a:endParaRPr lang="sl-SI" sz="2000" dirty="0">
                        <a:solidFill>
                          <a:srgbClr val="FFFF00"/>
                        </a:solidFill>
                      </a:endParaRPr>
                    </a:p>
                  </a:txBody>
                  <a:tcPr/>
                </a:tc>
                <a:extLst>
                  <a:ext uri="{0D108BD9-81ED-4DB2-BD59-A6C34878D82A}">
                    <a16:rowId xmlns:a16="http://schemas.microsoft.com/office/drawing/2014/main" val="10000"/>
                  </a:ext>
                </a:extLst>
              </a:tr>
              <a:tr h="370840">
                <a:tc>
                  <a:txBody>
                    <a:bodyPr/>
                    <a:lstStyle/>
                    <a:p>
                      <a:pPr algn="ctr"/>
                      <a:endParaRPr lang="sl-SI" sz="2000">
                        <a:solidFill>
                          <a:srgbClr val="FFFF00"/>
                        </a:solidFill>
                      </a:endParaRPr>
                    </a:p>
                  </a:txBody>
                  <a:tcPr/>
                </a:tc>
                <a:tc>
                  <a:txBody>
                    <a:bodyPr/>
                    <a:lstStyle/>
                    <a:p>
                      <a:pPr algn="ctr"/>
                      <a:endParaRPr lang="sl-SI" sz="2000">
                        <a:solidFill>
                          <a:srgbClr val="FFFF00"/>
                        </a:solidFill>
                      </a:endParaRPr>
                    </a:p>
                  </a:txBody>
                  <a:tcPr/>
                </a:tc>
                <a:tc>
                  <a:txBody>
                    <a:bodyPr/>
                    <a:lstStyle/>
                    <a:p>
                      <a:pPr algn="ctr"/>
                      <a:endParaRPr lang="sl-SI" sz="2000">
                        <a:solidFill>
                          <a:srgbClr val="FFFF00"/>
                        </a:solidFill>
                      </a:endParaRPr>
                    </a:p>
                  </a:txBody>
                  <a:tcPr/>
                </a:tc>
                <a:extLst>
                  <a:ext uri="{0D108BD9-81ED-4DB2-BD59-A6C34878D82A}">
                    <a16:rowId xmlns:a16="http://schemas.microsoft.com/office/drawing/2014/main" val="10001"/>
                  </a:ext>
                </a:extLst>
              </a:tr>
              <a:tr h="370840">
                <a:tc>
                  <a:txBody>
                    <a:bodyPr/>
                    <a:lstStyle/>
                    <a:p>
                      <a:pPr algn="ctr"/>
                      <a:endParaRPr lang="sl-SI" sz="2000">
                        <a:solidFill>
                          <a:srgbClr val="FFFF00"/>
                        </a:solidFill>
                      </a:endParaRPr>
                    </a:p>
                  </a:txBody>
                  <a:tcPr/>
                </a:tc>
                <a:tc>
                  <a:txBody>
                    <a:bodyPr/>
                    <a:lstStyle/>
                    <a:p>
                      <a:pPr algn="ctr"/>
                      <a:endParaRPr lang="sl-SI" sz="2000">
                        <a:solidFill>
                          <a:srgbClr val="FFFF00"/>
                        </a:solidFill>
                      </a:endParaRPr>
                    </a:p>
                  </a:txBody>
                  <a:tcPr/>
                </a:tc>
                <a:tc>
                  <a:txBody>
                    <a:bodyPr/>
                    <a:lstStyle/>
                    <a:p>
                      <a:pPr algn="ctr"/>
                      <a:endParaRPr lang="sl-SI" sz="2000">
                        <a:solidFill>
                          <a:srgbClr val="FFFF00"/>
                        </a:solidFill>
                      </a:endParaRPr>
                    </a:p>
                  </a:txBody>
                  <a:tcPr/>
                </a:tc>
                <a:extLst>
                  <a:ext uri="{0D108BD9-81ED-4DB2-BD59-A6C34878D82A}">
                    <a16:rowId xmlns:a16="http://schemas.microsoft.com/office/drawing/2014/main" val="10002"/>
                  </a:ext>
                </a:extLst>
              </a:tr>
              <a:tr h="370840">
                <a:tc>
                  <a:txBody>
                    <a:bodyPr/>
                    <a:lstStyle/>
                    <a:p>
                      <a:pPr algn="ctr"/>
                      <a:endParaRPr lang="sl-SI" sz="2000">
                        <a:solidFill>
                          <a:srgbClr val="FFFF00"/>
                        </a:solidFill>
                      </a:endParaRPr>
                    </a:p>
                  </a:txBody>
                  <a:tcPr/>
                </a:tc>
                <a:tc>
                  <a:txBody>
                    <a:bodyPr/>
                    <a:lstStyle/>
                    <a:p>
                      <a:pPr algn="ctr"/>
                      <a:endParaRPr lang="sl-SI" sz="2000">
                        <a:solidFill>
                          <a:srgbClr val="FFFF00"/>
                        </a:solidFill>
                      </a:endParaRPr>
                    </a:p>
                  </a:txBody>
                  <a:tcPr/>
                </a:tc>
                <a:tc>
                  <a:txBody>
                    <a:bodyPr/>
                    <a:lstStyle/>
                    <a:p>
                      <a:pPr algn="ctr"/>
                      <a:endParaRPr lang="sl-SI" sz="2000">
                        <a:solidFill>
                          <a:srgbClr val="FFFF00"/>
                        </a:solidFill>
                      </a:endParaRPr>
                    </a:p>
                  </a:txBody>
                  <a:tcPr/>
                </a:tc>
                <a:extLst>
                  <a:ext uri="{0D108BD9-81ED-4DB2-BD59-A6C34878D82A}">
                    <a16:rowId xmlns:a16="http://schemas.microsoft.com/office/drawing/2014/main" val="10003"/>
                  </a:ext>
                </a:extLst>
              </a:tr>
              <a:tr h="370840">
                <a:tc>
                  <a:txBody>
                    <a:bodyPr/>
                    <a:lstStyle/>
                    <a:p>
                      <a:pPr algn="ctr"/>
                      <a:endParaRPr lang="sl-SI" sz="2000">
                        <a:solidFill>
                          <a:srgbClr val="FFFF00"/>
                        </a:solidFill>
                      </a:endParaRPr>
                    </a:p>
                  </a:txBody>
                  <a:tcPr/>
                </a:tc>
                <a:tc>
                  <a:txBody>
                    <a:bodyPr/>
                    <a:lstStyle/>
                    <a:p>
                      <a:pPr algn="ctr"/>
                      <a:endParaRPr lang="sl-SI" sz="2000">
                        <a:solidFill>
                          <a:srgbClr val="FFFF00"/>
                        </a:solidFill>
                      </a:endParaRPr>
                    </a:p>
                  </a:txBody>
                  <a:tcPr/>
                </a:tc>
                <a:tc>
                  <a:txBody>
                    <a:bodyPr/>
                    <a:lstStyle/>
                    <a:p>
                      <a:pPr algn="ctr"/>
                      <a:endParaRPr lang="sl-SI" sz="2000">
                        <a:solidFill>
                          <a:srgbClr val="FFFF00"/>
                        </a:solidFill>
                      </a:endParaRPr>
                    </a:p>
                  </a:txBody>
                  <a:tcPr/>
                </a:tc>
                <a:extLst>
                  <a:ext uri="{0D108BD9-81ED-4DB2-BD59-A6C34878D82A}">
                    <a16:rowId xmlns:a16="http://schemas.microsoft.com/office/drawing/2014/main" val="10004"/>
                  </a:ext>
                </a:extLst>
              </a:tr>
              <a:tr h="370840">
                <a:tc>
                  <a:txBody>
                    <a:bodyPr/>
                    <a:lstStyle/>
                    <a:p>
                      <a:pPr algn="ctr"/>
                      <a:endParaRPr lang="sl-SI" sz="2000">
                        <a:solidFill>
                          <a:srgbClr val="FFFF00"/>
                        </a:solidFill>
                      </a:endParaRPr>
                    </a:p>
                  </a:txBody>
                  <a:tcPr/>
                </a:tc>
                <a:tc>
                  <a:txBody>
                    <a:bodyPr/>
                    <a:lstStyle/>
                    <a:p>
                      <a:pPr algn="ctr"/>
                      <a:endParaRPr lang="sl-SI" sz="2000">
                        <a:solidFill>
                          <a:srgbClr val="FFFF00"/>
                        </a:solidFill>
                      </a:endParaRPr>
                    </a:p>
                  </a:txBody>
                  <a:tcPr/>
                </a:tc>
                <a:tc>
                  <a:txBody>
                    <a:bodyPr/>
                    <a:lstStyle/>
                    <a:p>
                      <a:pPr algn="ctr"/>
                      <a:endParaRPr lang="sl-SI" sz="2000" dirty="0">
                        <a:solidFill>
                          <a:srgbClr val="FFFF00"/>
                        </a:solidFill>
                      </a:endParaRPr>
                    </a:p>
                  </a:txBody>
                  <a:tcPr/>
                </a:tc>
                <a:extLst>
                  <a:ext uri="{0D108BD9-81ED-4DB2-BD59-A6C34878D82A}">
                    <a16:rowId xmlns:a16="http://schemas.microsoft.com/office/drawing/2014/main" val="10005"/>
                  </a:ext>
                </a:extLst>
              </a:tr>
            </a:tbl>
          </a:graphicData>
        </a:graphic>
      </p:graphicFrame>
      <p:sp>
        <p:nvSpPr>
          <p:cNvPr id="3" name="PoljeZBesedilom 2"/>
          <p:cNvSpPr txBox="1"/>
          <p:nvPr/>
        </p:nvSpPr>
        <p:spPr>
          <a:xfrm>
            <a:off x="0" y="2887682"/>
            <a:ext cx="2664296" cy="3970318"/>
          </a:xfrm>
          <a:prstGeom prst="rect">
            <a:avLst/>
          </a:prstGeom>
          <a:noFill/>
        </p:spPr>
        <p:txBody>
          <a:bodyPr wrap="square" rtlCol="0">
            <a:spAutoFit/>
          </a:bodyPr>
          <a:lstStyle/>
          <a:p>
            <a:pPr>
              <a:lnSpc>
                <a:spcPct val="150000"/>
              </a:lnSpc>
            </a:pPr>
            <a:r>
              <a:rPr lang="en-US" sz="2400" i="1" smtClean="0"/>
              <a:t>What animals live in deserts?</a:t>
            </a:r>
          </a:p>
          <a:p>
            <a:pPr>
              <a:lnSpc>
                <a:spcPct val="150000"/>
              </a:lnSpc>
            </a:pPr>
            <a:r>
              <a:rPr lang="en-US" sz="2400" i="1" smtClean="0"/>
              <a:t>What’s the weather like in deserts?</a:t>
            </a:r>
          </a:p>
          <a:p>
            <a:pPr>
              <a:lnSpc>
                <a:spcPct val="150000"/>
              </a:lnSpc>
            </a:pPr>
            <a:r>
              <a:rPr lang="en-US" sz="2400" i="1" smtClean="0"/>
              <a:t>Are there any plants in deserts?</a:t>
            </a:r>
            <a:endParaRPr lang="en-US" sz="2400" i="1"/>
          </a:p>
        </p:txBody>
      </p:sp>
      <p:pic>
        <p:nvPicPr>
          <p:cNvPr id="68612" name="Picture 4" descr="http://cdn.tristro.net/catalog/911/full/9780545177504.jpg"/>
          <p:cNvPicPr>
            <a:picLocks noChangeAspect="1" noChangeArrowheads="1"/>
          </p:cNvPicPr>
          <p:nvPr/>
        </p:nvPicPr>
        <p:blipFill>
          <a:blip r:embed="rId3" cstate="print"/>
          <a:srcRect/>
          <a:stretch>
            <a:fillRect/>
          </a:stretch>
        </p:blipFill>
        <p:spPr bwMode="auto">
          <a:xfrm>
            <a:off x="2879304" y="3140968"/>
            <a:ext cx="6264696" cy="3717032"/>
          </a:xfrm>
          <a:prstGeom prst="rect">
            <a:avLst/>
          </a:prstGeom>
          <a:noFill/>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descr="Screenshot 2015-03-10 10.04.33.png"/>
          <p:cNvPicPr>
            <a:picLocks noChangeAspect="1"/>
          </p:cNvPicPr>
          <p:nvPr/>
        </p:nvPicPr>
        <p:blipFill>
          <a:blip r:embed="rId2" cstate="print"/>
          <a:srcRect l="43768" t="16400" r="40550" b="60952"/>
          <a:stretch>
            <a:fillRect/>
          </a:stretch>
        </p:blipFill>
        <p:spPr>
          <a:xfrm>
            <a:off x="5148064" y="0"/>
            <a:ext cx="3995936" cy="3068960"/>
          </a:xfrm>
          <a:prstGeom prst="rect">
            <a:avLst/>
          </a:prstGeom>
          <a:solidFill>
            <a:schemeClr val="accent3">
              <a:lumMod val="20000"/>
              <a:lumOff val="80000"/>
            </a:schemeClr>
          </a:solidFill>
        </p:spPr>
      </p:pic>
      <p:pic>
        <p:nvPicPr>
          <p:cNvPr id="3" name="Slika 2" descr="Screenshot 2015-03-10 10.02.14.png"/>
          <p:cNvPicPr>
            <a:picLocks noChangeAspect="1"/>
          </p:cNvPicPr>
          <p:nvPr/>
        </p:nvPicPr>
        <p:blipFill>
          <a:blip r:embed="rId3" cstate="print"/>
          <a:srcRect l="15350" t="16400" r="27950" b="23400"/>
          <a:stretch>
            <a:fillRect/>
          </a:stretch>
        </p:blipFill>
        <p:spPr>
          <a:xfrm>
            <a:off x="0" y="2492896"/>
            <a:ext cx="6993149" cy="4176464"/>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ika 2" descr="Screenshot 2015-03-10 10.02.14.png"/>
          <p:cNvPicPr>
            <a:picLocks noChangeAspect="1"/>
          </p:cNvPicPr>
          <p:nvPr/>
        </p:nvPicPr>
        <p:blipFill>
          <a:blip r:embed="rId2" cstate="print"/>
          <a:srcRect l="15350" t="16400" r="27950" b="23400"/>
          <a:stretch>
            <a:fillRect/>
          </a:stretch>
        </p:blipFill>
        <p:spPr>
          <a:xfrm>
            <a:off x="101135" y="404664"/>
            <a:ext cx="9042865" cy="54006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457200" y="704088"/>
            <a:ext cx="8229600" cy="564672"/>
          </a:xfrm>
        </p:spPr>
        <p:txBody>
          <a:bodyPr>
            <a:normAutofit fontScale="90000"/>
          </a:bodyPr>
          <a:lstStyle/>
          <a:p>
            <a:pPr algn="ctr"/>
            <a:r>
              <a:rPr lang="sl-SI" dirty="0" err="1" smtClean="0"/>
              <a:t>The</a:t>
            </a:r>
            <a:r>
              <a:rPr lang="sl-SI" dirty="0" smtClean="0"/>
              <a:t> CONTENT </a:t>
            </a:r>
            <a:r>
              <a:rPr lang="sl-SI" dirty="0" err="1" smtClean="0"/>
              <a:t>of</a:t>
            </a:r>
            <a:r>
              <a:rPr lang="sl-SI" dirty="0" smtClean="0"/>
              <a:t> </a:t>
            </a:r>
            <a:r>
              <a:rPr lang="sl-SI" dirty="0" err="1" smtClean="0"/>
              <a:t>learning</a:t>
            </a:r>
            <a:endParaRPr lang="en-US" dirty="0"/>
          </a:p>
        </p:txBody>
      </p:sp>
      <p:sp>
        <p:nvSpPr>
          <p:cNvPr id="3" name="Ograda vsebine 2"/>
          <p:cNvSpPr>
            <a:spLocks noGrp="1"/>
          </p:cNvSpPr>
          <p:nvPr>
            <p:ph idx="1"/>
          </p:nvPr>
        </p:nvSpPr>
        <p:spPr>
          <a:xfrm>
            <a:off x="395536" y="1340768"/>
            <a:ext cx="8229600" cy="4983832"/>
          </a:xfrm>
        </p:spPr>
        <p:txBody>
          <a:bodyPr/>
          <a:lstStyle/>
          <a:p>
            <a:r>
              <a:rPr lang="en-US" dirty="0" smtClean="0"/>
              <a:t>CONTENT dependent on the </a:t>
            </a:r>
            <a:r>
              <a:rPr lang="en-US" sz="2800" b="1" dirty="0" smtClean="0">
                <a:solidFill>
                  <a:srgbClr val="0033CC"/>
                </a:solidFill>
              </a:rPr>
              <a:t>context</a:t>
            </a:r>
          </a:p>
          <a:p>
            <a:r>
              <a:rPr lang="en-US" dirty="0" smtClean="0"/>
              <a:t>Content may range from elements taken directly from a national curriculum to a project based on topical issues (interdisciplinary)</a:t>
            </a:r>
          </a:p>
          <a:p>
            <a:pPr>
              <a:buNone/>
            </a:pPr>
            <a:endParaRPr lang="en-US" dirty="0" smtClean="0"/>
          </a:p>
          <a:p>
            <a:endParaRPr lang="en-US" dirty="0"/>
          </a:p>
        </p:txBody>
      </p:sp>
      <p:sp>
        <p:nvSpPr>
          <p:cNvPr id="4" name="Oblak 3"/>
          <p:cNvSpPr/>
          <p:nvPr/>
        </p:nvSpPr>
        <p:spPr>
          <a:xfrm>
            <a:off x="3263007" y="3068960"/>
            <a:ext cx="2736304" cy="1944216"/>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sz="2000" dirty="0" err="1" smtClean="0">
                <a:solidFill>
                  <a:srgbClr val="FFFF00"/>
                </a:solidFill>
              </a:rPr>
              <a:t>Animal</a:t>
            </a:r>
            <a:r>
              <a:rPr lang="sl-SI" sz="2000" dirty="0" smtClean="0">
                <a:solidFill>
                  <a:srgbClr val="FFFF00"/>
                </a:solidFill>
              </a:rPr>
              <a:t> habitat</a:t>
            </a:r>
            <a:endParaRPr lang="en-US" sz="2000" dirty="0">
              <a:solidFill>
                <a:srgbClr val="FFFF00"/>
              </a:solidFill>
            </a:endParaRPr>
          </a:p>
        </p:txBody>
      </p:sp>
      <p:sp>
        <p:nvSpPr>
          <p:cNvPr id="5" name="Oblak 4"/>
          <p:cNvSpPr/>
          <p:nvPr/>
        </p:nvSpPr>
        <p:spPr>
          <a:xfrm>
            <a:off x="3549207" y="4804448"/>
            <a:ext cx="2448272" cy="1872208"/>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Shapes</a:t>
            </a:r>
            <a:endParaRPr lang="en-US" sz="2400" b="1" dirty="0"/>
          </a:p>
        </p:txBody>
      </p:sp>
      <p:sp>
        <p:nvSpPr>
          <p:cNvPr id="6" name="Oblak 5"/>
          <p:cNvSpPr/>
          <p:nvPr/>
        </p:nvSpPr>
        <p:spPr>
          <a:xfrm>
            <a:off x="6156176" y="3429000"/>
            <a:ext cx="2736304" cy="1944216"/>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Designing an eco-f</a:t>
            </a:r>
            <a:r>
              <a:rPr lang="sl-SI" dirty="0" err="1" smtClean="0">
                <a:solidFill>
                  <a:schemeClr val="bg1"/>
                </a:solidFill>
              </a:rPr>
              <a:t>rien</a:t>
            </a:r>
            <a:r>
              <a:rPr lang="en-US" dirty="0" err="1" smtClean="0">
                <a:solidFill>
                  <a:schemeClr val="bg1"/>
                </a:solidFill>
              </a:rPr>
              <a:t>dly</a:t>
            </a:r>
            <a:r>
              <a:rPr lang="en-US" dirty="0" smtClean="0">
                <a:solidFill>
                  <a:schemeClr val="bg1"/>
                </a:solidFill>
              </a:rPr>
              <a:t> house</a:t>
            </a:r>
            <a:endParaRPr lang="en-US" dirty="0">
              <a:solidFill>
                <a:schemeClr val="bg1"/>
              </a:solidFill>
            </a:endParaRPr>
          </a:p>
        </p:txBody>
      </p:sp>
      <p:sp>
        <p:nvSpPr>
          <p:cNvPr id="7" name="Oblak 6"/>
          <p:cNvSpPr/>
          <p:nvPr/>
        </p:nvSpPr>
        <p:spPr>
          <a:xfrm>
            <a:off x="323528" y="3645024"/>
            <a:ext cx="2736304" cy="1944216"/>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dirty="0" err="1" smtClean="0"/>
              <a:t>Olympic</a:t>
            </a:r>
            <a:r>
              <a:rPr lang="sl-SI" dirty="0" smtClean="0"/>
              <a:t> </a:t>
            </a:r>
            <a:r>
              <a:rPr lang="sl-SI" dirty="0" err="1" smtClean="0"/>
              <a:t>games</a:t>
            </a:r>
            <a:endParaRPr lang="en-US"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descr="Screenshot 2015-03-10 10.04.33.png"/>
          <p:cNvPicPr>
            <a:picLocks noChangeAspect="1"/>
          </p:cNvPicPr>
          <p:nvPr/>
        </p:nvPicPr>
        <p:blipFill>
          <a:blip r:embed="rId2" cstate="print"/>
          <a:srcRect l="43768" t="39048" r="40550" b="8001"/>
          <a:stretch>
            <a:fillRect/>
          </a:stretch>
        </p:blipFill>
        <p:spPr>
          <a:xfrm>
            <a:off x="5580112" y="116632"/>
            <a:ext cx="3456384" cy="6564630"/>
          </a:xfrm>
          <a:prstGeom prst="rect">
            <a:avLst/>
          </a:prstGeom>
        </p:spPr>
      </p:pic>
      <p:pic>
        <p:nvPicPr>
          <p:cNvPr id="49154" name="Picture 2" descr="http://upload.wikimedia.org/wikipedia/commons/d/d0/Aerial_view_of_the_Amazon_Rainforest.jpg"/>
          <p:cNvPicPr>
            <a:picLocks noChangeAspect="1" noChangeArrowheads="1"/>
          </p:cNvPicPr>
          <p:nvPr/>
        </p:nvPicPr>
        <p:blipFill>
          <a:blip r:embed="rId3" cstate="print"/>
          <a:srcRect/>
          <a:stretch>
            <a:fillRect/>
          </a:stretch>
        </p:blipFill>
        <p:spPr bwMode="auto">
          <a:xfrm>
            <a:off x="251520" y="188640"/>
            <a:ext cx="4362379" cy="2678808"/>
          </a:xfrm>
          <a:prstGeom prst="rect">
            <a:avLst/>
          </a:prstGeom>
          <a:noFill/>
        </p:spPr>
      </p:pic>
      <p:pic>
        <p:nvPicPr>
          <p:cNvPr id="49158" name="Picture 6" descr="http://www.tropical-rainforest-animals.com/image-files/atlantic-rainforest-brazil.jpg"/>
          <p:cNvPicPr>
            <a:picLocks noChangeAspect="1" noChangeArrowheads="1"/>
          </p:cNvPicPr>
          <p:nvPr/>
        </p:nvPicPr>
        <p:blipFill>
          <a:blip r:embed="rId4" cstate="print"/>
          <a:srcRect/>
          <a:stretch>
            <a:fillRect/>
          </a:stretch>
        </p:blipFill>
        <p:spPr bwMode="auto">
          <a:xfrm>
            <a:off x="395536" y="3068960"/>
            <a:ext cx="4714875" cy="3524251"/>
          </a:xfrm>
          <a:prstGeom prst="rect">
            <a:avLst/>
          </a:prstGeom>
          <a:noFill/>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ttp://userscontent2.emaze.com/images/8c4a1c2c-a057-4360-9e90-e4bc2d7e21e8/5e103cc6-7555-4162-8186-3ea78d7a7004.jpg"/>
          <p:cNvPicPr>
            <a:picLocks noChangeAspect="1" noChangeArrowheads="1"/>
          </p:cNvPicPr>
          <p:nvPr/>
        </p:nvPicPr>
        <p:blipFill>
          <a:blip r:embed="rId2" cstate="print"/>
          <a:srcRect/>
          <a:stretch>
            <a:fillRect/>
          </a:stretch>
        </p:blipFill>
        <p:spPr bwMode="auto">
          <a:xfrm>
            <a:off x="259672" y="476672"/>
            <a:ext cx="8644495" cy="5400600"/>
          </a:xfrm>
          <a:prstGeom prst="rect">
            <a:avLst/>
          </a:prstGeom>
          <a:noFill/>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a 1"/>
          <p:cNvGraphicFramePr>
            <a:graphicFrameLocks noGrp="1"/>
          </p:cNvGraphicFramePr>
          <p:nvPr/>
        </p:nvGraphicFramePr>
        <p:xfrm>
          <a:off x="611560" y="0"/>
          <a:ext cx="7560840" cy="1584960"/>
        </p:xfrm>
        <a:graphic>
          <a:graphicData uri="http://schemas.openxmlformats.org/drawingml/2006/table">
            <a:tbl>
              <a:tblPr firstRow="1" bandRow="1">
                <a:tableStyleId>{5C22544A-7EE6-4342-B048-85BDC9FD1C3A}</a:tableStyleId>
              </a:tblPr>
              <a:tblGrid>
                <a:gridCol w="2520280">
                  <a:extLst>
                    <a:ext uri="{9D8B030D-6E8A-4147-A177-3AD203B41FA5}">
                      <a16:colId xmlns:a16="http://schemas.microsoft.com/office/drawing/2014/main" val="20000"/>
                    </a:ext>
                  </a:extLst>
                </a:gridCol>
                <a:gridCol w="2520280">
                  <a:extLst>
                    <a:ext uri="{9D8B030D-6E8A-4147-A177-3AD203B41FA5}">
                      <a16:colId xmlns:a16="http://schemas.microsoft.com/office/drawing/2014/main" val="20001"/>
                    </a:ext>
                  </a:extLst>
                </a:gridCol>
                <a:gridCol w="2520280">
                  <a:extLst>
                    <a:ext uri="{9D8B030D-6E8A-4147-A177-3AD203B41FA5}">
                      <a16:colId xmlns:a16="http://schemas.microsoft.com/office/drawing/2014/main" val="20002"/>
                    </a:ext>
                  </a:extLst>
                </a:gridCol>
              </a:tblGrid>
              <a:tr h="271467">
                <a:tc>
                  <a:txBody>
                    <a:bodyPr/>
                    <a:lstStyle/>
                    <a:p>
                      <a:pPr algn="ctr"/>
                      <a:r>
                        <a:rPr lang="sl-SI" sz="2000" dirty="0" err="1" smtClean="0">
                          <a:solidFill>
                            <a:srgbClr val="FFFF00"/>
                          </a:solidFill>
                        </a:rPr>
                        <a:t>Animals</a:t>
                      </a:r>
                      <a:endParaRPr lang="sl-SI" sz="2000" dirty="0">
                        <a:solidFill>
                          <a:srgbClr val="FFFF00"/>
                        </a:solidFill>
                      </a:endParaRPr>
                    </a:p>
                  </a:txBody>
                  <a:tcPr/>
                </a:tc>
                <a:tc>
                  <a:txBody>
                    <a:bodyPr/>
                    <a:lstStyle/>
                    <a:p>
                      <a:pPr algn="ctr"/>
                      <a:r>
                        <a:rPr lang="sl-SI" sz="2000" dirty="0" err="1" smtClean="0">
                          <a:solidFill>
                            <a:srgbClr val="FFFF00"/>
                          </a:solidFill>
                        </a:rPr>
                        <a:t>Plants</a:t>
                      </a:r>
                      <a:endParaRPr lang="sl-SI" sz="2000" dirty="0">
                        <a:solidFill>
                          <a:srgbClr val="FFFF00"/>
                        </a:solidFill>
                      </a:endParaRPr>
                    </a:p>
                  </a:txBody>
                  <a:tcPr/>
                </a:tc>
                <a:tc>
                  <a:txBody>
                    <a:bodyPr/>
                    <a:lstStyle/>
                    <a:p>
                      <a:pPr algn="ctr"/>
                      <a:r>
                        <a:rPr lang="sl-SI" sz="2000" dirty="0" err="1" smtClean="0">
                          <a:solidFill>
                            <a:srgbClr val="FFFF00"/>
                          </a:solidFill>
                        </a:rPr>
                        <a:t>Weather</a:t>
                      </a:r>
                      <a:endParaRPr lang="sl-SI" sz="2000" dirty="0">
                        <a:solidFill>
                          <a:srgbClr val="FFFF00"/>
                        </a:solidFill>
                      </a:endParaRPr>
                    </a:p>
                  </a:txBody>
                  <a:tcPr/>
                </a:tc>
                <a:extLst>
                  <a:ext uri="{0D108BD9-81ED-4DB2-BD59-A6C34878D82A}">
                    <a16:rowId xmlns:a16="http://schemas.microsoft.com/office/drawing/2014/main" val="10000"/>
                  </a:ext>
                </a:extLst>
              </a:tr>
              <a:tr h="271467">
                <a:tc>
                  <a:txBody>
                    <a:bodyPr/>
                    <a:lstStyle/>
                    <a:p>
                      <a:pPr algn="ctr"/>
                      <a:endParaRPr lang="sl-SI" sz="2000">
                        <a:solidFill>
                          <a:srgbClr val="FFFF00"/>
                        </a:solidFill>
                      </a:endParaRPr>
                    </a:p>
                  </a:txBody>
                  <a:tcPr/>
                </a:tc>
                <a:tc>
                  <a:txBody>
                    <a:bodyPr/>
                    <a:lstStyle/>
                    <a:p>
                      <a:pPr algn="ctr"/>
                      <a:endParaRPr lang="sl-SI" sz="2000" dirty="0">
                        <a:solidFill>
                          <a:srgbClr val="FFFF00"/>
                        </a:solidFill>
                      </a:endParaRPr>
                    </a:p>
                  </a:txBody>
                  <a:tcPr/>
                </a:tc>
                <a:tc>
                  <a:txBody>
                    <a:bodyPr/>
                    <a:lstStyle/>
                    <a:p>
                      <a:pPr algn="ctr"/>
                      <a:endParaRPr lang="sl-SI" sz="2000" dirty="0">
                        <a:solidFill>
                          <a:srgbClr val="FFFF00"/>
                        </a:solidFill>
                      </a:endParaRPr>
                    </a:p>
                  </a:txBody>
                  <a:tcPr/>
                </a:tc>
                <a:extLst>
                  <a:ext uri="{0D108BD9-81ED-4DB2-BD59-A6C34878D82A}">
                    <a16:rowId xmlns:a16="http://schemas.microsoft.com/office/drawing/2014/main" val="10001"/>
                  </a:ext>
                </a:extLst>
              </a:tr>
              <a:tr h="271467">
                <a:tc>
                  <a:txBody>
                    <a:bodyPr/>
                    <a:lstStyle/>
                    <a:p>
                      <a:pPr algn="ctr"/>
                      <a:endParaRPr lang="sl-SI" sz="2000">
                        <a:solidFill>
                          <a:srgbClr val="FFFF00"/>
                        </a:solidFill>
                      </a:endParaRPr>
                    </a:p>
                  </a:txBody>
                  <a:tcPr/>
                </a:tc>
                <a:tc>
                  <a:txBody>
                    <a:bodyPr/>
                    <a:lstStyle/>
                    <a:p>
                      <a:pPr algn="ctr"/>
                      <a:endParaRPr lang="sl-SI" sz="2000" dirty="0">
                        <a:solidFill>
                          <a:srgbClr val="FFFF00"/>
                        </a:solidFill>
                      </a:endParaRPr>
                    </a:p>
                  </a:txBody>
                  <a:tcPr/>
                </a:tc>
                <a:tc>
                  <a:txBody>
                    <a:bodyPr/>
                    <a:lstStyle/>
                    <a:p>
                      <a:pPr algn="ctr"/>
                      <a:endParaRPr lang="sl-SI" sz="2000" dirty="0">
                        <a:solidFill>
                          <a:srgbClr val="FFFF00"/>
                        </a:solidFill>
                      </a:endParaRPr>
                    </a:p>
                  </a:txBody>
                  <a:tcPr/>
                </a:tc>
                <a:extLst>
                  <a:ext uri="{0D108BD9-81ED-4DB2-BD59-A6C34878D82A}">
                    <a16:rowId xmlns:a16="http://schemas.microsoft.com/office/drawing/2014/main" val="10002"/>
                  </a:ext>
                </a:extLst>
              </a:tr>
              <a:tr h="271467">
                <a:tc>
                  <a:txBody>
                    <a:bodyPr/>
                    <a:lstStyle/>
                    <a:p>
                      <a:pPr algn="ctr"/>
                      <a:endParaRPr lang="sl-SI" sz="2000">
                        <a:solidFill>
                          <a:srgbClr val="FFFF00"/>
                        </a:solidFill>
                      </a:endParaRPr>
                    </a:p>
                  </a:txBody>
                  <a:tcPr/>
                </a:tc>
                <a:tc>
                  <a:txBody>
                    <a:bodyPr/>
                    <a:lstStyle/>
                    <a:p>
                      <a:pPr algn="ctr"/>
                      <a:endParaRPr lang="sl-SI" sz="2000">
                        <a:solidFill>
                          <a:srgbClr val="FFFF00"/>
                        </a:solidFill>
                      </a:endParaRPr>
                    </a:p>
                  </a:txBody>
                  <a:tcPr/>
                </a:tc>
                <a:tc>
                  <a:txBody>
                    <a:bodyPr/>
                    <a:lstStyle/>
                    <a:p>
                      <a:pPr algn="ctr"/>
                      <a:endParaRPr lang="sl-SI" sz="2000" dirty="0">
                        <a:solidFill>
                          <a:srgbClr val="FFFF00"/>
                        </a:solidFill>
                      </a:endParaRPr>
                    </a:p>
                  </a:txBody>
                  <a:tcPr/>
                </a:tc>
                <a:extLst>
                  <a:ext uri="{0D108BD9-81ED-4DB2-BD59-A6C34878D82A}">
                    <a16:rowId xmlns:a16="http://schemas.microsoft.com/office/drawing/2014/main" val="10003"/>
                  </a:ext>
                </a:extLst>
              </a:tr>
            </a:tbl>
          </a:graphicData>
        </a:graphic>
      </p:graphicFrame>
      <p:pic>
        <p:nvPicPr>
          <p:cNvPr id="6148" name="Picture 4" descr="http://www.asd20.org/Schools/rres/Teachers/Michele_Davis/PublishingImages/rainforest%20animals.jpg"/>
          <p:cNvPicPr>
            <a:picLocks noChangeAspect="1" noChangeArrowheads="1"/>
          </p:cNvPicPr>
          <p:nvPr/>
        </p:nvPicPr>
        <p:blipFill>
          <a:blip r:embed="rId3" cstate="print"/>
          <a:srcRect/>
          <a:stretch>
            <a:fillRect/>
          </a:stretch>
        </p:blipFill>
        <p:spPr bwMode="auto">
          <a:xfrm>
            <a:off x="5076056" y="1916832"/>
            <a:ext cx="3804196" cy="2880320"/>
          </a:xfrm>
          <a:prstGeom prst="rect">
            <a:avLst/>
          </a:prstGeom>
          <a:noFill/>
        </p:spPr>
      </p:pic>
      <p:pic>
        <p:nvPicPr>
          <p:cNvPr id="6150" name="Picture 6" descr="http://familytours.co.uk/img/WORLD-MAP-Fam-Brox-08-web2.jpg"/>
          <p:cNvPicPr>
            <a:picLocks noChangeAspect="1" noChangeArrowheads="1"/>
          </p:cNvPicPr>
          <p:nvPr/>
        </p:nvPicPr>
        <p:blipFill>
          <a:blip r:embed="rId4" cstate="print"/>
          <a:srcRect/>
          <a:stretch>
            <a:fillRect/>
          </a:stretch>
        </p:blipFill>
        <p:spPr bwMode="auto">
          <a:xfrm>
            <a:off x="1" y="3928384"/>
            <a:ext cx="4932040" cy="2929616"/>
          </a:xfrm>
          <a:prstGeom prst="rect">
            <a:avLst/>
          </a:prstGeom>
          <a:noFill/>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descr="Screenshot 2015-03-10 10.45.33.png"/>
          <p:cNvPicPr>
            <a:picLocks noChangeAspect="1"/>
          </p:cNvPicPr>
          <p:nvPr/>
        </p:nvPicPr>
        <p:blipFill>
          <a:blip r:embed="rId2" cstate="print"/>
          <a:srcRect l="35981" t="24316" r="35825" b="5201"/>
          <a:stretch>
            <a:fillRect/>
          </a:stretch>
        </p:blipFill>
        <p:spPr>
          <a:xfrm>
            <a:off x="0" y="0"/>
            <a:ext cx="4965071" cy="6858000"/>
          </a:xfrm>
          <a:prstGeom prst="rect">
            <a:avLst/>
          </a:prstGeom>
        </p:spPr>
      </p:pic>
      <p:pic>
        <p:nvPicPr>
          <p:cNvPr id="3" name="Slika 2" descr="Screenshot 2015-03-10 10.46.46.png"/>
          <p:cNvPicPr>
            <a:picLocks noChangeAspect="1"/>
          </p:cNvPicPr>
          <p:nvPr/>
        </p:nvPicPr>
        <p:blipFill>
          <a:blip r:embed="rId3" cstate="print"/>
          <a:srcRect l="35038" t="17800" r="35825" b="5201"/>
          <a:stretch>
            <a:fillRect/>
          </a:stretch>
        </p:blipFill>
        <p:spPr>
          <a:xfrm>
            <a:off x="4899548" y="0"/>
            <a:ext cx="4244452" cy="6858000"/>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descr="Screenshot 2015-03-10 10.03.46.png"/>
          <p:cNvPicPr>
            <a:picLocks noChangeAspect="1"/>
          </p:cNvPicPr>
          <p:nvPr/>
        </p:nvPicPr>
        <p:blipFill>
          <a:blip r:embed="rId2" cstate="print"/>
          <a:srcRect l="19288" t="15000" r="31888" b="15001"/>
          <a:stretch>
            <a:fillRect/>
          </a:stretch>
        </p:blipFill>
        <p:spPr>
          <a:xfrm>
            <a:off x="424339" y="177026"/>
            <a:ext cx="8050495" cy="6492334"/>
          </a:xfrm>
          <a:prstGeom prst="rect">
            <a:avLst/>
          </a:prstGeo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descr="Screenshot 2015-03-10 10.15.03.png"/>
          <p:cNvPicPr>
            <a:picLocks noChangeAspect="1"/>
          </p:cNvPicPr>
          <p:nvPr/>
        </p:nvPicPr>
        <p:blipFill>
          <a:blip r:embed="rId2" cstate="print"/>
          <a:srcRect l="28738" t="17800" r="41338" b="48600"/>
          <a:stretch>
            <a:fillRect/>
          </a:stretch>
        </p:blipFill>
        <p:spPr>
          <a:xfrm>
            <a:off x="347531" y="518360"/>
            <a:ext cx="8256917" cy="5214896"/>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https://s-media-cache-ak0.pinimg.com/736x/60/73/d7/6073d761d78832072ec22008e4da0130.jpg"/>
          <p:cNvPicPr>
            <a:picLocks noChangeAspect="1" noChangeArrowheads="1"/>
          </p:cNvPicPr>
          <p:nvPr/>
        </p:nvPicPr>
        <p:blipFill>
          <a:blip r:embed="rId2" cstate="print"/>
          <a:srcRect/>
          <a:stretch>
            <a:fillRect/>
          </a:stretch>
        </p:blipFill>
        <p:spPr bwMode="auto">
          <a:xfrm>
            <a:off x="0" y="0"/>
            <a:ext cx="4729754" cy="3136033"/>
          </a:xfrm>
          <a:prstGeom prst="rect">
            <a:avLst/>
          </a:prstGeom>
          <a:noFill/>
          <a:ln>
            <a:solidFill>
              <a:schemeClr val="accent4">
                <a:lumMod val="75000"/>
              </a:schemeClr>
            </a:solidFill>
          </a:ln>
        </p:spPr>
      </p:pic>
      <p:pic>
        <p:nvPicPr>
          <p:cNvPr id="72708" name="Picture 4" descr="http://lets-explore.net/blog/wp-content/uploads/2011/01/rainforest_mural.jpg"/>
          <p:cNvPicPr>
            <a:picLocks noChangeAspect="1" noChangeArrowheads="1"/>
          </p:cNvPicPr>
          <p:nvPr/>
        </p:nvPicPr>
        <p:blipFill>
          <a:blip r:embed="rId3" cstate="print"/>
          <a:srcRect/>
          <a:stretch>
            <a:fillRect/>
          </a:stretch>
        </p:blipFill>
        <p:spPr bwMode="auto">
          <a:xfrm>
            <a:off x="107504" y="3356992"/>
            <a:ext cx="4032448" cy="3378296"/>
          </a:xfrm>
          <a:prstGeom prst="rect">
            <a:avLst/>
          </a:prstGeom>
          <a:noFill/>
          <a:ln>
            <a:solidFill>
              <a:schemeClr val="accent4">
                <a:lumMod val="75000"/>
              </a:schemeClr>
            </a:solidFill>
          </a:ln>
        </p:spPr>
      </p:pic>
      <p:pic>
        <p:nvPicPr>
          <p:cNvPr id="72710" name="Picture 6" descr="http://4.bp.blogspot.com/-IDPcTB_VO-Y/UTLjImnoeRI/AAAAAAAAGQQ/6I3C4FaM52c/s1600/IMG_0258.JPG"/>
          <p:cNvPicPr>
            <a:picLocks noChangeAspect="1" noChangeArrowheads="1"/>
          </p:cNvPicPr>
          <p:nvPr/>
        </p:nvPicPr>
        <p:blipFill>
          <a:blip r:embed="rId4" cstate="print"/>
          <a:srcRect/>
          <a:stretch>
            <a:fillRect/>
          </a:stretch>
        </p:blipFill>
        <p:spPr bwMode="auto">
          <a:xfrm>
            <a:off x="5004048" y="116632"/>
            <a:ext cx="4032448" cy="3025558"/>
          </a:xfrm>
          <a:prstGeom prst="rect">
            <a:avLst/>
          </a:prstGeom>
          <a:noFill/>
          <a:ln>
            <a:solidFill>
              <a:srgbClr val="006666"/>
            </a:solidFill>
          </a:ln>
        </p:spPr>
      </p:pic>
      <p:pic>
        <p:nvPicPr>
          <p:cNvPr id="72712" name="Picture 8" descr="https://d3n8a8pro7vhmx.cloudfront.net/rainforestactionnetwork/pages/1382/attachments/original/1402945011/Screen-shot-2010-10-18-at-12.29.42-PM.png?1402945011"/>
          <p:cNvPicPr>
            <a:picLocks noChangeAspect="1" noChangeArrowheads="1"/>
          </p:cNvPicPr>
          <p:nvPr/>
        </p:nvPicPr>
        <p:blipFill>
          <a:blip r:embed="rId5" cstate="print"/>
          <a:srcRect/>
          <a:stretch>
            <a:fillRect/>
          </a:stretch>
        </p:blipFill>
        <p:spPr bwMode="auto">
          <a:xfrm>
            <a:off x="4283968" y="3429000"/>
            <a:ext cx="4717116" cy="2873153"/>
          </a:xfrm>
          <a:prstGeom prst="rect">
            <a:avLst/>
          </a:prstGeom>
          <a:noFill/>
          <a:ln>
            <a:solidFill>
              <a:srgbClr val="006666"/>
            </a:solid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a 1"/>
          <p:cNvGraphicFramePr>
            <a:graphicFrameLocks noGrp="1"/>
          </p:cNvGraphicFramePr>
          <p:nvPr/>
        </p:nvGraphicFramePr>
        <p:xfrm>
          <a:off x="1524000" y="1397000"/>
          <a:ext cx="6096000" cy="3904208"/>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tblGrid>
              <a:tr h="1952104">
                <a:tc>
                  <a:txBody>
                    <a:bodyPr/>
                    <a:lstStyle/>
                    <a:p>
                      <a:pPr algn="ctr"/>
                      <a:r>
                        <a:rPr lang="sl-SI" sz="3600" dirty="0" smtClean="0"/>
                        <a:t>2</a:t>
                      </a:r>
                      <a:endParaRPr lang="en-GB" sz="3600" dirty="0"/>
                    </a:p>
                  </a:txBody>
                  <a:tcPr anchor="ctr"/>
                </a:tc>
                <a:tc>
                  <a:txBody>
                    <a:bodyPr/>
                    <a:lstStyle/>
                    <a:p>
                      <a:pPr algn="ctr"/>
                      <a:r>
                        <a:rPr lang="sl-SI" sz="3600" dirty="0" smtClean="0"/>
                        <a:t>3</a:t>
                      </a:r>
                      <a:endParaRPr lang="en-GB" sz="3600" dirty="0"/>
                    </a:p>
                  </a:txBody>
                  <a:tcPr anchor="ctr"/>
                </a:tc>
                <a:extLst>
                  <a:ext uri="{0D108BD9-81ED-4DB2-BD59-A6C34878D82A}">
                    <a16:rowId xmlns:a16="http://schemas.microsoft.com/office/drawing/2014/main" val="10000"/>
                  </a:ext>
                </a:extLst>
              </a:tr>
              <a:tr h="1952104">
                <a:tc>
                  <a:txBody>
                    <a:bodyPr/>
                    <a:lstStyle/>
                    <a:p>
                      <a:pPr algn="ctr"/>
                      <a:r>
                        <a:rPr lang="sl-SI" sz="3600" dirty="0" smtClean="0"/>
                        <a:t>1</a:t>
                      </a:r>
                      <a:endParaRPr lang="en-GB" sz="3600" dirty="0"/>
                    </a:p>
                  </a:txBody>
                  <a:tcPr anchor="ctr"/>
                </a:tc>
                <a:tc>
                  <a:txBody>
                    <a:bodyPr/>
                    <a:lstStyle/>
                    <a:p>
                      <a:pPr algn="ctr"/>
                      <a:r>
                        <a:rPr lang="sl-SI" sz="3600" dirty="0" smtClean="0"/>
                        <a:t>4</a:t>
                      </a:r>
                      <a:endParaRPr lang="en-GB" sz="3600" dirty="0"/>
                    </a:p>
                  </a:txBody>
                  <a:tcPr anchor="ctr"/>
                </a:tc>
                <a:extLst>
                  <a:ext uri="{0D108BD9-81ED-4DB2-BD59-A6C34878D82A}">
                    <a16:rowId xmlns:a16="http://schemas.microsoft.com/office/drawing/2014/main" val="10001"/>
                  </a:ext>
                </a:extLst>
              </a:tr>
            </a:tbl>
          </a:graphicData>
        </a:graphic>
      </p:graphicFrame>
      <p:sp>
        <p:nvSpPr>
          <p:cNvPr id="3" name="PoljeZBesedilom 2"/>
          <p:cNvSpPr txBox="1"/>
          <p:nvPr/>
        </p:nvSpPr>
        <p:spPr>
          <a:xfrm>
            <a:off x="1691680" y="404664"/>
            <a:ext cx="4968552" cy="584775"/>
          </a:xfrm>
          <a:prstGeom prst="rect">
            <a:avLst/>
          </a:prstGeom>
          <a:noFill/>
        </p:spPr>
        <p:txBody>
          <a:bodyPr wrap="square" rtlCol="0">
            <a:spAutoFit/>
          </a:bodyPr>
          <a:lstStyle/>
          <a:p>
            <a:pPr algn="ctr"/>
            <a:r>
              <a:rPr lang="sl-SI" sz="2800" dirty="0" smtClean="0">
                <a:solidFill>
                  <a:srgbClr val="0033CC"/>
                </a:solidFill>
              </a:rPr>
              <a:t>THE </a:t>
            </a:r>
            <a:r>
              <a:rPr lang="sl-SI" sz="3200" b="1" dirty="0" smtClean="0">
                <a:solidFill>
                  <a:srgbClr val="0033CC"/>
                </a:solidFill>
              </a:rPr>
              <a:t>CLIL MATRIX</a:t>
            </a:r>
            <a:endParaRPr lang="en-GB" sz="3200" b="1" dirty="0">
              <a:solidFill>
                <a:srgbClr val="0033CC"/>
              </a:solidFill>
            </a:endParaRPr>
          </a:p>
        </p:txBody>
      </p:sp>
      <p:sp>
        <p:nvSpPr>
          <p:cNvPr id="4" name="PoljeZBesedilom 3"/>
          <p:cNvSpPr txBox="1"/>
          <p:nvPr/>
        </p:nvSpPr>
        <p:spPr>
          <a:xfrm rot="16200000">
            <a:off x="734381" y="3954251"/>
            <a:ext cx="1080119" cy="461665"/>
          </a:xfrm>
          <a:prstGeom prst="rect">
            <a:avLst/>
          </a:prstGeom>
          <a:noFill/>
        </p:spPr>
        <p:txBody>
          <a:bodyPr wrap="square" rtlCol="0">
            <a:spAutoFit/>
          </a:bodyPr>
          <a:lstStyle/>
          <a:p>
            <a:pPr algn="ctr"/>
            <a:r>
              <a:rPr lang="sl-SI" sz="2400" dirty="0" smtClean="0"/>
              <a:t>LOW</a:t>
            </a:r>
            <a:endParaRPr lang="en-GB" sz="2400" dirty="0"/>
          </a:p>
        </p:txBody>
      </p:sp>
      <p:sp>
        <p:nvSpPr>
          <p:cNvPr id="5" name="PoljeZBesedilom 4"/>
          <p:cNvSpPr txBox="1"/>
          <p:nvPr/>
        </p:nvSpPr>
        <p:spPr>
          <a:xfrm rot="16200000">
            <a:off x="760222" y="2010036"/>
            <a:ext cx="1080120" cy="461665"/>
          </a:xfrm>
          <a:prstGeom prst="rect">
            <a:avLst/>
          </a:prstGeom>
          <a:noFill/>
        </p:spPr>
        <p:txBody>
          <a:bodyPr wrap="square" rtlCol="0">
            <a:spAutoFit/>
          </a:bodyPr>
          <a:lstStyle/>
          <a:p>
            <a:pPr algn="ctr"/>
            <a:r>
              <a:rPr lang="sl-SI" sz="2400" dirty="0" smtClean="0"/>
              <a:t>HIGH</a:t>
            </a:r>
            <a:endParaRPr lang="en-GB" sz="2400" dirty="0"/>
          </a:p>
        </p:txBody>
      </p:sp>
      <p:sp>
        <p:nvSpPr>
          <p:cNvPr id="6" name="PoljeZBesedilom 5"/>
          <p:cNvSpPr txBox="1"/>
          <p:nvPr/>
        </p:nvSpPr>
        <p:spPr>
          <a:xfrm>
            <a:off x="5508104" y="5373216"/>
            <a:ext cx="1152128" cy="400110"/>
          </a:xfrm>
          <a:prstGeom prst="rect">
            <a:avLst/>
          </a:prstGeom>
          <a:noFill/>
        </p:spPr>
        <p:txBody>
          <a:bodyPr wrap="square" rtlCol="0">
            <a:spAutoFit/>
          </a:bodyPr>
          <a:lstStyle/>
          <a:p>
            <a:r>
              <a:rPr lang="sl-SI" sz="2000" dirty="0" smtClean="0"/>
              <a:t>HIGH</a:t>
            </a:r>
            <a:endParaRPr lang="en-GB" sz="2000" dirty="0"/>
          </a:p>
        </p:txBody>
      </p:sp>
      <p:sp>
        <p:nvSpPr>
          <p:cNvPr id="7" name="PoljeZBesedilom 6"/>
          <p:cNvSpPr txBox="1"/>
          <p:nvPr/>
        </p:nvSpPr>
        <p:spPr>
          <a:xfrm>
            <a:off x="2555776" y="5373216"/>
            <a:ext cx="792088" cy="400110"/>
          </a:xfrm>
          <a:prstGeom prst="rect">
            <a:avLst/>
          </a:prstGeom>
          <a:noFill/>
        </p:spPr>
        <p:txBody>
          <a:bodyPr wrap="square" rtlCol="0">
            <a:spAutoFit/>
          </a:bodyPr>
          <a:lstStyle/>
          <a:p>
            <a:r>
              <a:rPr lang="sl-SI" sz="2000" dirty="0" smtClean="0"/>
              <a:t>LOW</a:t>
            </a:r>
            <a:endParaRPr lang="en-GB" sz="2000" dirty="0"/>
          </a:p>
        </p:txBody>
      </p:sp>
      <p:sp>
        <p:nvSpPr>
          <p:cNvPr id="8" name="PoljeZBesedilom 7"/>
          <p:cNvSpPr txBox="1"/>
          <p:nvPr/>
        </p:nvSpPr>
        <p:spPr>
          <a:xfrm>
            <a:off x="2123728" y="5949280"/>
            <a:ext cx="4896544" cy="523220"/>
          </a:xfrm>
          <a:prstGeom prst="rect">
            <a:avLst/>
          </a:prstGeom>
          <a:noFill/>
        </p:spPr>
        <p:txBody>
          <a:bodyPr wrap="square" rtlCol="0">
            <a:spAutoFit/>
          </a:bodyPr>
          <a:lstStyle/>
          <a:p>
            <a:r>
              <a:rPr lang="sl-SI" sz="2800" dirty="0" smtClean="0">
                <a:solidFill>
                  <a:srgbClr val="0033CC"/>
                </a:solidFill>
              </a:rPr>
              <a:t>LINGUISTIC</a:t>
            </a:r>
            <a:r>
              <a:rPr lang="sl-SI" sz="2800" dirty="0" smtClean="0"/>
              <a:t> DEMANDS</a:t>
            </a:r>
            <a:endParaRPr lang="en-GB" sz="2800" dirty="0"/>
          </a:p>
        </p:txBody>
      </p:sp>
      <p:sp>
        <p:nvSpPr>
          <p:cNvPr id="9" name="PoljeZBesedilom 8"/>
          <p:cNvSpPr txBox="1"/>
          <p:nvPr/>
        </p:nvSpPr>
        <p:spPr>
          <a:xfrm rot="16200000">
            <a:off x="-1569875" y="3275400"/>
            <a:ext cx="4536504" cy="523220"/>
          </a:xfrm>
          <a:prstGeom prst="rect">
            <a:avLst/>
          </a:prstGeom>
          <a:noFill/>
        </p:spPr>
        <p:txBody>
          <a:bodyPr wrap="square" rtlCol="0">
            <a:spAutoFit/>
          </a:bodyPr>
          <a:lstStyle/>
          <a:p>
            <a:pPr algn="ctr"/>
            <a:r>
              <a:rPr lang="sl-SI" sz="2800" dirty="0" smtClean="0">
                <a:solidFill>
                  <a:srgbClr val="0033CC"/>
                </a:solidFill>
              </a:rPr>
              <a:t>COGNITIVE</a:t>
            </a:r>
            <a:r>
              <a:rPr lang="sl-SI" sz="2800" dirty="0" smtClean="0"/>
              <a:t> DEMANDS</a:t>
            </a:r>
            <a:endParaRPr lang="en-GB" sz="28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251520" y="404664"/>
            <a:ext cx="8640960" cy="1008112"/>
          </a:xfrm>
        </p:spPr>
        <p:txBody>
          <a:bodyPr>
            <a:noAutofit/>
          </a:bodyPr>
          <a:lstStyle/>
          <a:p>
            <a:pPr algn="ctr"/>
            <a:r>
              <a:rPr lang="en-US" sz="3600" dirty="0" smtClean="0">
                <a:solidFill>
                  <a:schemeClr val="accent1">
                    <a:lumMod val="75000"/>
                  </a:schemeClr>
                </a:solidFill>
              </a:rPr>
              <a:t>The learning of content: Synergies, scaffolding and social interaction</a:t>
            </a:r>
            <a:endParaRPr lang="en-US" sz="3600" dirty="0">
              <a:solidFill>
                <a:schemeClr val="accent1">
                  <a:lumMod val="75000"/>
                </a:schemeClr>
              </a:solidFill>
            </a:endParaRPr>
          </a:p>
        </p:txBody>
      </p:sp>
      <p:sp>
        <p:nvSpPr>
          <p:cNvPr id="3" name="Ograda vsebine 2"/>
          <p:cNvSpPr>
            <a:spLocks noGrp="1"/>
          </p:cNvSpPr>
          <p:nvPr>
            <p:ph idx="1"/>
          </p:nvPr>
        </p:nvSpPr>
        <p:spPr>
          <a:xfrm>
            <a:off x="179512" y="1628800"/>
            <a:ext cx="8640960" cy="4695800"/>
          </a:xfrm>
        </p:spPr>
        <p:txBody>
          <a:bodyPr/>
          <a:lstStyle/>
          <a:p>
            <a:r>
              <a:rPr lang="en-US" dirty="0" smtClean="0"/>
              <a:t>Consider the </a:t>
            </a:r>
            <a:r>
              <a:rPr lang="en-US" dirty="0" smtClean="0">
                <a:solidFill>
                  <a:srgbClr val="0033CC"/>
                </a:solidFill>
              </a:rPr>
              <a:t>impact </a:t>
            </a:r>
            <a:r>
              <a:rPr lang="en-US" dirty="0" smtClean="0"/>
              <a:t>of </a:t>
            </a:r>
            <a:r>
              <a:rPr lang="en-US" dirty="0" smtClean="0">
                <a:solidFill>
                  <a:srgbClr val="0033CC"/>
                </a:solidFill>
              </a:rPr>
              <a:t>general learning theories</a:t>
            </a:r>
          </a:p>
          <a:p>
            <a:r>
              <a:rPr lang="en-US" b="1" dirty="0" smtClean="0">
                <a:solidFill>
                  <a:srgbClr val="0033CC"/>
                </a:solidFill>
              </a:rPr>
              <a:t>WHAT</a:t>
            </a:r>
            <a:r>
              <a:rPr lang="en-US" dirty="0" smtClean="0"/>
              <a:t> of content teaching/</a:t>
            </a:r>
            <a:r>
              <a:rPr lang="en-US" dirty="0" smtClean="0">
                <a:solidFill>
                  <a:srgbClr val="0033CC"/>
                </a:solidFill>
              </a:rPr>
              <a:t>HOW</a:t>
            </a:r>
            <a:r>
              <a:rPr lang="en-US" dirty="0" smtClean="0"/>
              <a:t> of content teaching</a:t>
            </a:r>
          </a:p>
          <a:p>
            <a:pPr>
              <a:buNone/>
            </a:pPr>
            <a:r>
              <a:rPr lang="en-US" dirty="0" smtClean="0"/>
              <a:t>	</a:t>
            </a:r>
            <a:r>
              <a:rPr lang="en-US" b="1" dirty="0" smtClean="0">
                <a:solidFill>
                  <a:schemeClr val="accent5">
                    <a:lumMod val="50000"/>
                  </a:schemeClr>
                </a:solidFill>
              </a:rPr>
              <a:t>banking model</a:t>
            </a:r>
            <a:r>
              <a:rPr lang="en-US" dirty="0" smtClean="0"/>
              <a:t>               :    </a:t>
            </a:r>
            <a:r>
              <a:rPr lang="en-US" b="1" dirty="0" smtClean="0">
                <a:solidFill>
                  <a:schemeClr val="accent1">
                    <a:lumMod val="75000"/>
                  </a:schemeClr>
                </a:solidFill>
              </a:rPr>
              <a:t>social-constructivist</a:t>
            </a:r>
            <a:r>
              <a:rPr lang="en-US" dirty="0" smtClean="0"/>
              <a:t> model</a:t>
            </a:r>
          </a:p>
          <a:p>
            <a:pPr>
              <a:buNone/>
            </a:pPr>
            <a:endParaRPr lang="en-US" dirty="0"/>
          </a:p>
        </p:txBody>
      </p:sp>
      <p:sp>
        <p:nvSpPr>
          <p:cNvPr id="4" name="Diagram poteka: postopek 3"/>
          <p:cNvSpPr/>
          <p:nvPr/>
        </p:nvSpPr>
        <p:spPr>
          <a:xfrm>
            <a:off x="179512" y="3284984"/>
            <a:ext cx="3960440" cy="3384376"/>
          </a:xfrm>
          <a:prstGeom prst="flowChartProcess">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buFontTx/>
              <a:buChar char="-"/>
            </a:pPr>
            <a:r>
              <a:rPr lang="en-GB" sz="2200" smtClean="0">
                <a:solidFill>
                  <a:srgbClr val="002060"/>
                </a:solidFill>
              </a:rPr>
              <a:t>Transmission of knowledge where the teacher deposits information and skills into the memory bank of the learner</a:t>
            </a:r>
          </a:p>
          <a:p>
            <a:pPr>
              <a:lnSpc>
                <a:spcPct val="150000"/>
              </a:lnSpc>
              <a:buFontTx/>
              <a:buChar char="-"/>
            </a:pPr>
            <a:r>
              <a:rPr lang="en-GB" sz="2200" smtClean="0">
                <a:solidFill>
                  <a:srgbClr val="002060"/>
                </a:solidFill>
              </a:rPr>
              <a:t>Tends to be teacher-controlled and teacher-led</a:t>
            </a:r>
          </a:p>
        </p:txBody>
      </p:sp>
      <p:sp>
        <p:nvSpPr>
          <p:cNvPr id="5" name="Diagram poteka: postopek 4"/>
          <p:cNvSpPr/>
          <p:nvPr/>
        </p:nvSpPr>
        <p:spPr>
          <a:xfrm>
            <a:off x="4355976" y="3140968"/>
            <a:ext cx="4680520" cy="3528392"/>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FontTx/>
              <a:buChar char="-"/>
            </a:pPr>
            <a:r>
              <a:rPr lang="en-US" dirty="0" smtClean="0"/>
              <a:t>The importance of encouraging </a:t>
            </a:r>
            <a:r>
              <a:rPr lang="en-US" b="1" dirty="0" smtClean="0"/>
              <a:t>active </a:t>
            </a:r>
            <a:r>
              <a:rPr lang="en-US" dirty="0" smtClean="0"/>
              <a:t>student learning</a:t>
            </a:r>
          </a:p>
          <a:p>
            <a:pPr>
              <a:buFontTx/>
              <a:buChar char="-"/>
            </a:pPr>
            <a:r>
              <a:rPr lang="en-US" dirty="0" smtClean="0"/>
              <a:t>Focuses on </a:t>
            </a:r>
            <a:r>
              <a:rPr lang="en-US" b="1" dirty="0" smtClean="0"/>
              <a:t>interactive,</a:t>
            </a:r>
            <a:r>
              <a:rPr lang="en-US" dirty="0" smtClean="0"/>
              <a:t> </a:t>
            </a:r>
            <a:r>
              <a:rPr lang="en-US" b="1" dirty="0" smtClean="0"/>
              <a:t>mediated</a:t>
            </a:r>
            <a:r>
              <a:rPr lang="en-US" dirty="0" smtClean="0"/>
              <a:t> and </a:t>
            </a:r>
            <a:r>
              <a:rPr lang="en-US" b="1" dirty="0" smtClean="0"/>
              <a:t>student-led</a:t>
            </a:r>
            <a:r>
              <a:rPr lang="en-US" dirty="0" smtClean="0"/>
              <a:t> learning</a:t>
            </a:r>
          </a:p>
          <a:p>
            <a:pPr>
              <a:buFontTx/>
              <a:buChar char="-"/>
            </a:pPr>
            <a:r>
              <a:rPr lang="en-US" dirty="0" smtClean="0"/>
              <a:t>Social interaction between learners and teachers and </a:t>
            </a:r>
            <a:r>
              <a:rPr lang="en-US" b="1" dirty="0" err="1" smtClean="0"/>
              <a:t>scaffolded</a:t>
            </a:r>
            <a:r>
              <a:rPr lang="en-US" b="1" dirty="0" smtClean="0"/>
              <a:t> </a:t>
            </a:r>
            <a:r>
              <a:rPr lang="en-US" dirty="0" smtClean="0"/>
              <a:t>(supported) learning by </a:t>
            </a:r>
            <a:r>
              <a:rPr lang="en-US" dirty="0" err="1" smtClean="0"/>
              <a:t>sb</a:t>
            </a:r>
            <a:r>
              <a:rPr lang="en-US" dirty="0" smtClean="0"/>
              <a:t>/</a:t>
            </a:r>
            <a:r>
              <a:rPr lang="en-US" dirty="0" err="1" smtClean="0"/>
              <a:t>sth</a:t>
            </a:r>
            <a:r>
              <a:rPr lang="en-US" dirty="0" smtClean="0"/>
              <a:t> more  expert</a:t>
            </a:r>
          </a:p>
          <a:p>
            <a:pPr>
              <a:buFontTx/>
              <a:buChar char="-"/>
            </a:pPr>
            <a:r>
              <a:rPr lang="en-US" dirty="0" smtClean="0"/>
              <a:t>Zone of proximal development (</a:t>
            </a:r>
            <a:r>
              <a:rPr lang="en-US" dirty="0" err="1" smtClean="0"/>
              <a:t>Vygotsky</a:t>
            </a:r>
            <a:r>
              <a:rPr lang="en-US" dirty="0" smtClean="0"/>
              <a:t>): learning that is always challenging yet potentially within reach of individual learners on condition that appropriate support is available</a:t>
            </a:r>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Rectangle 2"/>
          <p:cNvSpPr>
            <a:spLocks noChangeArrowheads="1"/>
          </p:cNvSpPr>
          <p:nvPr/>
        </p:nvSpPr>
        <p:spPr bwMode="auto">
          <a:xfrm>
            <a:off x="323528" y="0"/>
            <a:ext cx="7920880" cy="563231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50000"/>
              </a:lnSpc>
              <a:spcBef>
                <a:spcPct val="0"/>
              </a:spcBef>
              <a:spcAft>
                <a:spcPct val="0"/>
              </a:spcAft>
              <a:buClrTx/>
              <a:buSzTx/>
              <a:buFontTx/>
              <a:buNone/>
              <a:tabLst/>
            </a:pPr>
            <a:r>
              <a:rPr kumimoji="0" lang="en-US" sz="28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Banking education is a term used by Paulo </a:t>
            </a:r>
            <a:r>
              <a:rPr kumimoji="0" lang="en-US" sz="28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Freire</a:t>
            </a:r>
            <a:r>
              <a:rPr kumimoji="0" lang="en-US" sz="28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to describe and critique the </a:t>
            </a:r>
            <a:r>
              <a:rPr kumimoji="0" lang="en-US" sz="2800" b="0" i="0" u="none" strike="noStrike" cap="none" normalizeH="0" baseline="0" dirty="0" smtClean="0">
                <a:ln>
                  <a:noFill/>
                </a:ln>
                <a:solidFill>
                  <a:srgbClr val="0033CC"/>
                </a:solidFill>
                <a:effectLst/>
                <a:latin typeface="Calibri" pitchFamily="34" charset="0"/>
                <a:ea typeface="Calibri" pitchFamily="34" charset="0"/>
                <a:cs typeface="Times New Roman" pitchFamily="18" charset="0"/>
              </a:rPr>
              <a:t>traditional education system. </a:t>
            </a:r>
            <a:r>
              <a:rPr kumimoji="0" lang="en-US" sz="28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The name refers to the </a:t>
            </a:r>
            <a:r>
              <a:rPr kumimoji="0" lang="en-US" sz="2800" b="0" i="0" u="none" strike="noStrike" cap="none" normalizeH="0" baseline="0" dirty="0" smtClean="0">
                <a:ln>
                  <a:noFill/>
                </a:ln>
                <a:solidFill>
                  <a:srgbClr val="0033CC"/>
                </a:solidFill>
                <a:effectLst/>
                <a:latin typeface="Calibri" pitchFamily="34" charset="0"/>
                <a:ea typeface="Calibri" pitchFamily="34" charset="0"/>
                <a:cs typeface="Times New Roman" pitchFamily="18" charset="0"/>
              </a:rPr>
              <a:t>metaphor</a:t>
            </a:r>
            <a:r>
              <a:rPr kumimoji="0" lang="en-US" sz="28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of students as </a:t>
            </a:r>
            <a:r>
              <a:rPr kumimoji="0" lang="en-US" sz="2800" b="1" i="0" u="none" strike="noStrike" cap="none" normalizeH="0" baseline="0" dirty="0" smtClean="0">
                <a:ln>
                  <a:noFill/>
                </a:ln>
                <a:solidFill>
                  <a:srgbClr val="0033CC"/>
                </a:solidFill>
                <a:effectLst/>
                <a:latin typeface="Calibri" pitchFamily="34" charset="0"/>
                <a:ea typeface="Calibri" pitchFamily="34" charset="0"/>
                <a:cs typeface="Times New Roman" pitchFamily="18" charset="0"/>
              </a:rPr>
              <a:t>empty containers </a:t>
            </a:r>
            <a:r>
              <a:rPr kumimoji="0" lang="en-US" sz="2800" b="0" i="0" u="none" strike="noStrike" cap="none" normalizeH="0" baseline="0" dirty="0" smtClean="0">
                <a:ln>
                  <a:noFill/>
                </a:ln>
                <a:solidFill>
                  <a:srgbClr val="0033CC"/>
                </a:solidFill>
                <a:effectLst/>
                <a:latin typeface="Calibri" pitchFamily="34" charset="0"/>
                <a:ea typeface="Calibri" pitchFamily="34" charset="0"/>
                <a:cs typeface="Times New Roman" pitchFamily="18" charset="0"/>
              </a:rPr>
              <a:t>which educators must deposit knowledge into. </a:t>
            </a:r>
            <a:r>
              <a:rPr kumimoji="0" lang="en-US" sz="28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This reinforces a lack of critical thinking and knowledge ownership in students, which in turn reinforces oppression.</a:t>
            </a:r>
          </a:p>
          <a:p>
            <a:pPr marL="0" marR="0" lvl="0" indent="0" algn="l" defTabSz="914400" rtl="0" eaLnBrk="1" fontAlgn="base" latinLnBrk="0" hangingPunct="1">
              <a:lnSpc>
                <a:spcPct val="150000"/>
              </a:lnSpc>
              <a:spcBef>
                <a:spcPct val="0"/>
              </a:spcBef>
              <a:spcAft>
                <a:spcPct val="0"/>
              </a:spcAft>
              <a:buClrTx/>
              <a:buSzTx/>
              <a:buFontTx/>
              <a:buNone/>
              <a:tabLst/>
            </a:pPr>
            <a:endParaRPr kumimoji="0" lang="en-US" sz="4400" b="0" i="0" u="none" strike="noStrike" cap="none" normalizeH="0" baseline="0" dirty="0" smtClean="0">
              <a:ln>
                <a:noFill/>
              </a:ln>
              <a:solidFill>
                <a:schemeClr val="tx1"/>
              </a:solidFill>
              <a:effectLst/>
              <a:latin typeface="Arial" pitchFamily="34" charset="0"/>
              <a:cs typeface="Arial" pitchFamily="34" charset="0"/>
            </a:endParaRPr>
          </a:p>
        </p:txBody>
      </p:sp>
      <p:sp>
        <p:nvSpPr>
          <p:cNvPr id="4" name="Pravokotnik 3"/>
          <p:cNvSpPr/>
          <p:nvPr/>
        </p:nvSpPr>
        <p:spPr>
          <a:xfrm>
            <a:off x="179512" y="6165304"/>
            <a:ext cx="4572000" cy="461665"/>
          </a:xfrm>
          <a:prstGeom prst="rect">
            <a:avLst/>
          </a:prstGeom>
        </p:spPr>
        <p:txBody>
          <a:bodyPr>
            <a:spAutoFit/>
          </a:bodyPr>
          <a:lstStyle/>
          <a:p>
            <a:endParaRPr lang="sl-SI" sz="1200" dirty="0" smtClean="0"/>
          </a:p>
          <a:p>
            <a:r>
              <a:rPr lang="sl-SI" sz="1200" dirty="0" smtClean="0">
                <a:hlinkClick r:id="rId2"/>
              </a:rPr>
              <a:t>http://www.infed.org/thinkers/et-freir.htm</a:t>
            </a:r>
            <a:endParaRPr lang="sl-SI" sz="1200" dirty="0"/>
          </a:p>
        </p:txBody>
      </p:sp>
      <p:pic>
        <p:nvPicPr>
          <p:cNvPr id="1028" name="Picture 4" descr="http://chattanoogacreek.utk.edu/images/pop_education.jpg"/>
          <p:cNvPicPr>
            <a:picLocks noChangeAspect="1" noChangeArrowheads="1"/>
          </p:cNvPicPr>
          <p:nvPr/>
        </p:nvPicPr>
        <p:blipFill>
          <a:blip r:embed="rId3" cstate="print"/>
          <a:srcRect/>
          <a:stretch>
            <a:fillRect/>
          </a:stretch>
        </p:blipFill>
        <p:spPr bwMode="auto">
          <a:xfrm>
            <a:off x="5662016" y="4149080"/>
            <a:ext cx="3481984" cy="2476219"/>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http://3.bp.blogspot.com/-2IPktpdNmEA/UXW5eAtSfpI/AAAAAAAAAGY/nmnI0qL7bT8/s1600/121021BankingConceptOfEducation.jpg"/>
          <p:cNvPicPr>
            <a:picLocks noChangeAspect="1" noChangeArrowheads="1"/>
          </p:cNvPicPr>
          <p:nvPr/>
        </p:nvPicPr>
        <p:blipFill>
          <a:blip r:embed="rId2" cstate="print"/>
          <a:srcRect/>
          <a:stretch>
            <a:fillRect/>
          </a:stretch>
        </p:blipFill>
        <p:spPr bwMode="auto">
          <a:xfrm>
            <a:off x="1187624" y="620688"/>
            <a:ext cx="7762875" cy="5819776"/>
          </a:xfrm>
          <a:prstGeom prst="rect">
            <a:avLst/>
          </a:prstGeom>
          <a:no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lika 5" descr="Screenshot 2015-03-10 07.41.17.png"/>
          <p:cNvPicPr>
            <a:picLocks noChangeAspect="1"/>
          </p:cNvPicPr>
          <p:nvPr/>
        </p:nvPicPr>
        <p:blipFill>
          <a:blip r:embed="rId2" cstate="print"/>
          <a:srcRect l="3538" t="20600" r="38188" b="22001"/>
          <a:stretch>
            <a:fillRect/>
          </a:stretch>
        </p:blipFill>
        <p:spPr>
          <a:xfrm>
            <a:off x="0" y="404664"/>
            <a:ext cx="9114437" cy="5544616"/>
          </a:xfrm>
          <a:prstGeom prst="rect">
            <a:avLst/>
          </a:prstGeom>
        </p:spPr>
      </p:pic>
      <p:sp>
        <p:nvSpPr>
          <p:cNvPr id="7" name="Pravokotnik 6"/>
          <p:cNvSpPr/>
          <p:nvPr/>
        </p:nvSpPr>
        <p:spPr>
          <a:xfrm>
            <a:off x="0" y="6596390"/>
            <a:ext cx="4572000" cy="261610"/>
          </a:xfrm>
          <a:prstGeom prst="rect">
            <a:avLst/>
          </a:prstGeom>
        </p:spPr>
        <p:txBody>
          <a:bodyPr>
            <a:spAutoFit/>
          </a:bodyPr>
          <a:lstStyle/>
          <a:p>
            <a:r>
              <a:rPr lang="sl-SI" sz="1100" dirty="0" smtClean="0"/>
              <a:t>http://pixel.fhda.edu/hybrid/survey/survey_notes.html</a:t>
            </a:r>
            <a:endParaRPr lang="sl-SI" sz="1100" dirty="0"/>
          </a:p>
        </p:txBody>
      </p:sp>
      <p:sp>
        <p:nvSpPr>
          <p:cNvPr id="8" name="Pravokotnik 7"/>
          <p:cNvSpPr/>
          <p:nvPr/>
        </p:nvSpPr>
        <p:spPr>
          <a:xfrm>
            <a:off x="251520" y="6021288"/>
            <a:ext cx="8172400" cy="369332"/>
          </a:xfrm>
          <a:prstGeom prst="rect">
            <a:avLst/>
          </a:prstGeom>
          <a:solidFill>
            <a:srgbClr val="00FFCC"/>
          </a:solidFill>
        </p:spPr>
        <p:txBody>
          <a:bodyPr wrap="square">
            <a:spAutoFit/>
          </a:bodyPr>
          <a:lstStyle/>
          <a:p>
            <a:r>
              <a:rPr lang="sl-SI" dirty="0" smtClean="0"/>
              <a:t>SAGE: </a:t>
            </a:r>
            <a:r>
              <a:rPr lang="en-US" dirty="0" smtClean="0"/>
              <a:t>someone who is wise and shows good judgment</a:t>
            </a:r>
            <a:endParaRPr lang="sl-SI" dirty="0"/>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otek">
  <a:themeElements>
    <a:clrScheme name="Potek">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Potek">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otek">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ova tema">
  <a:themeElements>
    <a:clrScheme name="Pisarn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isarn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isarn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561</TotalTime>
  <Words>1285</Words>
  <Application>Microsoft Office PowerPoint</Application>
  <PresentationFormat>Diaprojekcija na zaslonu (4:3)</PresentationFormat>
  <Paragraphs>157</Paragraphs>
  <Slides>57</Slides>
  <Notes>2</Notes>
  <HiddenSlides>0</HiddenSlides>
  <MMClips>0</MMClips>
  <ScaleCrop>false</ScaleCrop>
  <HeadingPairs>
    <vt:vector size="6" baseType="variant">
      <vt:variant>
        <vt:lpstr>Uporabljene pisave</vt:lpstr>
      </vt:variant>
      <vt:variant>
        <vt:i4>5</vt:i4>
      </vt:variant>
      <vt:variant>
        <vt:lpstr>Tema</vt:lpstr>
      </vt:variant>
      <vt:variant>
        <vt:i4>1</vt:i4>
      </vt:variant>
      <vt:variant>
        <vt:lpstr>Naslovi diapozitivov</vt:lpstr>
      </vt:variant>
      <vt:variant>
        <vt:i4>57</vt:i4>
      </vt:variant>
    </vt:vector>
  </HeadingPairs>
  <TitlesOfParts>
    <vt:vector size="63" baseType="lpstr">
      <vt:lpstr>Arial</vt:lpstr>
      <vt:lpstr>Calibri</vt:lpstr>
      <vt:lpstr>Constantia</vt:lpstr>
      <vt:lpstr>Times New Roman</vt:lpstr>
      <vt:lpstr>Wingdings 2</vt:lpstr>
      <vt:lpstr>Potek</vt:lpstr>
      <vt:lpstr>CLIL as a theoretical concept</vt:lpstr>
      <vt:lpstr>What are theoretical implications for integrating content and language learning?</vt:lpstr>
      <vt:lpstr>PowerPointova predstavitev</vt:lpstr>
      <vt:lpstr>PowerPointova predstavitev</vt:lpstr>
      <vt:lpstr>The CONTENT of learning</vt:lpstr>
      <vt:lpstr>The learning of content: Synergies, scaffolding and social interaction</vt:lpstr>
      <vt:lpstr>PowerPointova predstavitev</vt:lpstr>
      <vt:lpstr>PowerPointova predstavitev</vt:lpstr>
      <vt:lpstr>PowerPointova predstavitev</vt:lpstr>
      <vt:lpstr>PowerPointova predstavitev</vt:lpstr>
      <vt:lpstr>The learning of content: cognitive engagement, problem solving and higher-order thinking</vt:lpstr>
      <vt:lpstr>Towards a thinking curriculum: Dimension and processes</vt:lpstr>
      <vt:lpstr>PowerPointova predstavitev</vt:lpstr>
      <vt:lpstr>PowerPointova predstavitev</vt:lpstr>
      <vt:lpstr>PowerPointova predstavitev</vt:lpstr>
      <vt:lpstr>PowerPointova predstavitev</vt:lpstr>
      <vt:lpstr>PowerPointova predstavitev</vt:lpstr>
      <vt:lpstr>PowerPointova predstavitev</vt:lpstr>
      <vt:lpstr>An example</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From cultural awareness to intercultural understanding</vt:lpstr>
      <vt:lpstr>Socio-cultural interaction may lead to</vt:lpstr>
      <vt:lpstr>Intercultural dialogue</vt:lpstr>
      <vt:lpstr>The 4 Cs Framework</vt:lpstr>
      <vt:lpstr>PowerPointova predstavitev</vt:lpstr>
      <vt:lpstr>The 4Cs is built on the following principles:</vt:lpstr>
      <vt:lpstr>The 4Cs is built on the following principles:</vt:lpstr>
      <vt:lpstr>Integration of content and language needs</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vector>
  </TitlesOfParts>
  <Company>Pedagoška fakulteta v Ljubljani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CLIL as a theoretical concept</dc:title>
  <dc:creator>karmen</dc:creator>
  <cp:lastModifiedBy>Pižorn, Karmen</cp:lastModifiedBy>
  <cp:revision>76</cp:revision>
  <dcterms:created xsi:type="dcterms:W3CDTF">2013-02-25T11:40:48Z</dcterms:created>
  <dcterms:modified xsi:type="dcterms:W3CDTF">2019-03-05T06:33:23Z</dcterms:modified>
</cp:coreProperties>
</file>