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8" r:id="rId2"/>
    <p:sldId id="263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0B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0552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473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8468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7498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9938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72727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685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086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159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389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104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533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001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1477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54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709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23. 01. 2021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6711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395537" y="188640"/>
            <a:ext cx="8424936" cy="1224136"/>
          </a:xfrm>
        </p:spPr>
        <p:txBody>
          <a:bodyPr>
            <a:normAutofit/>
          </a:bodyPr>
          <a:lstStyle/>
          <a:p>
            <a:pPr algn="ctr"/>
            <a:r>
              <a:rPr lang="sl-SI" dirty="0" smtClean="0">
                <a:solidFill>
                  <a:srgbClr val="6F0B44"/>
                </a:solidFill>
              </a:rPr>
              <a:t>1. ura: Množenje decimalnih števil – </a:t>
            </a:r>
            <a:br>
              <a:rPr lang="sl-SI" dirty="0" smtClean="0">
                <a:solidFill>
                  <a:srgbClr val="6F0B44"/>
                </a:solidFill>
              </a:rPr>
            </a:br>
            <a:r>
              <a:rPr lang="sl-SI" dirty="0" smtClean="0">
                <a:solidFill>
                  <a:srgbClr val="6F0B44"/>
                </a:solidFill>
              </a:rPr>
              <a:t>besedilne naloge</a:t>
            </a:r>
            <a:endParaRPr lang="sl-SI" dirty="0">
              <a:solidFill>
                <a:srgbClr val="6F0B44"/>
              </a:solidFill>
            </a:endParaRPr>
          </a:p>
        </p:txBody>
      </p:sp>
      <p:sp>
        <p:nvSpPr>
          <p:cNvPr id="7" name="Označba mesta vsebine 6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3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 algn="just">
              <a:buNone/>
            </a:pPr>
            <a:endParaRPr lang="sl-SI" dirty="0" smtClean="0"/>
          </a:p>
          <a:p>
            <a:pPr marL="0" indent="0" algn="just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dirty="0" smtClean="0"/>
              <a:t>V učbeniku, stran 214, bomo najprej nekaj besedilnih nalog rešili skupaj preko Zooma.</a:t>
            </a:r>
          </a:p>
          <a:p>
            <a:pPr marL="0" indent="0" algn="ctr">
              <a:buNone/>
            </a:pPr>
            <a:r>
              <a:rPr lang="sl-SI" b="1" dirty="0" smtClean="0"/>
              <a:t>Samostojno</a:t>
            </a:r>
            <a:r>
              <a:rPr lang="sl-SI" dirty="0" smtClean="0"/>
              <a:t> rešite naslednje besedilne naloge iz učbenika na strani </a:t>
            </a:r>
            <a:r>
              <a:rPr lang="sl-SI" b="1" dirty="0" smtClean="0"/>
              <a:t>214</a:t>
            </a:r>
            <a:r>
              <a:rPr lang="sl-SI" dirty="0" smtClean="0"/>
              <a:t>:</a:t>
            </a:r>
          </a:p>
          <a:p>
            <a:pPr marL="0" indent="0" algn="ctr">
              <a:buNone/>
            </a:pPr>
            <a:r>
              <a:rPr lang="sl-SI" b="1" dirty="0" smtClean="0"/>
              <a:t>50, 51, 53.	</a:t>
            </a:r>
            <a:r>
              <a:rPr lang="sl-SI" dirty="0" smtClean="0"/>
              <a:t>							 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412776"/>
            <a:ext cx="592455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08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04664"/>
            <a:ext cx="8991600" cy="1008112"/>
          </a:xfrm>
        </p:spPr>
        <p:txBody>
          <a:bodyPr>
            <a:noAutofit/>
          </a:bodyPr>
          <a:lstStyle/>
          <a:p>
            <a:pPr algn="ctr"/>
            <a:r>
              <a:rPr lang="sl-SI" sz="3000" b="1" dirty="0" smtClean="0">
                <a:solidFill>
                  <a:srgbClr val="6F0B44"/>
                </a:solidFill>
              </a:rPr>
              <a:t>2. </a:t>
            </a:r>
            <a:r>
              <a:rPr lang="sl-SI" sz="3000" b="1" dirty="0" smtClean="0">
                <a:solidFill>
                  <a:srgbClr val="6F0B44"/>
                </a:solidFill>
              </a:rPr>
              <a:t>ura</a:t>
            </a:r>
            <a:r>
              <a:rPr lang="sl-SI" sz="3000" b="1" dirty="0" smtClean="0">
                <a:solidFill>
                  <a:srgbClr val="6F0B44"/>
                </a:solidFill>
              </a:rPr>
              <a:t>: Utrjevanje množenja decimalnih števil</a:t>
            </a:r>
            <a:endParaRPr lang="sl-SI" sz="3000" b="1" dirty="0">
              <a:solidFill>
                <a:srgbClr val="6F0B4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44522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Tx/>
              <a:buNone/>
            </a:pPr>
            <a:r>
              <a:rPr lang="sl-SI" sz="1600" b="1" i="1" dirty="0" smtClean="0"/>
              <a:t>1. Zmnoži.</a:t>
            </a:r>
          </a:p>
          <a:p>
            <a:pPr>
              <a:lnSpc>
                <a:spcPct val="150000"/>
              </a:lnSpc>
              <a:buAutoNum type="arabicPeriod"/>
            </a:pPr>
            <a:endParaRPr lang="sl-SI" sz="1600" dirty="0"/>
          </a:p>
          <a:p>
            <a:pPr>
              <a:lnSpc>
                <a:spcPct val="150000"/>
              </a:lnSpc>
              <a:buAutoNum type="arabicPeriod"/>
            </a:pPr>
            <a:endParaRPr lang="sl-SI" sz="1600" dirty="0" smtClean="0"/>
          </a:p>
          <a:p>
            <a:pPr>
              <a:lnSpc>
                <a:spcPct val="150000"/>
              </a:lnSpc>
              <a:buAutoNum type="arabicPeriod"/>
            </a:pPr>
            <a:endParaRPr lang="sl-SI" sz="1000" dirty="0"/>
          </a:p>
          <a:p>
            <a:pPr marL="0" indent="0">
              <a:lnSpc>
                <a:spcPct val="150000"/>
              </a:lnSpc>
              <a:buClrTx/>
              <a:buNone/>
            </a:pPr>
            <a:r>
              <a:rPr lang="sl-SI" sz="1600" b="1" i="1" dirty="0" smtClean="0"/>
              <a:t>2. Zmnoži.</a:t>
            </a:r>
          </a:p>
          <a:p>
            <a:pPr>
              <a:lnSpc>
                <a:spcPct val="150000"/>
              </a:lnSpc>
              <a:buAutoNum type="arabicPeriod"/>
            </a:pPr>
            <a:endParaRPr lang="sl-SI" sz="1600" dirty="0"/>
          </a:p>
          <a:p>
            <a:pPr marL="0" indent="0">
              <a:lnSpc>
                <a:spcPct val="150000"/>
              </a:lnSpc>
              <a:buNone/>
            </a:pPr>
            <a:endParaRPr lang="sl-SI" sz="1600" dirty="0" smtClean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656080"/>
            <a:ext cx="5380509" cy="3195049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45" y="1806525"/>
            <a:ext cx="4286250" cy="1228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-99392"/>
                <a:ext cx="8208911" cy="633670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sl-SI" sz="1600" dirty="0" smtClean="0"/>
              </a:p>
              <a:p>
                <a:pPr marL="0" indent="0">
                  <a:buNone/>
                </a:pPr>
                <a:r>
                  <a:rPr lang="sl-SI" sz="1600" b="1" i="1" dirty="0" smtClean="0"/>
                  <a:t>3. Zapiši ulomek z decimalno številko in zmnoži.</a:t>
                </a:r>
              </a:p>
              <a:p>
                <a:pPr marL="0" indent="0">
                  <a:buNone/>
                </a:pPr>
                <a:endParaRPr lang="sl-SI" dirty="0"/>
              </a:p>
              <a:p>
                <a:pPr marL="0" indent="0">
                  <a:buNone/>
                </a:pPr>
                <a:endParaRPr lang="sl-SI" dirty="0" smtClean="0"/>
              </a:p>
              <a:p>
                <a:pPr marL="0" indent="0">
                  <a:buNone/>
                </a:pPr>
                <a:endParaRPr lang="sl-SI" dirty="0"/>
              </a:p>
              <a:p>
                <a:pPr marL="0" indent="0">
                  <a:buNone/>
                </a:pPr>
                <a:endParaRPr lang="sl-SI" dirty="0" smtClean="0"/>
              </a:p>
              <a:p>
                <a:pPr marL="0" indent="0">
                  <a:buNone/>
                </a:pPr>
                <a:r>
                  <a:rPr lang="sl-SI" sz="1600" b="1" i="1" dirty="0"/>
                  <a:t>4</a:t>
                </a:r>
                <a:r>
                  <a:rPr lang="sl-SI" sz="1600" b="1" i="1" dirty="0" smtClean="0"/>
                  <a:t>. Reši naslednje besedilne naloge:</a:t>
                </a:r>
              </a:p>
              <a:p>
                <a:pPr marL="0" indent="0">
                  <a:buClrTx/>
                  <a:buNone/>
                </a:pPr>
                <a:r>
                  <a:rPr lang="sl-SI" dirty="0" smtClean="0"/>
                  <a:t>a) Kilogram sira stane 5,60 €. Koliko plačamo za 0,3 kg takega sira?</a:t>
                </a:r>
              </a:p>
              <a:p>
                <a:pPr marL="0" indent="0">
                  <a:buClrTx/>
                  <a:buNone/>
                </a:pPr>
                <a:endParaRPr lang="sl-SI" dirty="0" smtClean="0"/>
              </a:p>
              <a:p>
                <a:pPr marL="0" indent="0">
                  <a:buClrTx/>
                  <a:buNone/>
                </a:pPr>
                <a:r>
                  <a:rPr lang="sl-SI" dirty="0" smtClean="0"/>
                  <a:t>b) Koliko kvadratnih metrov meri pravokotno zemljišče z dolžino 28,6 m in širino 43,5 m?</a:t>
                </a:r>
              </a:p>
              <a:p>
                <a:pPr marL="0" indent="0">
                  <a:buClrTx/>
                  <a:buNone/>
                </a:pPr>
                <a:endParaRPr lang="sl-SI" dirty="0" smtClean="0"/>
              </a:p>
              <a:p>
                <a:pPr marL="0" indent="0">
                  <a:buClrTx/>
                  <a:buNone/>
                </a:pPr>
                <a:r>
                  <a:rPr lang="sl-SI" dirty="0" smtClean="0"/>
                  <a:t>c) V kocki s prostornino 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dirty="0" smtClean="0"/>
                  <a:t> je 1,3 kg zraka. Koliko kilogramov zraka je v sobi s prostornino 28,8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sl-SI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dirty="0" smtClean="0"/>
                  <a:t>?</a:t>
                </a:r>
              </a:p>
              <a:p>
                <a:pPr marL="0" indent="0">
                  <a:buClrTx/>
                  <a:buNone/>
                </a:pPr>
                <a:endParaRPr lang="sl-SI" dirty="0"/>
              </a:p>
              <a:p>
                <a:pPr marL="0" indent="0">
                  <a:buNone/>
                </a:pPr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-99392"/>
                <a:ext cx="8208911" cy="6336704"/>
              </a:xfrm>
              <a:blipFill>
                <a:blip r:embed="rId2"/>
                <a:stretch>
                  <a:fillRect l="-59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692696"/>
            <a:ext cx="5354191" cy="14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132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560840" cy="947192"/>
          </a:xfrm>
        </p:spPr>
        <p:txBody>
          <a:bodyPr/>
          <a:lstStyle/>
          <a:p>
            <a:r>
              <a:rPr lang="sl-SI" b="1" dirty="0" smtClean="0">
                <a:solidFill>
                  <a:srgbClr val="6F0B44"/>
                </a:solidFill>
              </a:rPr>
              <a:t>3. </a:t>
            </a:r>
            <a:r>
              <a:rPr lang="sl-SI" b="1" dirty="0">
                <a:solidFill>
                  <a:srgbClr val="6F0B44"/>
                </a:solidFill>
              </a:rPr>
              <a:t>ura: </a:t>
            </a:r>
            <a:r>
              <a:rPr lang="sl-SI" b="1" dirty="0" smtClean="0">
                <a:solidFill>
                  <a:srgbClr val="6F0B44"/>
                </a:solidFill>
              </a:rPr>
              <a:t>Deljenje decimalnih </a:t>
            </a:r>
            <a:r>
              <a:rPr lang="sl-SI" b="1" dirty="0">
                <a:solidFill>
                  <a:srgbClr val="6F0B44"/>
                </a:solidFill>
              </a:rPr>
              <a:t>števil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39552" y="1345729"/>
            <a:ext cx="7776863" cy="5184576"/>
          </a:xfrm>
        </p:spPr>
        <p:txBody>
          <a:bodyPr/>
          <a:lstStyle/>
          <a:p>
            <a:r>
              <a:rPr lang="sl-SI" sz="2800" dirty="0"/>
              <a:t>Pri </a:t>
            </a:r>
            <a:r>
              <a:rPr lang="sl-SI" sz="2800" b="1" dirty="0"/>
              <a:t>deljenju decimalnega števila s potenco števila 10</a:t>
            </a:r>
            <a:r>
              <a:rPr lang="sl-SI" sz="2800" dirty="0"/>
              <a:t> decimalno vejico prestavimo za toliko mest v</a:t>
            </a:r>
            <a:r>
              <a:rPr lang="sl-SI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levo</a:t>
            </a:r>
            <a:r>
              <a:rPr lang="sl-SI" sz="2800" dirty="0"/>
              <a:t>, kolikor ničel ima potenca števila 10.</a:t>
            </a:r>
          </a:p>
          <a:p>
            <a:pPr>
              <a:buNone/>
            </a:pPr>
            <a:r>
              <a:rPr lang="sl-SI" sz="2800" dirty="0"/>
              <a:t>	</a:t>
            </a:r>
            <a:endParaRPr lang="sl-SI" sz="2800" dirty="0" smtClean="0"/>
          </a:p>
          <a:p>
            <a:pPr>
              <a:buNone/>
            </a:pPr>
            <a:r>
              <a:rPr lang="sl-SI" sz="2800" dirty="0" smtClean="0"/>
              <a:t>25,346 </a:t>
            </a:r>
            <a:r>
              <a:rPr lang="sl-SI" sz="2800" dirty="0"/>
              <a:t>: 100 = 0,25346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2400" dirty="0" smtClean="0"/>
              <a:t>Učbenik, str. 217 / 68, 70.a</a:t>
            </a:r>
            <a:endParaRPr lang="sl-SI" sz="2400" dirty="0"/>
          </a:p>
        </p:txBody>
      </p:sp>
      <p:sp>
        <p:nvSpPr>
          <p:cNvPr id="4" name="Left Arrow 5"/>
          <p:cNvSpPr/>
          <p:nvPr/>
        </p:nvSpPr>
        <p:spPr>
          <a:xfrm>
            <a:off x="4716016" y="3422693"/>
            <a:ext cx="3528392" cy="1030647"/>
          </a:xfrm>
          <a:prstGeom prst="leftArrow">
            <a:avLst>
              <a:gd name="adj1" fmla="val 72458"/>
              <a:gd name="adj2" fmla="val 30683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100 ima </a:t>
            </a:r>
            <a:r>
              <a:rPr lang="sl-SI" b="1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tx1"/>
                </a:solidFill>
              </a:rPr>
              <a:t>ničli, zato gre vejica za </a:t>
            </a:r>
            <a:r>
              <a:rPr lang="sl-SI" b="1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tx1"/>
                </a:solidFill>
              </a:rPr>
              <a:t>mesti v </a:t>
            </a:r>
            <a:r>
              <a:rPr lang="sl-SI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levo</a:t>
            </a:r>
            <a:r>
              <a:rPr lang="sl-SI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634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23528" y="548680"/>
            <a:ext cx="8136903" cy="5976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3600" dirty="0" smtClean="0">
                <a:solidFill>
                  <a:srgbClr val="6F0B44"/>
                </a:solidFill>
              </a:rPr>
              <a:t>DELJENJE Z NARAVNIM ŠTEVILOM</a:t>
            </a:r>
          </a:p>
          <a:p>
            <a:pPr marL="0" indent="0" algn="ctr" defTabSz="179388">
              <a:buNone/>
            </a:pPr>
            <a:endParaRPr lang="sl-SI" sz="3600" dirty="0" smtClean="0">
              <a:solidFill>
                <a:schemeClr val="tx2"/>
              </a:solidFill>
            </a:endParaRPr>
          </a:p>
          <a:p>
            <a:pPr defTabSz="179388">
              <a:buFont typeface="Wingdings" panose="05000000000000000000" pitchFamily="2" charset="2"/>
              <a:buChar char="Ø"/>
            </a:pPr>
            <a:r>
              <a:rPr lang="sl-SI" sz="2800" dirty="0" smtClean="0">
                <a:solidFill>
                  <a:schemeClr val="tx2"/>
                </a:solidFill>
              </a:rPr>
              <a:t>Delimo </a:t>
            </a:r>
            <a:r>
              <a:rPr lang="sl-SI" sz="2800" dirty="0">
                <a:solidFill>
                  <a:schemeClr val="tx2"/>
                </a:solidFill>
              </a:rPr>
              <a:t>6 s 4 do točne vrednosti</a:t>
            </a:r>
            <a:r>
              <a:rPr lang="sl-SI" sz="2800" dirty="0" smtClean="0">
                <a:solidFill>
                  <a:schemeClr val="tx2"/>
                </a:solidFill>
              </a:rPr>
              <a:t>.</a:t>
            </a:r>
          </a:p>
          <a:p>
            <a:pPr marL="0" indent="0" defTabSz="179388">
              <a:buNone/>
            </a:pPr>
            <a:endParaRPr lang="sl-SI" sz="2800" dirty="0">
              <a:solidFill>
                <a:schemeClr val="tx2"/>
              </a:solidFill>
            </a:endParaRPr>
          </a:p>
          <a:p>
            <a:pPr marL="0" indent="0" defTabSz="179388">
              <a:buNone/>
            </a:pPr>
            <a:endParaRPr lang="sl-SI" sz="28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sl-SI" sz="3600" dirty="0">
              <a:solidFill>
                <a:srgbClr val="6F0B44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96" y="2514665"/>
            <a:ext cx="2249619" cy="1560711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832" y="2514665"/>
            <a:ext cx="4919898" cy="1518036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323528" y="4330702"/>
            <a:ext cx="42875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lvl="0" indent="-285750" defTabSz="9144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sl-SI" sz="2800" dirty="0">
                <a:solidFill>
                  <a:schemeClr val="tx2"/>
                </a:solidFill>
              </a:rPr>
              <a:t>Podobno</a:t>
            </a:r>
            <a:r>
              <a:rPr lang="sl-SI" dirty="0">
                <a:solidFill>
                  <a:schemeClr val="tx2"/>
                </a:solidFill>
              </a:rPr>
              <a:t> </a:t>
            </a:r>
            <a:r>
              <a:rPr lang="sl-SI" sz="2800" dirty="0">
                <a:solidFill>
                  <a:schemeClr val="tx2"/>
                </a:solidFill>
              </a:rPr>
              <a:t>delimo 1,2 s 4.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73" y="4938196"/>
            <a:ext cx="2572735" cy="1560711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9832" y="4853922"/>
            <a:ext cx="5346655" cy="191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06519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924</TotalTime>
  <Words>230</Words>
  <Application>Microsoft Office PowerPoint</Application>
  <PresentationFormat>Diaprojekcija na zaslonu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1" baseType="lpstr">
      <vt:lpstr>Arial</vt:lpstr>
      <vt:lpstr>Cambria Math</vt:lpstr>
      <vt:lpstr>Trebuchet MS</vt:lpstr>
      <vt:lpstr>Wingdings</vt:lpstr>
      <vt:lpstr>Wingdings 3</vt:lpstr>
      <vt:lpstr>Gladko</vt:lpstr>
      <vt:lpstr>1. ura: Množenje decimalnih števil –  besedilne naloge</vt:lpstr>
      <vt:lpstr>2. ura: Utrjevanje množenja decimalnih števil</vt:lpstr>
      <vt:lpstr>PowerPointova predstavitev</vt:lpstr>
      <vt:lpstr>3. ura: Deljenje decimalnih števil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MAT_Štrajhar</cp:lastModifiedBy>
  <cp:revision>54</cp:revision>
  <dcterms:created xsi:type="dcterms:W3CDTF">2015-07-07T14:57:48Z</dcterms:created>
  <dcterms:modified xsi:type="dcterms:W3CDTF">2021-01-23T08:52:57Z</dcterms:modified>
</cp:coreProperties>
</file>