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321" r:id="rId2"/>
    <p:sldId id="364" r:id="rId3"/>
    <p:sldId id="365" r:id="rId4"/>
    <p:sldId id="373" r:id="rId5"/>
    <p:sldId id="367" r:id="rId6"/>
    <p:sldId id="366" r:id="rId7"/>
    <p:sldId id="368" r:id="rId8"/>
    <p:sldId id="369" r:id="rId9"/>
    <p:sldId id="370" r:id="rId10"/>
    <p:sldId id="371" r:id="rId11"/>
    <p:sldId id="372" r:id="rId12"/>
    <p:sldId id="374" r:id="rId13"/>
    <p:sldId id="375" r:id="rId14"/>
    <p:sldId id="376" r:id="rId15"/>
  </p:sldIdLst>
  <p:sldSz cx="9144000" cy="6858000" type="screen4x3"/>
  <p:notesSz cx="7099300" cy="10234613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4" tIns="49522" rIns="99044" bIns="49522" rtlCol="0"/>
          <a:lstStyle>
            <a:lvl1pPr algn="l">
              <a:defRPr sz="13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4" tIns="49522" rIns="99044" bIns="49522" rtlCol="0"/>
          <a:lstStyle>
            <a:lvl1pPr algn="r">
              <a:defRPr sz="1300"/>
            </a:lvl1pPr>
          </a:lstStyle>
          <a:p>
            <a:pPr>
              <a:defRPr/>
            </a:pPr>
            <a:fld id="{CAF354DC-2ADA-45E2-B9D4-FEBAB94A5B35}" type="datetimeFigureOut">
              <a:rPr lang="sl-SI"/>
              <a:pPr>
                <a:defRPr/>
              </a:pPr>
              <a:t>7.1.2015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4" tIns="49522" rIns="99044" bIns="49522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4" tIns="49522" rIns="99044" bIns="49522" rtlCol="0" anchor="b"/>
          <a:lstStyle>
            <a:lvl1pPr algn="r">
              <a:defRPr sz="1300"/>
            </a:lvl1pPr>
          </a:lstStyle>
          <a:p>
            <a:pPr>
              <a:defRPr/>
            </a:pPr>
            <a:fld id="{4CA10CE6-629D-44EA-8C20-7BF5ED5D08A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4920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4" tIns="49522" rIns="99044" bIns="49522" rtlCol="0"/>
          <a:lstStyle>
            <a:lvl1pPr algn="l">
              <a:defRPr sz="13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4" tIns="49522" rIns="99044" bIns="49522" rtlCol="0"/>
          <a:lstStyle>
            <a:lvl1pPr algn="r">
              <a:defRPr sz="1300"/>
            </a:lvl1pPr>
          </a:lstStyle>
          <a:p>
            <a:pPr>
              <a:defRPr/>
            </a:pPr>
            <a:fld id="{8FA233D6-D7B8-43F7-9374-AC82B7E53A41}" type="datetimeFigureOut">
              <a:rPr lang="sl-SI"/>
              <a:pPr>
                <a:defRPr/>
              </a:pPr>
              <a:t>7.1.2015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4" tIns="49522" rIns="99044" bIns="49522" rtlCol="0" anchor="ctr"/>
          <a:lstStyle/>
          <a:p>
            <a:pPr lvl="0"/>
            <a:endParaRPr lang="sl-SI" noProof="0" smtClean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4" tIns="49522" rIns="99044" bIns="49522" rtlCol="0">
            <a:normAutofit/>
          </a:bodyPr>
          <a:lstStyle/>
          <a:p>
            <a:pPr lvl="0"/>
            <a:r>
              <a:rPr lang="sl-SI" noProof="0" smtClean="0"/>
              <a:t>Kliknite, če želite urediti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4" tIns="49522" rIns="99044" bIns="49522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4" tIns="49522" rIns="99044" bIns="49522" rtlCol="0" anchor="b"/>
          <a:lstStyle>
            <a:lvl1pPr algn="r">
              <a:defRPr sz="1300"/>
            </a:lvl1pPr>
          </a:lstStyle>
          <a:p>
            <a:pPr>
              <a:defRPr/>
            </a:pPr>
            <a:fld id="{479557F9-4B44-44EF-828A-C0C9374A050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91417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sl-SI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sl-SI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sl-SI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sl-SI"/>
                </a:p>
              </p:txBody>
            </p:sp>
          </p:grpSp>
        </p:grpSp>
      </p:grpSp>
      <p:sp>
        <p:nvSpPr>
          <p:cNvPr id="3385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385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AD938-E944-4033-9A74-E06FE00FB70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505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CD2A2-A8F6-4690-BD6D-CCE79F2AD1E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63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69543-BD67-4E59-8CFE-66E93C6E132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0476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FC902-1350-4253-AC28-20F2DD750B6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3777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0DD28-0AA2-4622-9B87-58D211D5BA8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8306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8B48C-BC42-44FE-9449-1AA46D897A2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6259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10F2D-7549-4297-95A8-C9E56F51759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11672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84068-F95B-4965-996D-4A0668E2A38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0291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088D6-D853-4DEB-8E79-DFEEBC3311A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7256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745EE-AFBF-4DF0-A243-2506A5FBBB8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939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861B1-7F73-458C-9255-5491D250197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3076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B221F-9DAC-47A6-A128-98597A3A2B4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620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7B423-F7D1-49B9-A6F0-F3E27BB0CC4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3513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2772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2774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75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76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77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78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79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80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81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82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83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84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2786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87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88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89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90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91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92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93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94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95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96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97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98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799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00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01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02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03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2805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06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07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08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09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10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11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12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13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14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15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16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17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18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19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20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21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2823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24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25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26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27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28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32829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2831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sl-SI"/>
                </a:p>
              </p:txBody>
            </p:sp>
            <p:sp>
              <p:nvSpPr>
                <p:cNvPr id="32832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sl-SI"/>
                </a:p>
              </p:txBody>
            </p:sp>
            <p:sp>
              <p:nvSpPr>
                <p:cNvPr id="32833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sl-SI"/>
                </a:p>
              </p:txBody>
            </p:sp>
            <p:sp>
              <p:nvSpPr>
                <p:cNvPr id="32834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sl-SI"/>
                </a:p>
              </p:txBody>
            </p:sp>
          </p:grpSp>
        </p:grpSp>
      </p:grpSp>
      <p:sp>
        <p:nvSpPr>
          <p:cNvPr id="3283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32836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32837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2838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2839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D187966-3922-4DFD-8ECB-DD3D472A445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6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b="1" dirty="0" smtClean="0"/>
              <a:t>OPREMA ZA POVEZAVO NA INTERNET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00188"/>
            <a:ext cx="8435975" cy="22145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ADSL – </a:t>
            </a:r>
            <a:r>
              <a:rPr lang="sl-S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Asymmetric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Subscriber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Line: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  <a:defRPr/>
            </a:pPr>
            <a:r>
              <a:rPr lang="sl-SI" sz="2800" dirty="0" smtClean="0"/>
              <a:t>asimetrija pomeni različni hitrosti (</a:t>
            </a:r>
            <a:r>
              <a:rPr lang="sl-SI" sz="2800" dirty="0" err="1" smtClean="0"/>
              <a:t>downstream</a:t>
            </a:r>
            <a:r>
              <a:rPr lang="sl-SI" sz="2800" dirty="0" smtClean="0"/>
              <a:t>, </a:t>
            </a:r>
            <a:r>
              <a:rPr lang="sl-SI" sz="2800" dirty="0" err="1" smtClean="0"/>
              <a:t>upstream</a:t>
            </a:r>
            <a:r>
              <a:rPr lang="sl-SI" sz="2800" dirty="0" smtClean="0"/>
              <a:t>).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  <a:defRPr/>
            </a:pPr>
            <a:r>
              <a:rPr lang="sl-SI" sz="2800" dirty="0" smtClean="0"/>
              <a:t>tel. linija je razdeljena na 3 ločene informacijske kanale – frekvenčne pasove.</a:t>
            </a:r>
          </a:p>
        </p:txBody>
      </p:sp>
      <p:pic>
        <p:nvPicPr>
          <p:cNvPr id="3076" name="Slika 4" descr="ads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3759200"/>
            <a:ext cx="6184900" cy="30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Slika 3" descr="pppo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20" r="36111" b="8565"/>
          <a:stretch>
            <a:fillRect/>
          </a:stretch>
        </p:blipFill>
        <p:spPr bwMode="auto">
          <a:xfrm>
            <a:off x="1330325" y="0"/>
            <a:ext cx="7527925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lipsa 6"/>
          <p:cNvSpPr/>
          <p:nvPr/>
        </p:nvSpPr>
        <p:spPr>
          <a:xfrm>
            <a:off x="2857500" y="5286375"/>
            <a:ext cx="3714750" cy="1571625"/>
          </a:xfrm>
          <a:prstGeom prst="ellipse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57313"/>
            <a:ext cx="9144000" cy="43576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Dodatne nastavitve modema / </a:t>
            </a:r>
            <a:r>
              <a:rPr lang="sl-S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routerja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sl-SI" sz="2800" dirty="0" err="1" smtClean="0"/>
              <a:t>Routerju</a:t>
            </a:r>
            <a:r>
              <a:rPr lang="sl-SI" sz="2800" dirty="0" smtClean="0"/>
              <a:t> lahko spremenimo začetni IP naslov,</a:t>
            </a:r>
          </a:p>
          <a:p>
            <a:pPr eaLnBrk="1" hangingPunct="1">
              <a:defRPr/>
            </a:pPr>
            <a:r>
              <a:rPr lang="sl-SI" sz="2800" dirty="0" smtClean="0"/>
              <a:t>v tem primeru bo tudi zaloga IP-jev temu sledila,</a:t>
            </a:r>
          </a:p>
          <a:p>
            <a:pPr eaLnBrk="1" hangingPunct="1">
              <a:defRPr/>
            </a:pPr>
            <a:r>
              <a:rPr lang="sl-SI" sz="2800" dirty="0" smtClean="0"/>
              <a:t>včasih je potrebno vpisati IP-je za oba DNS-ja in IP za privzeti prehod,</a:t>
            </a:r>
          </a:p>
          <a:p>
            <a:pPr eaLnBrk="1" hangingPunct="1">
              <a:defRPr/>
            </a:pPr>
            <a:r>
              <a:rPr lang="sl-SI" sz="2800" dirty="0" smtClean="0"/>
              <a:t>včasih te podatke </a:t>
            </a:r>
            <a:r>
              <a:rPr lang="sl-SI" sz="2800" dirty="0" err="1" smtClean="0"/>
              <a:t>router</a:t>
            </a:r>
            <a:r>
              <a:rPr lang="sl-SI" sz="2800" dirty="0" smtClean="0"/>
              <a:t> pridobi sam,</a:t>
            </a:r>
          </a:p>
          <a:p>
            <a:pPr eaLnBrk="1" hangingPunct="1">
              <a:defRPr/>
            </a:pPr>
            <a:r>
              <a:rPr lang="sl-SI" sz="2800" dirty="0" smtClean="0"/>
              <a:t>priporočeno je spremeniti uporabniško ime in (ali) geslo za vstop v </a:t>
            </a:r>
            <a:r>
              <a:rPr lang="sl-SI" sz="2800" dirty="0" err="1" smtClean="0"/>
              <a:t>router</a:t>
            </a:r>
            <a:r>
              <a:rPr lang="sl-SI" sz="2800" dirty="0" smtClean="0"/>
              <a:t>,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sl-SI" sz="2800" dirty="0" smtClean="0"/>
          </a:p>
          <a:p>
            <a:pPr eaLnBrk="1" hangingPunct="1">
              <a:defRPr/>
            </a:pPr>
            <a:endParaRPr lang="sl-SI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sl-SI" sz="2800" dirty="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14375"/>
            <a:ext cx="9144000" cy="47148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Dodatne nastavitve modema / </a:t>
            </a:r>
            <a:r>
              <a:rPr lang="sl-S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routerja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sl-SI" sz="2800" dirty="0" smtClean="0"/>
              <a:t>omejimo lahko dostop (MAC </a:t>
            </a:r>
            <a:r>
              <a:rPr lang="sl-SI" sz="2800" dirty="0" err="1" smtClean="0"/>
              <a:t>adrese</a:t>
            </a:r>
            <a:r>
              <a:rPr lang="sl-SI" sz="2800" dirty="0" smtClean="0"/>
              <a:t>) posameznih računalnikov,</a:t>
            </a:r>
          </a:p>
          <a:p>
            <a:pPr eaLnBrk="1" hangingPunct="1">
              <a:defRPr/>
            </a:pPr>
            <a:r>
              <a:rPr lang="sl-SI" sz="2800" dirty="0" smtClean="0"/>
              <a:t>omejimo promet preko določenih vrat,</a:t>
            </a:r>
          </a:p>
          <a:p>
            <a:pPr eaLnBrk="1" hangingPunct="1">
              <a:defRPr/>
            </a:pPr>
            <a:r>
              <a:rPr lang="sl-SI" sz="2800" dirty="0" smtClean="0"/>
              <a:t>omejimo dostop do določenih vsebin na spletu (URL naslovi ali ključne besede),</a:t>
            </a:r>
          </a:p>
          <a:p>
            <a:pPr eaLnBrk="1" hangingPunct="1">
              <a:defRPr/>
            </a:pPr>
            <a:r>
              <a:rPr lang="sl-SI" sz="2800" dirty="0" smtClean="0"/>
              <a:t>rezerviramo IP naslove (mrežni tiskalnik),</a:t>
            </a:r>
          </a:p>
          <a:p>
            <a:pPr eaLnBrk="1" hangingPunct="1">
              <a:defRPr/>
            </a:pPr>
            <a:r>
              <a:rPr lang="sl-SI" sz="2800" dirty="0" smtClean="0"/>
              <a:t>gradimo različne segmente omrežja idr.</a:t>
            </a:r>
          </a:p>
          <a:p>
            <a:pPr eaLnBrk="1" hangingPunct="1">
              <a:defRPr/>
            </a:pPr>
            <a:endParaRPr lang="sl-SI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sl-SI" sz="2800" dirty="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b="1" dirty="0" smtClean="0"/>
              <a:t>OPREMA ZA POVEZAVO NA INTERNET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00188"/>
            <a:ext cx="8435975" cy="7143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Zahtevnejša konfiguracija</a:t>
            </a: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sl-SI" sz="2800" dirty="0" smtClean="0"/>
          </a:p>
        </p:txBody>
      </p:sp>
      <p:sp>
        <p:nvSpPr>
          <p:cNvPr id="6" name="Zaobljeni pravokotnik 5"/>
          <p:cNvSpPr/>
          <p:nvPr/>
        </p:nvSpPr>
        <p:spPr>
          <a:xfrm>
            <a:off x="714375" y="2643188"/>
            <a:ext cx="714375" cy="714375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pic>
        <p:nvPicPr>
          <p:cNvPr id="1536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58" r="30501"/>
          <a:stretch>
            <a:fillRect/>
          </a:stretch>
        </p:blipFill>
        <p:spPr bwMode="auto">
          <a:xfrm>
            <a:off x="714375" y="4572000"/>
            <a:ext cx="100012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2500313"/>
            <a:ext cx="428625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Raven konektor 9"/>
          <p:cNvCxnSpPr/>
          <p:nvPr/>
        </p:nvCxnSpPr>
        <p:spPr>
          <a:xfrm>
            <a:off x="0" y="3000375"/>
            <a:ext cx="71437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konektor 10"/>
          <p:cNvCxnSpPr/>
          <p:nvPr/>
        </p:nvCxnSpPr>
        <p:spPr>
          <a:xfrm>
            <a:off x="1357313" y="3000375"/>
            <a:ext cx="142875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konektor 11"/>
          <p:cNvCxnSpPr/>
          <p:nvPr/>
        </p:nvCxnSpPr>
        <p:spPr>
          <a:xfrm>
            <a:off x="3571875" y="3000375"/>
            <a:ext cx="3643313" cy="15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konektor 13"/>
          <p:cNvCxnSpPr/>
          <p:nvPr/>
        </p:nvCxnSpPr>
        <p:spPr>
          <a:xfrm rot="5400000">
            <a:off x="465138" y="4035425"/>
            <a:ext cx="1500188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en konektor 21"/>
          <p:cNvCxnSpPr/>
          <p:nvPr/>
        </p:nvCxnSpPr>
        <p:spPr>
          <a:xfrm rot="5400000">
            <a:off x="2036763" y="3749675"/>
            <a:ext cx="1500188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en konektor 24"/>
          <p:cNvCxnSpPr/>
          <p:nvPr/>
        </p:nvCxnSpPr>
        <p:spPr>
          <a:xfrm rot="5400000">
            <a:off x="2964656" y="3607594"/>
            <a:ext cx="121443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3" name="PoljeZBesedilom 27"/>
          <p:cNvSpPr txBox="1">
            <a:spLocks noChangeArrowheads="1"/>
          </p:cNvSpPr>
          <p:nvPr/>
        </p:nvSpPr>
        <p:spPr bwMode="auto">
          <a:xfrm>
            <a:off x="357188" y="2214563"/>
            <a:ext cx="1643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altLang="sl-SI"/>
              <a:t>ločilka - filter</a:t>
            </a:r>
          </a:p>
        </p:txBody>
      </p:sp>
      <p:sp>
        <p:nvSpPr>
          <p:cNvPr id="15374" name="PoljeZBesedilom 28"/>
          <p:cNvSpPr txBox="1">
            <a:spLocks noChangeArrowheads="1"/>
          </p:cNvSpPr>
          <p:nvPr/>
        </p:nvSpPr>
        <p:spPr bwMode="auto">
          <a:xfrm>
            <a:off x="1785938" y="5500688"/>
            <a:ext cx="1500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altLang="sl-SI"/>
              <a:t>telefon</a:t>
            </a:r>
          </a:p>
        </p:txBody>
      </p:sp>
      <p:sp>
        <p:nvSpPr>
          <p:cNvPr id="15375" name="PoljeZBesedilom 29"/>
          <p:cNvSpPr txBox="1">
            <a:spLocks noChangeArrowheads="1"/>
          </p:cNvSpPr>
          <p:nvPr/>
        </p:nvSpPr>
        <p:spPr bwMode="auto">
          <a:xfrm>
            <a:off x="2357438" y="2571750"/>
            <a:ext cx="2786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altLang="sl-SI"/>
              <a:t>modem / router / wireless</a:t>
            </a:r>
          </a:p>
        </p:txBody>
      </p:sp>
      <p:sp>
        <p:nvSpPr>
          <p:cNvPr id="15376" name="PoljeZBesedilom 30"/>
          <p:cNvSpPr txBox="1">
            <a:spLocks noChangeArrowheads="1"/>
          </p:cNvSpPr>
          <p:nvPr/>
        </p:nvSpPr>
        <p:spPr bwMode="auto">
          <a:xfrm>
            <a:off x="7000875" y="2214563"/>
            <a:ext cx="1500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altLang="sl-SI"/>
              <a:t>računalnik</a:t>
            </a:r>
          </a:p>
        </p:txBody>
      </p:sp>
      <p:sp>
        <p:nvSpPr>
          <p:cNvPr id="15377" name="PoljeZBesedilom 31"/>
          <p:cNvSpPr txBox="1">
            <a:spLocks noChangeArrowheads="1"/>
          </p:cNvSpPr>
          <p:nvPr/>
        </p:nvSpPr>
        <p:spPr bwMode="auto">
          <a:xfrm>
            <a:off x="0" y="3071813"/>
            <a:ext cx="642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altLang="sl-SI"/>
              <a:t>linija</a:t>
            </a:r>
          </a:p>
        </p:txBody>
      </p:sp>
      <p:pic>
        <p:nvPicPr>
          <p:cNvPr id="15378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3214688"/>
            <a:ext cx="2536825" cy="207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14375"/>
            <a:ext cx="9144000" cy="47148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istem ohišju se lahko nahaja:</a:t>
            </a:r>
            <a:b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sl-SI" sz="2800" dirty="0" smtClean="0"/>
              <a:t>modem,</a:t>
            </a:r>
          </a:p>
          <a:p>
            <a:pPr eaLnBrk="1" hangingPunct="1">
              <a:defRPr/>
            </a:pPr>
            <a:r>
              <a:rPr lang="sl-SI" sz="2800" dirty="0" err="1" smtClean="0"/>
              <a:t>router</a:t>
            </a:r>
            <a:r>
              <a:rPr lang="sl-SI" sz="2800" dirty="0" smtClean="0"/>
              <a:t> (usmerjevalnik),</a:t>
            </a:r>
          </a:p>
          <a:p>
            <a:pPr eaLnBrk="1" hangingPunct="1">
              <a:defRPr/>
            </a:pPr>
            <a:r>
              <a:rPr lang="sl-SI" sz="2800" dirty="0" err="1" smtClean="0"/>
              <a:t>wireless</a:t>
            </a:r>
            <a:r>
              <a:rPr lang="sl-SI" sz="2800" dirty="0" smtClean="0"/>
              <a:t> oddajnik / sprejemnik,</a:t>
            </a:r>
          </a:p>
          <a:p>
            <a:pPr eaLnBrk="1" hangingPunct="1">
              <a:defRPr/>
            </a:pPr>
            <a:r>
              <a:rPr lang="sl-SI" sz="2800" dirty="0" smtClean="0"/>
              <a:t>Access </a:t>
            </a:r>
            <a:r>
              <a:rPr lang="sl-SI" sz="2800" dirty="0" err="1" smtClean="0"/>
              <a:t>point</a:t>
            </a:r>
            <a:r>
              <a:rPr lang="sl-SI" sz="2800" dirty="0" smtClean="0"/>
              <a:t> (brezžična </a:t>
            </a:r>
            <a:r>
              <a:rPr lang="sl-SI" sz="2800" dirty="0" err="1" smtClean="0"/>
              <a:t>vstopovna</a:t>
            </a:r>
            <a:r>
              <a:rPr lang="sl-SI" sz="2800" dirty="0" smtClean="0"/>
              <a:t> točka),</a:t>
            </a:r>
          </a:p>
          <a:p>
            <a:pPr eaLnBrk="1" hangingPunct="1">
              <a:defRPr/>
            </a:pPr>
            <a:r>
              <a:rPr lang="sl-SI" sz="2800" dirty="0" err="1" smtClean="0"/>
              <a:t>switch</a:t>
            </a:r>
            <a:r>
              <a:rPr lang="sl-SI" sz="2800" dirty="0" smtClean="0"/>
              <a:t> (stikalo). </a:t>
            </a:r>
          </a:p>
          <a:p>
            <a:pPr eaLnBrk="1" hangingPunct="1">
              <a:defRPr/>
            </a:pPr>
            <a:endParaRPr lang="sl-SI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sl-SI" sz="2800" dirty="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b="1" dirty="0" smtClean="0"/>
              <a:t>OPREMA ZA POVEZAVO NA INTERNET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00188"/>
            <a:ext cx="8435975" cy="7143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Minimalna konfiguracija</a:t>
            </a: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sl-SI" sz="2800" dirty="0" smtClean="0"/>
          </a:p>
        </p:txBody>
      </p:sp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3214688"/>
            <a:ext cx="2714625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aobljeni pravokotnik 5"/>
          <p:cNvSpPr/>
          <p:nvPr/>
        </p:nvSpPr>
        <p:spPr>
          <a:xfrm>
            <a:off x="714375" y="2643188"/>
            <a:ext cx="714375" cy="714375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pic>
        <p:nvPicPr>
          <p:cNvPr id="4102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58" r="30501"/>
          <a:stretch>
            <a:fillRect/>
          </a:stretch>
        </p:blipFill>
        <p:spPr bwMode="auto">
          <a:xfrm>
            <a:off x="714375" y="4572000"/>
            <a:ext cx="100012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2500313"/>
            <a:ext cx="428625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Raven konektor 9"/>
          <p:cNvCxnSpPr/>
          <p:nvPr/>
        </p:nvCxnSpPr>
        <p:spPr>
          <a:xfrm>
            <a:off x="0" y="3000375"/>
            <a:ext cx="71437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konektor 10"/>
          <p:cNvCxnSpPr/>
          <p:nvPr/>
        </p:nvCxnSpPr>
        <p:spPr>
          <a:xfrm>
            <a:off x="1357313" y="3000375"/>
            <a:ext cx="1143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konektor 11"/>
          <p:cNvCxnSpPr/>
          <p:nvPr/>
        </p:nvCxnSpPr>
        <p:spPr>
          <a:xfrm>
            <a:off x="3571875" y="3000375"/>
            <a:ext cx="3643313" cy="15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konektor 13"/>
          <p:cNvCxnSpPr/>
          <p:nvPr/>
        </p:nvCxnSpPr>
        <p:spPr>
          <a:xfrm rot="5400000">
            <a:off x="465138" y="4035425"/>
            <a:ext cx="1500188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en konektor 21"/>
          <p:cNvCxnSpPr/>
          <p:nvPr/>
        </p:nvCxnSpPr>
        <p:spPr>
          <a:xfrm rot="5400000">
            <a:off x="2215357" y="3285331"/>
            <a:ext cx="5715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en konektor 24"/>
          <p:cNvCxnSpPr/>
          <p:nvPr/>
        </p:nvCxnSpPr>
        <p:spPr>
          <a:xfrm rot="5400000">
            <a:off x="3392488" y="3178175"/>
            <a:ext cx="357188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0" name="PoljeZBesedilom 27"/>
          <p:cNvSpPr txBox="1">
            <a:spLocks noChangeArrowheads="1"/>
          </p:cNvSpPr>
          <p:nvPr/>
        </p:nvSpPr>
        <p:spPr bwMode="auto">
          <a:xfrm>
            <a:off x="357188" y="2214563"/>
            <a:ext cx="1643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altLang="sl-SI"/>
              <a:t>ločilka - filter</a:t>
            </a:r>
          </a:p>
        </p:txBody>
      </p:sp>
      <p:sp>
        <p:nvSpPr>
          <p:cNvPr id="4111" name="PoljeZBesedilom 28"/>
          <p:cNvSpPr txBox="1">
            <a:spLocks noChangeArrowheads="1"/>
          </p:cNvSpPr>
          <p:nvPr/>
        </p:nvSpPr>
        <p:spPr bwMode="auto">
          <a:xfrm>
            <a:off x="1785938" y="5500688"/>
            <a:ext cx="1500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altLang="sl-SI"/>
              <a:t>telefon</a:t>
            </a:r>
          </a:p>
        </p:txBody>
      </p:sp>
      <p:sp>
        <p:nvSpPr>
          <p:cNvPr id="4112" name="PoljeZBesedilom 29"/>
          <p:cNvSpPr txBox="1">
            <a:spLocks noChangeArrowheads="1"/>
          </p:cNvSpPr>
          <p:nvPr/>
        </p:nvSpPr>
        <p:spPr bwMode="auto">
          <a:xfrm>
            <a:off x="2357438" y="2571750"/>
            <a:ext cx="15001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altLang="sl-SI"/>
              <a:t>modem</a:t>
            </a:r>
          </a:p>
        </p:txBody>
      </p:sp>
      <p:sp>
        <p:nvSpPr>
          <p:cNvPr id="4113" name="PoljeZBesedilom 30"/>
          <p:cNvSpPr txBox="1">
            <a:spLocks noChangeArrowheads="1"/>
          </p:cNvSpPr>
          <p:nvPr/>
        </p:nvSpPr>
        <p:spPr bwMode="auto">
          <a:xfrm>
            <a:off x="7000875" y="2214563"/>
            <a:ext cx="1500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altLang="sl-SI"/>
              <a:t>računalnik</a:t>
            </a:r>
          </a:p>
        </p:txBody>
      </p:sp>
      <p:sp>
        <p:nvSpPr>
          <p:cNvPr id="4114" name="PoljeZBesedilom 31"/>
          <p:cNvSpPr txBox="1">
            <a:spLocks noChangeArrowheads="1"/>
          </p:cNvSpPr>
          <p:nvPr/>
        </p:nvSpPr>
        <p:spPr bwMode="auto">
          <a:xfrm>
            <a:off x="0" y="3071813"/>
            <a:ext cx="642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altLang="sl-SI"/>
              <a:t>linija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714375"/>
            <a:ext cx="8786812" cy="60007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Modem je naprava za</a:t>
            </a: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eaLnBrk="1" hangingPunct="1">
              <a:defRPr/>
            </a:pPr>
            <a:r>
              <a:rPr lang="sl-SI" sz="2800" dirty="0" smtClean="0"/>
              <a:t>klic določene telefonske številke vstopne točke ponudnika,</a:t>
            </a:r>
          </a:p>
          <a:p>
            <a:pPr eaLnBrk="1" hangingPunct="1">
              <a:defRPr/>
            </a:pPr>
            <a:r>
              <a:rPr lang="sl-SI" sz="2800" dirty="0" smtClean="0"/>
              <a:t>modulacijo / demodulacijo signalov ali,</a:t>
            </a:r>
          </a:p>
          <a:p>
            <a:pPr eaLnBrk="1" hangingPunct="1">
              <a:defRPr/>
            </a:pPr>
            <a:r>
              <a:rPr lang="sl-SI" sz="2800" dirty="0" smtClean="0"/>
              <a:t>pretvorbo digitalnih signalov v analogne in obratno ali,</a:t>
            </a:r>
          </a:p>
          <a:p>
            <a:pPr eaLnBrk="1" hangingPunct="1">
              <a:defRPr/>
            </a:pPr>
            <a:r>
              <a:rPr lang="sl-SI" sz="2800" dirty="0" smtClean="0"/>
              <a:t>pretvorbo optičnih signalov v električne in obratno,</a:t>
            </a:r>
          </a:p>
          <a:p>
            <a:pPr eaLnBrk="1" hangingPunct="1">
              <a:defRPr/>
            </a:pPr>
            <a:r>
              <a:rPr lang="sl-SI" sz="2800" dirty="0" smtClean="0"/>
              <a:t>povezavo odjemalca z vstopno točko ponudnika na podlagi različnih protokolov,</a:t>
            </a:r>
          </a:p>
          <a:p>
            <a:pPr eaLnBrk="1" hangingPunct="1">
              <a:defRPr/>
            </a:pPr>
            <a:r>
              <a:rPr lang="sl-SI" sz="2800" dirty="0" smtClean="0"/>
              <a:t>pridobivanje in posredovanje IP naslova računalniku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57250"/>
            <a:ext cx="8435975" cy="5715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Potrebni koraki vzpostavitve povezave:</a:t>
            </a:r>
          </a:p>
          <a:p>
            <a:pPr eaLnBrk="1" hangingPunct="1">
              <a:defRPr/>
            </a:pPr>
            <a:r>
              <a:rPr lang="sl-SI" sz="2800" dirty="0" smtClean="0"/>
              <a:t>priklop in sinhronizacija modema,</a:t>
            </a:r>
          </a:p>
          <a:p>
            <a:pPr eaLnBrk="1" hangingPunct="1">
              <a:defRPr/>
            </a:pPr>
            <a:r>
              <a:rPr lang="sl-SI" sz="2800" dirty="0" smtClean="0"/>
              <a:t>konfiguracija računalnika – omrežje na klic, vpišemo uporabniško ime in</a:t>
            </a:r>
            <a:br>
              <a:rPr lang="sl-SI" sz="2800" dirty="0" smtClean="0"/>
            </a:br>
            <a:r>
              <a:rPr lang="sl-SI" sz="2800" dirty="0" smtClean="0"/>
              <a:t>geslo,</a:t>
            </a:r>
          </a:p>
          <a:p>
            <a:pPr eaLnBrk="1" hangingPunct="1">
              <a:defRPr/>
            </a:pPr>
            <a:r>
              <a:rPr lang="sl-SI" sz="2800" dirty="0" smtClean="0"/>
              <a:t>na podlagi protokola </a:t>
            </a:r>
            <a:r>
              <a:rPr lang="sl-SI" sz="2800" dirty="0" err="1" smtClean="0"/>
              <a:t>PPPoE</a:t>
            </a:r>
            <a:r>
              <a:rPr lang="sl-SI" sz="2800" dirty="0" smtClean="0"/>
              <a:t/>
            </a:r>
            <a:br>
              <a:rPr lang="sl-SI" sz="2800" dirty="0" smtClean="0"/>
            </a:br>
            <a:r>
              <a:rPr lang="sl-SI" sz="2800" dirty="0" smtClean="0"/>
              <a:t>- </a:t>
            </a:r>
            <a:r>
              <a:rPr lang="sl-SI" sz="2800" dirty="0" err="1" smtClean="0"/>
              <a:t>point</a:t>
            </a:r>
            <a:r>
              <a:rPr lang="sl-SI" sz="2800" dirty="0" smtClean="0"/>
              <a:t> to </a:t>
            </a:r>
            <a:r>
              <a:rPr lang="sl-SI" sz="2800" dirty="0" err="1" smtClean="0"/>
              <a:t>point</a:t>
            </a:r>
            <a:r>
              <a:rPr lang="sl-SI" sz="2800" dirty="0" smtClean="0"/>
              <a:t> - se vzpostavi</a:t>
            </a:r>
            <a:br>
              <a:rPr lang="sl-SI" sz="2800" dirty="0" smtClean="0"/>
            </a:br>
            <a:r>
              <a:rPr lang="sl-SI" sz="2800" dirty="0" smtClean="0"/>
              <a:t>povezava med računalnikom</a:t>
            </a:r>
            <a:br>
              <a:rPr lang="sl-SI" sz="2800" dirty="0" smtClean="0"/>
            </a:br>
            <a:r>
              <a:rPr lang="sl-SI" sz="2800" dirty="0" smtClean="0"/>
              <a:t>in vstopno točko,</a:t>
            </a:r>
          </a:p>
          <a:p>
            <a:pPr eaLnBrk="1" hangingPunct="1">
              <a:defRPr/>
            </a:pPr>
            <a:r>
              <a:rPr lang="sl-SI" sz="2800" dirty="0" smtClean="0"/>
              <a:t>računalnik pridobi IP naslov in</a:t>
            </a:r>
            <a:br>
              <a:rPr lang="sl-SI" sz="2800" dirty="0" smtClean="0"/>
            </a:br>
            <a:r>
              <a:rPr lang="sl-SI" sz="2800" dirty="0" smtClean="0"/>
              <a:t>ostale podatke. </a:t>
            </a:r>
          </a:p>
        </p:txBody>
      </p:sp>
      <p:pic>
        <p:nvPicPr>
          <p:cNvPr id="6147" name="Slika 18" descr="kli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3138488"/>
            <a:ext cx="3475037" cy="371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b="1" dirty="0" smtClean="0"/>
              <a:t>OPREMA ZA POVEZAVO NA INTERNET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00188"/>
            <a:ext cx="8435975" cy="7143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Zahtevnejša konfiguracija</a:t>
            </a: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sl-SI" sz="2800" dirty="0" smtClean="0"/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3214688"/>
            <a:ext cx="2714625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aobljeni pravokotnik 5"/>
          <p:cNvSpPr/>
          <p:nvPr/>
        </p:nvSpPr>
        <p:spPr>
          <a:xfrm>
            <a:off x="714375" y="2643188"/>
            <a:ext cx="714375" cy="714375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pic>
        <p:nvPicPr>
          <p:cNvPr id="7174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58" r="30501"/>
          <a:stretch>
            <a:fillRect/>
          </a:stretch>
        </p:blipFill>
        <p:spPr bwMode="auto">
          <a:xfrm>
            <a:off x="714375" y="4572000"/>
            <a:ext cx="100012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2500313"/>
            <a:ext cx="428625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Raven konektor 9"/>
          <p:cNvCxnSpPr/>
          <p:nvPr/>
        </p:nvCxnSpPr>
        <p:spPr>
          <a:xfrm>
            <a:off x="0" y="3000375"/>
            <a:ext cx="71437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konektor 10"/>
          <p:cNvCxnSpPr/>
          <p:nvPr/>
        </p:nvCxnSpPr>
        <p:spPr>
          <a:xfrm>
            <a:off x="1357313" y="3000375"/>
            <a:ext cx="1143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konektor 11"/>
          <p:cNvCxnSpPr/>
          <p:nvPr/>
        </p:nvCxnSpPr>
        <p:spPr>
          <a:xfrm>
            <a:off x="3571875" y="3000375"/>
            <a:ext cx="3643313" cy="15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konektor 13"/>
          <p:cNvCxnSpPr/>
          <p:nvPr/>
        </p:nvCxnSpPr>
        <p:spPr>
          <a:xfrm rot="5400000">
            <a:off x="465138" y="4035425"/>
            <a:ext cx="1500188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en konektor 21"/>
          <p:cNvCxnSpPr/>
          <p:nvPr/>
        </p:nvCxnSpPr>
        <p:spPr>
          <a:xfrm rot="5400000">
            <a:off x="2215357" y="3285331"/>
            <a:ext cx="5715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en konektor 24"/>
          <p:cNvCxnSpPr/>
          <p:nvPr/>
        </p:nvCxnSpPr>
        <p:spPr>
          <a:xfrm rot="5400000">
            <a:off x="3392488" y="3178175"/>
            <a:ext cx="357188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2" name="PoljeZBesedilom 27"/>
          <p:cNvSpPr txBox="1">
            <a:spLocks noChangeArrowheads="1"/>
          </p:cNvSpPr>
          <p:nvPr/>
        </p:nvSpPr>
        <p:spPr bwMode="auto">
          <a:xfrm>
            <a:off x="357188" y="2214563"/>
            <a:ext cx="1643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altLang="sl-SI"/>
              <a:t>ločilka - filter</a:t>
            </a:r>
          </a:p>
        </p:txBody>
      </p:sp>
      <p:sp>
        <p:nvSpPr>
          <p:cNvPr id="7183" name="PoljeZBesedilom 28"/>
          <p:cNvSpPr txBox="1">
            <a:spLocks noChangeArrowheads="1"/>
          </p:cNvSpPr>
          <p:nvPr/>
        </p:nvSpPr>
        <p:spPr bwMode="auto">
          <a:xfrm>
            <a:off x="1785938" y="5500688"/>
            <a:ext cx="1500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altLang="sl-SI"/>
              <a:t>telefon</a:t>
            </a:r>
          </a:p>
        </p:txBody>
      </p:sp>
      <p:sp>
        <p:nvSpPr>
          <p:cNvPr id="7184" name="PoljeZBesedilom 29"/>
          <p:cNvSpPr txBox="1">
            <a:spLocks noChangeArrowheads="1"/>
          </p:cNvSpPr>
          <p:nvPr/>
        </p:nvSpPr>
        <p:spPr bwMode="auto">
          <a:xfrm>
            <a:off x="2357438" y="2571750"/>
            <a:ext cx="1857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altLang="sl-SI"/>
              <a:t>modem / router</a:t>
            </a:r>
          </a:p>
        </p:txBody>
      </p:sp>
      <p:sp>
        <p:nvSpPr>
          <p:cNvPr id="7185" name="PoljeZBesedilom 30"/>
          <p:cNvSpPr txBox="1">
            <a:spLocks noChangeArrowheads="1"/>
          </p:cNvSpPr>
          <p:nvPr/>
        </p:nvSpPr>
        <p:spPr bwMode="auto">
          <a:xfrm>
            <a:off x="7000875" y="2214563"/>
            <a:ext cx="1500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altLang="sl-SI"/>
              <a:t>računalnik</a:t>
            </a:r>
          </a:p>
        </p:txBody>
      </p:sp>
      <p:sp>
        <p:nvSpPr>
          <p:cNvPr id="7186" name="PoljeZBesedilom 31"/>
          <p:cNvSpPr txBox="1">
            <a:spLocks noChangeArrowheads="1"/>
          </p:cNvSpPr>
          <p:nvPr/>
        </p:nvSpPr>
        <p:spPr bwMode="auto">
          <a:xfrm>
            <a:off x="0" y="3071813"/>
            <a:ext cx="642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altLang="sl-SI"/>
              <a:t>linija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b="1" dirty="0" smtClean="0"/>
              <a:t>OPREMA ZA POVEZAVO NA INTERNET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00188"/>
            <a:ext cx="8435975" cy="20002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Potrebni koraki vzpostavitve povezave:</a:t>
            </a:r>
          </a:p>
          <a:p>
            <a:pPr eaLnBrk="1" hangingPunct="1">
              <a:defRPr/>
            </a:pPr>
            <a:r>
              <a:rPr lang="sl-SI" sz="2800" dirty="0" smtClean="0"/>
              <a:t>Ločilko povežemo s </a:t>
            </a:r>
            <a:r>
              <a:rPr lang="sl-SI" sz="2800" dirty="0" err="1" smtClean="0"/>
              <a:t>konektorjem</a:t>
            </a:r>
            <a:r>
              <a:rPr lang="sl-SI" sz="2800" dirty="0" smtClean="0"/>
              <a:t> WAN (ali ADSL ali Line),</a:t>
            </a:r>
          </a:p>
          <a:p>
            <a:pPr eaLnBrk="1" hangingPunct="1">
              <a:defRPr/>
            </a:pPr>
            <a:r>
              <a:rPr lang="sl-SI" sz="2800" dirty="0" err="1" smtClean="0"/>
              <a:t>Konektor</a:t>
            </a:r>
            <a:r>
              <a:rPr lang="sl-SI" sz="2800" dirty="0" smtClean="0"/>
              <a:t>(je) LAN (ali </a:t>
            </a:r>
            <a:r>
              <a:rPr lang="sl-SI" sz="2800" dirty="0" err="1" smtClean="0"/>
              <a:t>Ethernet</a:t>
            </a:r>
            <a:r>
              <a:rPr lang="sl-SI" sz="2800" dirty="0" smtClean="0"/>
              <a:t>) povežemo z UTP kablom z mrežno kartico računalnika,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l-SI" sz="2800" dirty="0" smtClean="0"/>
              <a:t> </a:t>
            </a:r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22" t="46063"/>
          <a:stretch>
            <a:fillRect/>
          </a:stretch>
        </p:blipFill>
        <p:spPr bwMode="auto">
          <a:xfrm>
            <a:off x="2286000" y="4143375"/>
            <a:ext cx="4429125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b="1" dirty="0" smtClean="0"/>
              <a:t>OPREMA ZA POVEZAVO NA INTERNET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00188"/>
            <a:ext cx="8435975" cy="20002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Potrebni koraki vzpostavitve povezave:</a:t>
            </a:r>
          </a:p>
          <a:p>
            <a:pPr eaLnBrk="1" hangingPunct="1">
              <a:defRPr/>
            </a:pPr>
            <a:r>
              <a:rPr lang="sl-SI" sz="2800" dirty="0" smtClean="0"/>
              <a:t>v nastavitvah za WAN izberemo </a:t>
            </a:r>
            <a:r>
              <a:rPr lang="sl-SI" sz="2800" dirty="0" err="1" smtClean="0"/>
              <a:t>PPPoE</a:t>
            </a:r>
            <a:r>
              <a:rPr lang="sl-SI" sz="2800" dirty="0" smtClean="0"/>
              <a:t> protokol),</a:t>
            </a:r>
          </a:p>
          <a:p>
            <a:pPr eaLnBrk="1" hangingPunct="1">
              <a:defRPr/>
            </a:pPr>
            <a:r>
              <a:rPr lang="sl-SI" sz="2800" dirty="0" smtClean="0"/>
              <a:t>vpišemo ime ponudnika, uporabniško ime in geslo,</a:t>
            </a:r>
          </a:p>
          <a:p>
            <a:pPr eaLnBrk="1" hangingPunct="1">
              <a:defRPr/>
            </a:pPr>
            <a:r>
              <a:rPr lang="sl-SI" sz="2800" dirty="0" smtClean="0"/>
              <a:t>na ta način </a:t>
            </a:r>
            <a:r>
              <a:rPr lang="sl-SI" sz="2800" dirty="0" err="1" smtClean="0"/>
              <a:t>router</a:t>
            </a:r>
            <a:r>
              <a:rPr lang="sl-SI" sz="2800" dirty="0" smtClean="0"/>
              <a:t> sam vzpostavi povezavo in pridobi IP naslov(e),</a:t>
            </a:r>
          </a:p>
          <a:p>
            <a:pPr eaLnBrk="1" hangingPunct="1">
              <a:defRPr/>
            </a:pPr>
            <a:endParaRPr lang="sl-SI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sl-SI" sz="2800" dirty="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Slika 3" descr="pppo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20" r="36111" b="8565"/>
          <a:stretch>
            <a:fillRect/>
          </a:stretch>
        </p:blipFill>
        <p:spPr bwMode="auto">
          <a:xfrm>
            <a:off x="1330325" y="0"/>
            <a:ext cx="7527925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lipsa 6"/>
          <p:cNvSpPr/>
          <p:nvPr/>
        </p:nvSpPr>
        <p:spPr>
          <a:xfrm>
            <a:off x="2714625" y="1428750"/>
            <a:ext cx="3500438" cy="1214438"/>
          </a:xfrm>
          <a:prstGeom prst="ellipse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b="1" dirty="0" smtClean="0"/>
              <a:t>OPREMA ZA POVEZAVO NA INTERNET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00188"/>
            <a:ext cx="8435975" cy="20002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Potrebni koraki vzpostavitve povezave:</a:t>
            </a:r>
          </a:p>
          <a:p>
            <a:pPr eaLnBrk="1" hangingPunct="1">
              <a:defRPr/>
            </a:pPr>
            <a:r>
              <a:rPr lang="sl-SI" sz="2800" dirty="0" smtClean="0"/>
              <a:t>Pod </a:t>
            </a:r>
            <a:r>
              <a:rPr lang="sl-SI" sz="2800" dirty="0" err="1" smtClean="0"/>
              <a:t>Network</a:t>
            </a:r>
            <a:r>
              <a:rPr lang="sl-SI" sz="2800" dirty="0" smtClean="0"/>
              <a:t> ali LAN </a:t>
            </a:r>
            <a:r>
              <a:rPr lang="sl-SI" sz="2800" dirty="0" err="1" smtClean="0"/>
              <a:t>setup</a:t>
            </a:r>
            <a:r>
              <a:rPr lang="sl-SI" sz="2800" dirty="0" smtClean="0"/>
              <a:t> lahko DHCP </a:t>
            </a:r>
            <a:r>
              <a:rPr lang="sl-SI" sz="2800" dirty="0" err="1" smtClean="0"/>
              <a:t>server</a:t>
            </a:r>
            <a:r>
              <a:rPr lang="sl-SI" sz="2800" dirty="0" smtClean="0"/>
              <a:t> onemogočimo (DHCP </a:t>
            </a:r>
            <a:r>
              <a:rPr lang="sl-SI" sz="2800" dirty="0" err="1" smtClean="0"/>
              <a:t>disable</a:t>
            </a:r>
            <a:r>
              <a:rPr lang="sl-SI" sz="2800" dirty="0" smtClean="0"/>
              <a:t> ali DHCP </a:t>
            </a:r>
            <a:r>
              <a:rPr lang="sl-SI" sz="2800" dirty="0" err="1" smtClean="0"/>
              <a:t>forwerder</a:t>
            </a:r>
            <a:r>
              <a:rPr lang="sl-SI" sz="2800" dirty="0" smtClean="0"/>
              <a:t>),</a:t>
            </a:r>
          </a:p>
          <a:p>
            <a:pPr eaLnBrk="1" hangingPunct="1">
              <a:defRPr/>
            </a:pPr>
            <a:r>
              <a:rPr lang="sl-SI" sz="2800" dirty="0" smtClean="0"/>
              <a:t>vtem primeru računalniki pridobivajo IP-je iz ponudnikove zaloge ali,</a:t>
            </a:r>
          </a:p>
          <a:p>
            <a:pPr eaLnBrk="1" hangingPunct="1">
              <a:defRPr/>
            </a:pPr>
            <a:r>
              <a:rPr lang="sl-SI" sz="2800" dirty="0" smtClean="0"/>
              <a:t>DHCP </a:t>
            </a:r>
            <a:r>
              <a:rPr lang="sl-SI" sz="2800" dirty="0" err="1" smtClean="0"/>
              <a:t>server</a:t>
            </a:r>
            <a:r>
              <a:rPr lang="sl-SI" sz="2800" dirty="0" smtClean="0"/>
              <a:t> omogočimo,</a:t>
            </a:r>
          </a:p>
          <a:p>
            <a:pPr eaLnBrk="1" hangingPunct="1">
              <a:defRPr/>
            </a:pPr>
            <a:r>
              <a:rPr lang="sl-SI" sz="2800" dirty="0" err="1" smtClean="0"/>
              <a:t>router</a:t>
            </a:r>
            <a:r>
              <a:rPr lang="sl-SI" sz="2800" dirty="0" smtClean="0"/>
              <a:t> dodeljuje naslove iz svoje zaloge (</a:t>
            </a:r>
            <a:r>
              <a:rPr lang="sl-SI" sz="2800" dirty="0" err="1" smtClean="0"/>
              <a:t>192.168.1.XX</a:t>
            </a:r>
            <a:r>
              <a:rPr lang="sl-SI" sz="2800" dirty="0" smtClean="0"/>
              <a:t>),</a:t>
            </a:r>
          </a:p>
          <a:p>
            <a:pPr eaLnBrk="1" hangingPunct="1">
              <a:defRPr/>
            </a:pPr>
            <a:endParaRPr lang="sl-SI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sl-SI" sz="2800" dirty="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dranje">
  <a:themeElements>
    <a:clrScheme name="Kodranj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Kodranj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odranj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dranj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dranj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dranj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dranj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dranj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dranj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dranj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dranj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5667</TotalTime>
  <Words>307</Words>
  <Application>Microsoft Office PowerPoint</Application>
  <PresentationFormat>Diaprojekcija na zaslonu (4:3)</PresentationFormat>
  <Paragraphs>82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8" baseType="lpstr">
      <vt:lpstr>Arial</vt:lpstr>
      <vt:lpstr>Wingdings</vt:lpstr>
      <vt:lpstr>Calibri</vt:lpstr>
      <vt:lpstr>Kodranje</vt:lpstr>
      <vt:lpstr>OPREMA ZA POVEZAVO NA INTERNET</vt:lpstr>
      <vt:lpstr>OPREMA ZA POVEZAVO NA INTERNET</vt:lpstr>
      <vt:lpstr>PowerPointova predstavitev</vt:lpstr>
      <vt:lpstr>PowerPointova predstavitev</vt:lpstr>
      <vt:lpstr>OPREMA ZA POVEZAVO NA INTERNET</vt:lpstr>
      <vt:lpstr>OPREMA ZA POVEZAVO NA INTERNET</vt:lpstr>
      <vt:lpstr>OPREMA ZA POVEZAVO NA INTERNET</vt:lpstr>
      <vt:lpstr>PowerPointova predstavitev</vt:lpstr>
      <vt:lpstr>OPREMA ZA POVEZAVO NA INTERNET</vt:lpstr>
      <vt:lpstr>PowerPointova predstavitev</vt:lpstr>
      <vt:lpstr>PowerPointova predstavitev</vt:lpstr>
      <vt:lpstr>PowerPointova predstavitev</vt:lpstr>
      <vt:lpstr>OPREMA ZA POVEZAVO NA INTERNET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Zgradba računalnika</dc:title>
  <dc:creator>Janja Razgoršek</dc:creator>
  <cp:lastModifiedBy>Janko Simčič</cp:lastModifiedBy>
  <cp:revision>81</cp:revision>
  <dcterms:created xsi:type="dcterms:W3CDTF">2001-10-12T11:12:24Z</dcterms:created>
  <dcterms:modified xsi:type="dcterms:W3CDTF">2015-01-07T11:21:31Z</dcterms:modified>
</cp:coreProperties>
</file>