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8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9" r:id="rId17"/>
    <p:sldId id="272" r:id="rId18"/>
    <p:sldId id="273" r:id="rId19"/>
    <p:sldId id="274" r:id="rId20"/>
    <p:sldId id="275" r:id="rId21"/>
    <p:sldId id="276" r:id="rId22"/>
    <p:sldId id="277" r:id="rId23"/>
    <p:sldId id="281" r:id="rId24"/>
    <p:sldId id="282" r:id="rId25"/>
    <p:sldId id="278" r:id="rId26"/>
    <p:sldId id="268" r:id="rId2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7FDDAE-5B61-EAF1-2CE1-0B8C26B3B0A5}" v="32" dt="2022-11-30T09:18:44.053"/>
    <p1510:client id="{87149960-480F-076A-CBFF-08E92F6AD875}" v="113" dt="2020-09-16T06:20:49.464"/>
    <p1510:client id="{8956FD32-5288-BE89-BEED-5B4209D0ED4E}" v="8" dt="2020-09-16T06:21:41.3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rednji slog 2 – poudarek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rednji slog 2 – poudarek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men Tofolini" userId="S::karmentofolini@sszagorje.si::2679b758-83ce-4351-b624-b0408e61c731" providerId="AD" clId="Web-{87149960-480F-076A-CBFF-08E92F6AD875}"/>
    <pc:docChg chg="addSld modSld">
      <pc:chgData name="Karmen Tofolini" userId="S::karmentofolini@sszagorje.si::2679b758-83ce-4351-b624-b0408e61c731" providerId="AD" clId="Web-{87149960-480F-076A-CBFF-08E92F6AD875}" dt="2020-09-16T06:20:49.464" v="113" actId="20577"/>
      <pc:docMkLst>
        <pc:docMk/>
      </pc:docMkLst>
      <pc:sldChg chg="modSp new addAnim modAnim">
        <pc:chgData name="Karmen Tofolini" userId="S::karmentofolini@sszagorje.si::2679b758-83ce-4351-b624-b0408e61c731" providerId="AD" clId="Web-{87149960-480F-076A-CBFF-08E92F6AD875}" dt="2020-09-16T06:20:49.464" v="112" actId="20577"/>
        <pc:sldMkLst>
          <pc:docMk/>
          <pc:sldMk cId="2560660095" sldId="282"/>
        </pc:sldMkLst>
        <pc:spChg chg="mod">
          <ac:chgData name="Karmen Tofolini" userId="S::karmentofolini@sszagorje.si::2679b758-83ce-4351-b624-b0408e61c731" providerId="AD" clId="Web-{87149960-480F-076A-CBFF-08E92F6AD875}" dt="2020-09-16T06:20:49.464" v="112" actId="20577"/>
          <ac:spMkLst>
            <pc:docMk/>
            <pc:sldMk cId="2560660095" sldId="282"/>
            <ac:spMk id="3" creationId="{EF835206-037E-4192-8E19-1E293F86C45C}"/>
          </ac:spMkLst>
        </pc:spChg>
      </pc:sldChg>
    </pc:docChg>
  </pc:docChgLst>
  <pc:docChgLst>
    <pc:chgData name="Karmen Tofolini" userId="S::karmentofolini@sszagorje.si::2679b758-83ce-4351-b624-b0408e61c731" providerId="AD" clId="Web-{8956FD32-5288-BE89-BEED-5B4209D0ED4E}"/>
    <pc:docChg chg="modSld">
      <pc:chgData name="Karmen Tofolini" userId="S::karmentofolini@sszagorje.si::2679b758-83ce-4351-b624-b0408e61c731" providerId="AD" clId="Web-{8956FD32-5288-BE89-BEED-5B4209D0ED4E}" dt="2020-09-16T06:21:41.385" v="7" actId="20577"/>
      <pc:docMkLst>
        <pc:docMk/>
      </pc:docMkLst>
      <pc:sldChg chg="modSp">
        <pc:chgData name="Karmen Tofolini" userId="S::karmentofolini@sszagorje.si::2679b758-83ce-4351-b624-b0408e61c731" providerId="AD" clId="Web-{8956FD32-5288-BE89-BEED-5B4209D0ED4E}" dt="2020-09-16T06:21:41.370" v="6" actId="20577"/>
        <pc:sldMkLst>
          <pc:docMk/>
          <pc:sldMk cId="2560660095" sldId="282"/>
        </pc:sldMkLst>
        <pc:spChg chg="mod">
          <ac:chgData name="Karmen Tofolini" userId="S::karmentofolini@sszagorje.si::2679b758-83ce-4351-b624-b0408e61c731" providerId="AD" clId="Web-{8956FD32-5288-BE89-BEED-5B4209D0ED4E}" dt="2020-09-16T06:21:41.370" v="6" actId="20577"/>
          <ac:spMkLst>
            <pc:docMk/>
            <pc:sldMk cId="2560660095" sldId="282"/>
            <ac:spMk id="3" creationId="{EF835206-037E-4192-8E19-1E293F86C45C}"/>
          </ac:spMkLst>
        </pc:spChg>
      </pc:sldChg>
    </pc:docChg>
  </pc:docChgLst>
  <pc:docChgLst>
    <pc:chgData name="Karmen Tofolini" userId="S::karmentofolini@sszagorje.si::2679b758-83ce-4351-b624-b0408e61c731" providerId="AD" clId="Web-{557FDDAE-5B61-EAF1-2CE1-0B8C26B3B0A5}"/>
    <pc:docChg chg="modSld">
      <pc:chgData name="Karmen Tofolini" userId="S::karmentofolini@sszagorje.si::2679b758-83ce-4351-b624-b0408e61c731" providerId="AD" clId="Web-{557FDDAE-5B61-EAF1-2CE1-0B8C26B3B0A5}" dt="2022-11-30T09:18:39.085" v="28" actId="20577"/>
      <pc:docMkLst>
        <pc:docMk/>
      </pc:docMkLst>
      <pc:sldChg chg="modSp modTransition">
        <pc:chgData name="Karmen Tofolini" userId="S::karmentofolini@sszagorje.si::2679b758-83ce-4351-b624-b0408e61c731" providerId="AD" clId="Web-{557FDDAE-5B61-EAF1-2CE1-0B8C26B3B0A5}" dt="2022-11-30T09:13:42.093" v="3" actId="20577"/>
        <pc:sldMkLst>
          <pc:docMk/>
          <pc:sldMk cId="0" sldId="264"/>
        </pc:sldMkLst>
        <pc:spChg chg="mod">
          <ac:chgData name="Karmen Tofolini" userId="S::karmentofolini@sszagorje.si::2679b758-83ce-4351-b624-b0408e61c731" providerId="AD" clId="Web-{557FDDAE-5B61-EAF1-2CE1-0B8C26B3B0A5}" dt="2022-11-30T09:13:42.093" v="3" actId="20577"/>
          <ac:spMkLst>
            <pc:docMk/>
            <pc:sldMk cId="0" sldId="264"/>
            <ac:spMk id="3" creationId="{00000000-0000-0000-0000-000000000000}"/>
          </ac:spMkLst>
        </pc:spChg>
      </pc:sldChg>
      <pc:sldChg chg="modSp">
        <pc:chgData name="Karmen Tofolini" userId="S::karmentofolini@sszagorje.si::2679b758-83ce-4351-b624-b0408e61c731" providerId="AD" clId="Web-{557FDDAE-5B61-EAF1-2CE1-0B8C26B3B0A5}" dt="2022-11-30T09:13:54.625" v="6" actId="20577"/>
        <pc:sldMkLst>
          <pc:docMk/>
          <pc:sldMk cId="0" sldId="265"/>
        </pc:sldMkLst>
        <pc:spChg chg="mod">
          <ac:chgData name="Karmen Tofolini" userId="S::karmentofolini@sszagorje.si::2679b758-83ce-4351-b624-b0408e61c731" providerId="AD" clId="Web-{557FDDAE-5B61-EAF1-2CE1-0B8C26B3B0A5}" dt="2022-11-30T09:13:54.625" v="6" actId="20577"/>
          <ac:spMkLst>
            <pc:docMk/>
            <pc:sldMk cId="0" sldId="265"/>
            <ac:spMk id="3" creationId="{00000000-0000-0000-0000-000000000000}"/>
          </ac:spMkLst>
        </pc:spChg>
      </pc:sldChg>
      <pc:sldChg chg="modSp">
        <pc:chgData name="Karmen Tofolini" userId="S::karmentofolini@sszagorje.si::2679b758-83ce-4351-b624-b0408e61c731" providerId="AD" clId="Web-{557FDDAE-5B61-EAF1-2CE1-0B8C26B3B0A5}" dt="2022-11-30T09:14:32.219" v="11" actId="20577"/>
        <pc:sldMkLst>
          <pc:docMk/>
          <pc:sldMk cId="0" sldId="266"/>
        </pc:sldMkLst>
        <pc:spChg chg="mod">
          <ac:chgData name="Karmen Tofolini" userId="S::karmentofolini@sszagorje.si::2679b758-83ce-4351-b624-b0408e61c731" providerId="AD" clId="Web-{557FDDAE-5B61-EAF1-2CE1-0B8C26B3B0A5}" dt="2022-11-30T09:14:32.219" v="11" actId="20577"/>
          <ac:spMkLst>
            <pc:docMk/>
            <pc:sldMk cId="0" sldId="266"/>
            <ac:spMk id="3" creationId="{00000000-0000-0000-0000-000000000000}"/>
          </ac:spMkLst>
        </pc:spChg>
      </pc:sldChg>
      <pc:sldChg chg="modSp">
        <pc:chgData name="Karmen Tofolini" userId="S::karmentofolini@sszagorje.si::2679b758-83ce-4351-b624-b0408e61c731" providerId="AD" clId="Web-{557FDDAE-5B61-EAF1-2CE1-0B8C26B3B0A5}" dt="2022-11-30T09:18:39.085" v="28" actId="20577"/>
        <pc:sldMkLst>
          <pc:docMk/>
          <pc:sldMk cId="0" sldId="267"/>
        </pc:sldMkLst>
        <pc:spChg chg="mod">
          <ac:chgData name="Karmen Tofolini" userId="S::karmentofolini@sszagorje.si::2679b758-83ce-4351-b624-b0408e61c731" providerId="AD" clId="Web-{557FDDAE-5B61-EAF1-2CE1-0B8C26B3B0A5}" dt="2022-11-30T09:18:39.085" v="28" actId="20577"/>
          <ac:spMkLst>
            <pc:docMk/>
            <pc:sldMk cId="0" sldId="26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7A9E0-410B-47D1-9F03-BF1F1C808E70}" type="datetimeFigureOut">
              <a:rPr lang="sl-SI" smtClean="0"/>
              <a:pPr/>
              <a:t>30. 11. 2022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7C381-C7D0-45B1-BF41-3666B4C46B41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9049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22052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5086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96611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39536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86240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15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7302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17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80846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18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91534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19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85866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20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78763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3830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86766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9765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25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70562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26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3028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4556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6801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361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97348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83117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58950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1545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30. 11. 2022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30. 11. 2022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30. 11. 2022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30. 11. 2022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30. 11. 2022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30. 11. 2022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30. 11. 2022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30. 11. 2022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30. 11. 2022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30. 11. 2022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30. 11. 2022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45184-80ED-4EEE-94E2-90517B34E3EE}" type="datetimeFigureOut">
              <a:rPr lang="sl-SI" smtClean="0"/>
              <a:pPr/>
              <a:t>30. 11. 2022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sz="6000" dirty="0">
                <a:solidFill>
                  <a:srgbClr val="FF0000"/>
                </a:solidFill>
              </a:rPr>
              <a:t>SESTAVA JEDI IN ŽIVIL</a:t>
            </a:r>
            <a:br>
              <a:rPr lang="sl-SI" sz="6000" dirty="0">
                <a:solidFill>
                  <a:srgbClr val="FF0000"/>
                </a:solidFill>
              </a:rPr>
            </a:br>
            <a:r>
              <a:rPr lang="sl-SI" sz="6000" dirty="0"/>
              <a:t>SJŽ</a:t>
            </a:r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sl-SI" dirty="0"/>
          </a:p>
          <a:p>
            <a:endParaRPr lang="sl-SI" dirty="0"/>
          </a:p>
          <a:p>
            <a:r>
              <a:rPr lang="sl-SI" sz="4000" dirty="0">
                <a:solidFill>
                  <a:schemeClr val="tx1"/>
                </a:solidFill>
              </a:rPr>
              <a:t>KARMEN TOFOLINI</a:t>
            </a:r>
          </a:p>
        </p:txBody>
      </p:sp>
    </p:spTree>
    <p:extLst>
      <p:ext uri="{BB962C8B-B14F-4D97-AF65-F5344CB8AC3E}">
        <p14:creationId xmlns:p14="http://schemas.microsoft.com/office/powerpoint/2010/main" val="1016937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sl-SI" sz="3600" b="1" u="sng" dirty="0" err="1">
                <a:solidFill>
                  <a:srgbClr val="7030A0"/>
                </a:solidFill>
              </a:rPr>
              <a:t>B.Energijske</a:t>
            </a:r>
            <a:r>
              <a:rPr lang="sl-SI" sz="3600" b="1" u="sng" dirty="0">
                <a:solidFill>
                  <a:srgbClr val="7030A0"/>
                </a:solidFill>
              </a:rPr>
              <a:t> snovi - dajejo energijo</a:t>
            </a:r>
            <a:r>
              <a:rPr lang="sl-SI" sz="3600" dirty="0"/>
              <a:t>:</a:t>
            </a:r>
          </a:p>
          <a:p>
            <a:pPr lvl="0">
              <a:buFont typeface="Wingdings" pitchFamily="2" charset="2"/>
              <a:buChar char="ü"/>
            </a:pPr>
            <a:r>
              <a:rPr lang="sl-SI" sz="3600" dirty="0"/>
              <a:t>ogljikovi hidrati, </a:t>
            </a:r>
          </a:p>
          <a:p>
            <a:pPr lvl="0">
              <a:buFont typeface="Wingdings" pitchFamily="2" charset="2"/>
              <a:buChar char="ü"/>
            </a:pPr>
            <a:r>
              <a:rPr lang="sl-SI" sz="3600" dirty="0"/>
              <a:t>maščobe,</a:t>
            </a:r>
          </a:p>
          <a:p>
            <a:pPr lvl="0">
              <a:buFont typeface="Wingdings" pitchFamily="2" charset="2"/>
              <a:buChar char="ü"/>
            </a:pPr>
            <a:r>
              <a:rPr lang="sl-SI" sz="3600" dirty="0"/>
              <a:t>beljakovine. 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l-SI" sz="3600" b="1" u="sng" dirty="0">
                <a:solidFill>
                  <a:srgbClr val="7030A0"/>
                </a:solidFill>
              </a:rPr>
              <a:t>C. Zaščitne hranilne snovi - ščitijo organizem pred boleznimi in uravnavajo biološke procese v telesu.</a:t>
            </a:r>
            <a:r>
              <a:rPr lang="sl-SI" sz="3600" dirty="0"/>
              <a:t> To so vitamini, minerali in beljakovine.</a:t>
            </a:r>
            <a:endParaRPr lang="sl-SI"/>
          </a:p>
          <a:p>
            <a:endParaRPr lang="sl-S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l-SI" sz="3600" dirty="0"/>
              <a:t>V živilih se nahajajo še rastlinske – </a:t>
            </a:r>
            <a:r>
              <a:rPr lang="sl-SI" sz="3600" b="1" dirty="0">
                <a:solidFill>
                  <a:srgbClr val="00B050"/>
                </a:solidFill>
              </a:rPr>
              <a:t>dietne vlaknine (balastne snovi)</a:t>
            </a:r>
            <a:r>
              <a:rPr lang="sl-SI" sz="3600" dirty="0"/>
              <a:t>, ki dajejo občutek sitosti, uravnavajo prebavo, nase vežejo strupe.</a:t>
            </a:r>
          </a:p>
          <a:p>
            <a:r>
              <a:rPr lang="sl-SI" sz="3600" dirty="0"/>
              <a:t>Poleg hranilnih snovi lahko živila vsebujejo tudi </a:t>
            </a:r>
            <a:r>
              <a:rPr lang="sl-SI" sz="3600" b="1" dirty="0">
                <a:solidFill>
                  <a:schemeClr val="accent6"/>
                </a:solidFill>
              </a:rPr>
              <a:t>dodatke</a:t>
            </a:r>
            <a:r>
              <a:rPr lang="sl-SI" sz="3600" dirty="0"/>
              <a:t> ali </a:t>
            </a:r>
            <a:r>
              <a:rPr lang="sl-SI" sz="3600" b="1" dirty="0">
                <a:solidFill>
                  <a:schemeClr val="accent6"/>
                </a:solidFill>
              </a:rPr>
              <a:t>aditive</a:t>
            </a:r>
            <a:r>
              <a:rPr lang="sl-SI" sz="3600" dirty="0"/>
              <a:t>, ki vplivajo na trajnost, okus, barvo, vonj …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sl-SI" dirty="0"/>
            </a:br>
            <a:r>
              <a:rPr lang="sl-SI" sz="6000" dirty="0">
                <a:solidFill>
                  <a:srgbClr val="FF0000"/>
                </a:solidFill>
              </a:rPr>
              <a:t>ENERGIJSKA VREDNOST HRANE</a:t>
            </a:r>
            <a:br>
              <a:rPr lang="sl-SI" dirty="0"/>
            </a:br>
            <a:endParaRPr lang="sl-SI" dirty="0"/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3600" dirty="0"/>
              <a:t>Energijska vrednost hrane nam pove, koliko energije vsebuje zaužita količina hrane.</a:t>
            </a:r>
          </a:p>
          <a:p>
            <a:r>
              <a:rPr lang="sl-SI" sz="3600" dirty="0"/>
              <a:t>Merska enota za količino toplote oz. energije je </a:t>
            </a:r>
            <a:r>
              <a:rPr lang="sl-SI" sz="3600" dirty="0">
                <a:solidFill>
                  <a:srgbClr val="FF0000"/>
                </a:solidFill>
              </a:rPr>
              <a:t>J</a:t>
            </a:r>
            <a:r>
              <a:rPr lang="sl-SI" sz="3600" dirty="0"/>
              <a:t> (</a:t>
            </a:r>
            <a:r>
              <a:rPr lang="sl-SI" sz="3600" dirty="0" err="1"/>
              <a:t>joule</a:t>
            </a:r>
            <a:r>
              <a:rPr lang="sl-SI" sz="3600" dirty="0"/>
              <a:t>).</a:t>
            </a:r>
          </a:p>
          <a:p>
            <a:r>
              <a:rPr lang="sl-SI" sz="3600" dirty="0"/>
              <a:t>Poznamo tudi kilo kalorije (1 kcal = 4,2 </a:t>
            </a:r>
            <a:r>
              <a:rPr lang="sl-SI" sz="3600" dirty="0" err="1"/>
              <a:t>kJ</a:t>
            </a:r>
            <a:r>
              <a:rPr lang="sl-SI" sz="3600" dirty="0"/>
              <a:t>).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sz="4000" u="sng" dirty="0"/>
              <a:t>Energijo potrebujemo za</a:t>
            </a:r>
            <a:r>
              <a:rPr lang="sl-SI" sz="4000" dirty="0"/>
              <a:t>: </a:t>
            </a:r>
          </a:p>
          <a:p>
            <a:pPr lvl="0"/>
            <a:r>
              <a:rPr lang="sl-SI" sz="4000" dirty="0"/>
              <a:t>normalno delovanje organov (dihanje, prebavljanje, ohranjanje stalne telesne temperature …),</a:t>
            </a:r>
          </a:p>
          <a:p>
            <a:pPr lvl="0"/>
            <a:r>
              <a:rPr lang="sl-SI" sz="4000" dirty="0"/>
              <a:t>za delo.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sz="4000" dirty="0"/>
              <a:t>Koliko energije potrebujemo, je odvisno od: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4000" dirty="0"/>
              <a:t> starosti,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4000" dirty="0"/>
              <a:t> teže,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4000" dirty="0"/>
              <a:t> spola,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4000" dirty="0"/>
              <a:t> dela, ki ga opravljamo,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4000" dirty="0"/>
              <a:t> temperature v okolju … </a:t>
            </a:r>
          </a:p>
        </p:txBody>
      </p:sp>
    </p:spTree>
    <p:extLst>
      <p:ext uri="{BB962C8B-B14F-4D97-AF65-F5344CB8AC3E}">
        <p14:creationId xmlns:p14="http://schemas.microsoft.com/office/powerpoint/2010/main" val="927894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/>
              <a:t>Pri popolni oksidaciji se sprostijo naslednje količine energije:</a:t>
            </a:r>
          </a:p>
          <a:p>
            <a:pPr lvl="0">
              <a:buFont typeface="Wingdings" pitchFamily="2" charset="2"/>
              <a:buChar char="ü"/>
            </a:pPr>
            <a:r>
              <a:rPr lang="sl-SI" dirty="0"/>
              <a:t> 1 g ogljikovih hidratov ………………… 17 </a:t>
            </a:r>
            <a:r>
              <a:rPr lang="sl-SI" dirty="0" err="1"/>
              <a:t>kJ</a:t>
            </a:r>
            <a:endParaRPr lang="sl-SI" dirty="0"/>
          </a:p>
          <a:p>
            <a:pPr lvl="0">
              <a:buFont typeface="Wingdings" pitchFamily="2" charset="2"/>
              <a:buChar char="ü"/>
            </a:pPr>
            <a:r>
              <a:rPr lang="sl-SI" dirty="0"/>
              <a:t> 1 g beljakovin ……………………………… 17 </a:t>
            </a:r>
            <a:r>
              <a:rPr lang="sl-SI" dirty="0" err="1"/>
              <a:t>kJ</a:t>
            </a:r>
            <a:endParaRPr lang="sl-SI" dirty="0"/>
          </a:p>
          <a:p>
            <a:pPr lvl="0">
              <a:buFont typeface="Wingdings" pitchFamily="2" charset="2"/>
              <a:buChar char="ü"/>
            </a:pPr>
            <a:r>
              <a:rPr lang="sl-SI" dirty="0"/>
              <a:t> 1 g maščob </a:t>
            </a:r>
            <a:r>
              <a:rPr lang="sl-SI"/>
              <a:t>…………………………………..37 </a:t>
            </a:r>
            <a:r>
              <a:rPr lang="sl-SI" dirty="0"/>
              <a:t>kJ</a:t>
            </a:r>
          </a:p>
          <a:p>
            <a:pPr lvl="0">
              <a:buFont typeface="Wingdings" pitchFamily="2" charset="2"/>
              <a:buChar char="ü"/>
            </a:pPr>
            <a:r>
              <a:rPr lang="sl-SI" dirty="0"/>
              <a:t> 1 g alkohola …………………………………29 </a:t>
            </a:r>
            <a:r>
              <a:rPr lang="sl-SI" dirty="0" err="1"/>
              <a:t>kJ</a:t>
            </a:r>
            <a:endParaRPr lang="sl-SI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sz="3600" dirty="0"/>
              <a:t>Priporočena razmerja med hranilnimi snovmi glede na celodnevne energijske potrebe so:</a:t>
            </a:r>
          </a:p>
          <a:p>
            <a:pPr lvl="0">
              <a:buFont typeface="Wingdings" pitchFamily="2" charset="2"/>
              <a:buChar char="Ø"/>
            </a:pPr>
            <a:r>
              <a:rPr lang="sl-SI" sz="3600" dirty="0"/>
              <a:t> 10 – 15 % beljakovin</a:t>
            </a:r>
          </a:p>
          <a:p>
            <a:pPr lvl="0">
              <a:buFont typeface="Wingdings" pitchFamily="2" charset="2"/>
              <a:buChar char="Ø"/>
            </a:pPr>
            <a:r>
              <a:rPr lang="sl-SI" sz="3600" dirty="0"/>
              <a:t> 20 – 35 % maščob</a:t>
            </a:r>
          </a:p>
          <a:p>
            <a:pPr lvl="0">
              <a:buFont typeface="Wingdings" pitchFamily="2" charset="2"/>
              <a:buChar char="Ø"/>
            </a:pPr>
            <a:r>
              <a:rPr lang="sl-SI" sz="3600"/>
              <a:t> 50 </a:t>
            </a:r>
            <a:r>
              <a:rPr lang="sl-SI" sz="3600" dirty="0"/>
              <a:t>– 70 % ogljikovih hidratov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Energijske potrebe po spolu in starosti</a:t>
            </a:r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976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66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22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800" dirty="0"/>
                        <a:t>STAROST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DEKLICE - ŽENSKE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FANTJE - MOŠKI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800" dirty="0"/>
                        <a:t>11 – 14 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2400 kcal (10.080 </a:t>
                      </a:r>
                      <a:r>
                        <a:rPr lang="sl-SI" sz="2800" dirty="0" err="1"/>
                        <a:t>kJ</a:t>
                      </a:r>
                      <a:r>
                        <a:rPr lang="sl-SI" sz="2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2800 kcal (10.160 </a:t>
                      </a:r>
                      <a:r>
                        <a:rPr lang="sl-SI" sz="2800" dirty="0" err="1"/>
                        <a:t>kJ</a:t>
                      </a:r>
                      <a:r>
                        <a:rPr lang="sl-SI" sz="28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800" dirty="0"/>
                        <a:t>15 – 22 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2100 kcal (8.820</a:t>
                      </a:r>
                      <a:r>
                        <a:rPr lang="sl-SI" sz="2800" baseline="0" dirty="0"/>
                        <a:t> </a:t>
                      </a:r>
                      <a:r>
                        <a:rPr lang="sl-SI" sz="2800" baseline="0" dirty="0" err="1"/>
                        <a:t>kJ</a:t>
                      </a:r>
                      <a:r>
                        <a:rPr lang="sl-SI" sz="2800" baseline="0" dirty="0"/>
                        <a:t>)</a:t>
                      </a:r>
                      <a:endParaRPr lang="sl-S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3000 kcal (12.600 </a:t>
                      </a:r>
                      <a:r>
                        <a:rPr lang="sl-SI" sz="2800" dirty="0" err="1"/>
                        <a:t>kJ</a:t>
                      </a:r>
                      <a:r>
                        <a:rPr lang="sl-SI" sz="28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800" dirty="0"/>
                        <a:t>23 – 50 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2000 kcal (8.400 </a:t>
                      </a:r>
                      <a:r>
                        <a:rPr lang="sl-SI" sz="2800" dirty="0" err="1"/>
                        <a:t>kJ</a:t>
                      </a:r>
                      <a:r>
                        <a:rPr lang="sl-SI" sz="2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2700 kcal (11.340 </a:t>
                      </a:r>
                      <a:r>
                        <a:rPr lang="sl-SI" sz="2800" dirty="0" err="1"/>
                        <a:t>kJ</a:t>
                      </a:r>
                      <a:r>
                        <a:rPr lang="sl-SI" sz="28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800" dirty="0"/>
                        <a:t>Nad 50 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1800 kcal (7.560</a:t>
                      </a:r>
                      <a:r>
                        <a:rPr lang="sl-SI" sz="2800" baseline="0" dirty="0"/>
                        <a:t> </a:t>
                      </a:r>
                      <a:r>
                        <a:rPr lang="sl-SI" sz="2800" baseline="0" dirty="0" err="1"/>
                        <a:t>kJ</a:t>
                      </a:r>
                      <a:r>
                        <a:rPr lang="sl-SI" sz="2800" baseline="0" dirty="0"/>
                        <a:t>)</a:t>
                      </a:r>
                      <a:endParaRPr lang="sl-S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2400 kcal</a:t>
                      </a:r>
                      <a:r>
                        <a:rPr lang="sl-SI" sz="2800" baseline="0" dirty="0"/>
                        <a:t> (10.080 </a:t>
                      </a:r>
                      <a:r>
                        <a:rPr lang="sl-SI" sz="2800" baseline="0" dirty="0" err="1"/>
                        <a:t>kJ</a:t>
                      </a:r>
                      <a:r>
                        <a:rPr lang="sl-SI" sz="2800" baseline="0" dirty="0"/>
                        <a:t>)</a:t>
                      </a:r>
                      <a:endParaRPr lang="sl-SI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6000" dirty="0">
                <a:solidFill>
                  <a:srgbClr val="FF0000"/>
                </a:solidFill>
              </a:rPr>
              <a:t>PREHRANA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dirty="0">
                <a:solidFill>
                  <a:srgbClr val="FF0000"/>
                </a:solidFill>
              </a:rPr>
              <a:t>Razporeditev obrokov hrane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3600" dirty="0"/>
              <a:t>Bolj priporočljivo je več manjših obrokov kot manj večjih.</a:t>
            </a:r>
          </a:p>
          <a:p>
            <a:r>
              <a:rPr lang="sl-SI" sz="3600" dirty="0"/>
              <a:t>Samo en ali dva obroka obremenjujeta želodec in otežujeta prebavo. Izkoristek hranilnih snovi je slabši. Po preobilnem obroku pade delovna storilnost.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Količina potrebne energije pri različni razporeditvi dnevnih obrokov</a:t>
            </a:r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062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4400" dirty="0"/>
                        <a:t>Pri 3 obrokih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400" dirty="0"/>
                        <a:t>Pri 5 obrokih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4400" dirty="0"/>
                        <a:t>Zajtrk     40 %</a:t>
                      </a:r>
                    </a:p>
                    <a:p>
                      <a:endParaRPr lang="sl-SI" sz="4400" dirty="0"/>
                    </a:p>
                    <a:p>
                      <a:r>
                        <a:rPr lang="sl-SI" sz="4400" dirty="0"/>
                        <a:t>Kosilo     40 %</a:t>
                      </a:r>
                    </a:p>
                    <a:p>
                      <a:endParaRPr lang="sl-SI" sz="4400" dirty="0"/>
                    </a:p>
                    <a:p>
                      <a:r>
                        <a:rPr lang="sl-SI" sz="4400" dirty="0"/>
                        <a:t>Večerja   20 %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400" dirty="0"/>
                        <a:t>Zajtrk         25 %</a:t>
                      </a:r>
                    </a:p>
                    <a:p>
                      <a:r>
                        <a:rPr lang="sl-SI" sz="4400" dirty="0"/>
                        <a:t>D. malica   15 %</a:t>
                      </a:r>
                    </a:p>
                    <a:p>
                      <a:r>
                        <a:rPr lang="sl-SI" sz="4400" dirty="0"/>
                        <a:t>Kosilo         30 %</a:t>
                      </a:r>
                    </a:p>
                    <a:p>
                      <a:r>
                        <a:rPr lang="sl-SI" sz="4400" dirty="0"/>
                        <a:t>P. malica    10 %</a:t>
                      </a:r>
                    </a:p>
                    <a:p>
                      <a:r>
                        <a:rPr lang="sl-SI" sz="4400"/>
                        <a:t>Večerja      </a:t>
                      </a:r>
                      <a:r>
                        <a:rPr lang="sl-SI" sz="4400" baseline="0"/>
                        <a:t> </a:t>
                      </a:r>
                      <a:r>
                        <a:rPr lang="sl-SI" sz="4400"/>
                        <a:t>20 </a:t>
                      </a:r>
                      <a:r>
                        <a:rPr lang="sl-SI" sz="4400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4000" dirty="0"/>
              <a:t>Zapiši priporočila za razporeditev dnevnih obrokov (zdravstveni </a:t>
            </a:r>
            <a:r>
              <a:rPr lang="sl-SI" sz="4000"/>
              <a:t>normativi).</a:t>
            </a:r>
            <a:endParaRPr lang="sl-SI" sz="4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4000" dirty="0"/>
              <a:t>Kolikšna je energijska vrednost (v kJ) 180 g jogurta (s 3,2 % mlečne maščobe)?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661313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19FFEC4-23DB-4C22-8EAB-483F219BD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F835206-037E-4192-8E19-1E293F86C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>
                <a:ea typeface="+mn-lt"/>
                <a:cs typeface="+mn-lt"/>
              </a:rPr>
              <a:t>Kolikšna je energijska vrednost 180 g jogurta (s 3,2 % mlečne maščobe)?</a:t>
            </a:r>
          </a:p>
          <a:p>
            <a:endParaRPr lang="sl-SI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sl-SI" dirty="0">
                <a:ea typeface="+mn-lt"/>
                <a:cs typeface="+mn-lt"/>
              </a:rPr>
              <a:t>100 g jogurta ………………255kJ</a:t>
            </a:r>
          </a:p>
          <a:p>
            <a:pPr marL="0" indent="0">
              <a:buNone/>
            </a:pPr>
            <a:r>
              <a:rPr lang="sl-SI" dirty="0">
                <a:ea typeface="+mn-lt"/>
                <a:cs typeface="+mn-lt"/>
              </a:rPr>
              <a:t>180 g jogurta …………… x kJ                                                        ______________________</a:t>
            </a:r>
          </a:p>
          <a:p>
            <a:pPr marL="0" indent="0">
              <a:buNone/>
            </a:pPr>
            <a:r>
              <a:rPr lang="sl-SI" dirty="0">
                <a:ea typeface="+mn-lt"/>
                <a:cs typeface="+mn-lt"/>
              </a:rPr>
              <a:t>x = ?</a:t>
            </a:r>
          </a:p>
          <a:p>
            <a:pPr marL="0" indent="0">
              <a:buNone/>
            </a:pPr>
            <a:r>
              <a:rPr lang="sl-SI" dirty="0">
                <a:ea typeface="+mn-lt"/>
                <a:cs typeface="+mn-lt"/>
              </a:rPr>
              <a:t>         x = 180 g x 255kJ/100 g = 459 kJ</a:t>
            </a:r>
          </a:p>
        </p:txBody>
      </p:sp>
    </p:spTree>
    <p:extLst>
      <p:ext uri="{BB962C8B-B14F-4D97-AF65-F5344CB8AC3E}">
        <p14:creationId xmlns:p14="http://schemas.microsoft.com/office/powerpoint/2010/main" val="256066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Vaja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sz="4400" b="1" dirty="0">
                <a:solidFill>
                  <a:srgbClr val="0070C0"/>
                </a:solidFill>
              </a:rPr>
              <a:t>Izračunaj energijsko vrednost za:</a:t>
            </a:r>
          </a:p>
          <a:p>
            <a:pPr lvl="0"/>
            <a:r>
              <a:rPr lang="sl-SI" sz="4400" dirty="0"/>
              <a:t>200 g jogurta (3,2% maščobe)</a:t>
            </a:r>
          </a:p>
          <a:p>
            <a:pPr lvl="0"/>
            <a:r>
              <a:rPr lang="sl-SI" sz="4400" dirty="0"/>
              <a:t>150 g sira edamca</a:t>
            </a:r>
          </a:p>
          <a:p>
            <a:pPr lvl="0"/>
            <a:r>
              <a:rPr lang="sl-SI" sz="4400" dirty="0"/>
              <a:t>20 g smetane (10 % maščobe)</a:t>
            </a:r>
          </a:p>
          <a:p>
            <a:endParaRPr lang="sl-SI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Utrjevanje znanja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sl-SI" dirty="0"/>
              <a:t>Naštej 5 civilizacijskih bolezni.</a:t>
            </a:r>
          </a:p>
          <a:p>
            <a:pPr marL="514350" lvl="0" indent="-514350">
              <a:buFont typeface="+mj-lt"/>
              <a:buAutoNum type="arabicPeriod"/>
            </a:pPr>
            <a:r>
              <a:rPr lang="sl-SI" dirty="0"/>
              <a:t>Kaj je hrana?</a:t>
            </a:r>
          </a:p>
          <a:p>
            <a:pPr marL="514350" lvl="0" indent="-514350">
              <a:buFont typeface="+mj-lt"/>
              <a:buAutoNum type="arabicPeriod"/>
            </a:pPr>
            <a:r>
              <a:rPr lang="sl-SI" dirty="0"/>
              <a:t>Kaj so živila?</a:t>
            </a:r>
          </a:p>
          <a:p>
            <a:pPr marL="514350" lvl="0" indent="-514350">
              <a:buFont typeface="+mj-lt"/>
              <a:buAutoNum type="arabicPeriod"/>
            </a:pPr>
            <a:r>
              <a:rPr lang="sl-SI" dirty="0"/>
              <a:t>Kakšen je pomen hranilnih snovi?</a:t>
            </a:r>
          </a:p>
          <a:p>
            <a:pPr marL="514350" lvl="0" indent="-514350">
              <a:buFont typeface="+mj-lt"/>
              <a:buAutoNum type="arabicPeriod"/>
            </a:pPr>
            <a:r>
              <a:rPr lang="sl-SI" dirty="0"/>
              <a:t>Katere so energijske hranilne snovi?</a:t>
            </a:r>
          </a:p>
          <a:p>
            <a:pPr marL="514350" lvl="0" indent="-514350">
              <a:buFont typeface="+mj-lt"/>
              <a:buAutoNum type="arabicPeriod"/>
            </a:pPr>
            <a:r>
              <a:rPr lang="sl-SI" dirty="0"/>
              <a:t>Katere so gradbene hranilne snovi? Opiši.</a:t>
            </a:r>
          </a:p>
          <a:p>
            <a:pPr marL="514350" lvl="0" indent="-514350">
              <a:buFont typeface="+mj-lt"/>
              <a:buAutoNum type="arabicPeriod"/>
            </a:pPr>
            <a:r>
              <a:rPr lang="sl-SI" dirty="0"/>
              <a:t>Za kaj potrebujemo energijo?</a:t>
            </a:r>
          </a:p>
          <a:p>
            <a:pPr marL="514350" lvl="0" indent="-514350">
              <a:buFont typeface="+mj-lt"/>
              <a:buAutoNum type="arabicPeriod"/>
            </a:pPr>
            <a:r>
              <a:rPr lang="sl-SI" dirty="0"/>
              <a:t>Od česa je odvisno, koliko </a:t>
            </a:r>
            <a:r>
              <a:rPr lang="sl-SI"/>
              <a:t>energije potrebujemo?</a:t>
            </a:r>
            <a:endParaRPr lang="sl-SI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2329804"/>
            <a:ext cx="4465224" cy="2971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4000" b="1" u="sng" dirty="0">
                <a:solidFill>
                  <a:srgbClr val="FF0000"/>
                </a:solidFill>
              </a:rPr>
              <a:t>Prehrana</a:t>
            </a:r>
            <a:r>
              <a:rPr lang="sl-SI" sz="4000" dirty="0"/>
              <a:t> je stalno uživanje hrane.</a:t>
            </a:r>
          </a:p>
          <a:p>
            <a:r>
              <a:rPr lang="sl-SI" sz="4000" b="1" u="sng" dirty="0">
                <a:solidFill>
                  <a:srgbClr val="FF0000"/>
                </a:solidFill>
              </a:rPr>
              <a:t>Hrana</a:t>
            </a:r>
            <a:r>
              <a:rPr lang="sl-SI" sz="4000" dirty="0"/>
              <a:t> so vse snovi, ki jih pojemo in popijemo z namenom, da si pridobimo energijo za delo, za rast in za razvoj in ohranitev zdravja.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b="1" u="sng" dirty="0">
                <a:solidFill>
                  <a:srgbClr val="FF0000"/>
                </a:solidFill>
              </a:rPr>
              <a:t>Živila</a:t>
            </a:r>
            <a:r>
              <a:rPr lang="sl-SI" dirty="0"/>
              <a:t> so glavne sestavine hrane in jedi, so naravne dobrine, ki so lahko:</a:t>
            </a:r>
          </a:p>
          <a:p>
            <a:pPr lvl="0">
              <a:buFont typeface="Wingdings" pitchFamily="2" charset="2"/>
              <a:buChar char="ü"/>
            </a:pPr>
            <a:r>
              <a:rPr lang="sl-SI" b="1" dirty="0">
                <a:solidFill>
                  <a:srgbClr val="7030A0"/>
                </a:solidFill>
              </a:rPr>
              <a:t>Živalskega izvora </a:t>
            </a:r>
            <a:r>
              <a:rPr lang="sl-SI" dirty="0"/>
              <a:t>(meso in mesni izdelki, mleko in mlečni izdelki, ribe, morski sadeži, jajca …)</a:t>
            </a:r>
          </a:p>
          <a:p>
            <a:pPr lvl="0">
              <a:buFont typeface="Wingdings" pitchFamily="2" charset="2"/>
              <a:buChar char="ü"/>
            </a:pPr>
            <a:r>
              <a:rPr lang="sl-SI" b="1" dirty="0">
                <a:solidFill>
                  <a:srgbClr val="7030A0"/>
                </a:solidFill>
              </a:rPr>
              <a:t>Rastlinskega izvora </a:t>
            </a:r>
            <a:r>
              <a:rPr lang="sl-SI" dirty="0"/>
              <a:t>(sadje, zelenjava, žita, žitni izdelki, rastlinska olja …)</a:t>
            </a:r>
          </a:p>
          <a:p>
            <a:pPr lvl="0">
              <a:buFont typeface="Wingdings" pitchFamily="2" charset="2"/>
              <a:buChar char="ü"/>
            </a:pPr>
            <a:r>
              <a:rPr lang="sl-SI" b="1" dirty="0">
                <a:solidFill>
                  <a:srgbClr val="7030A0"/>
                </a:solidFill>
              </a:rPr>
              <a:t>Mineralnega izvora </a:t>
            </a:r>
            <a:r>
              <a:rPr lang="sl-SI" dirty="0"/>
              <a:t>(voda, mineralna voda, sol)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4000" b="1" u="sng" dirty="0">
                <a:solidFill>
                  <a:srgbClr val="FF0000"/>
                </a:solidFill>
              </a:rPr>
              <a:t>Hranilne snovi</a:t>
            </a:r>
            <a:r>
              <a:rPr lang="sl-SI" sz="4000" b="1" dirty="0">
                <a:solidFill>
                  <a:srgbClr val="FF0000"/>
                </a:solidFill>
              </a:rPr>
              <a:t> </a:t>
            </a:r>
            <a:r>
              <a:rPr lang="sl-SI" sz="4000" dirty="0"/>
              <a:t>sestavljajo živila (ogljikovi hidrati, beljakovine, maščobe, vitamini, minerali in voda).</a:t>
            </a:r>
          </a:p>
          <a:p>
            <a:endParaRPr lang="sl-SI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sz="4000" dirty="0"/>
              <a:t>Vaja:</a:t>
            </a:r>
          </a:p>
          <a:p>
            <a:endParaRPr lang="sl-SI" sz="4000" dirty="0"/>
          </a:p>
          <a:p>
            <a:pPr>
              <a:buNone/>
            </a:pPr>
            <a:r>
              <a:rPr lang="sl-SI" sz="4000" i="1" dirty="0"/>
              <a:t>Kakšna je razlika med živilom in jedjo?</a:t>
            </a:r>
          </a:p>
          <a:p>
            <a:endParaRPr lang="sl-SI" dirty="0"/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060848"/>
            <a:ext cx="3283952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51450" y="2132856"/>
            <a:ext cx="4053234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POMEN HRANILNIH SNOVI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sl-SI" b="1" u="sng" dirty="0" err="1">
                <a:solidFill>
                  <a:srgbClr val="7030A0"/>
                </a:solidFill>
              </a:rPr>
              <a:t>A.Gradbene</a:t>
            </a:r>
            <a:r>
              <a:rPr lang="sl-SI" b="1" u="sng" dirty="0">
                <a:solidFill>
                  <a:srgbClr val="7030A0"/>
                </a:solidFill>
              </a:rPr>
              <a:t> snovi – gradijo in obnavljajo organizem</a:t>
            </a:r>
            <a:r>
              <a:rPr lang="sl-SI" dirty="0"/>
              <a:t>: beljakovine, minerali in voda</a:t>
            </a:r>
          </a:p>
          <a:p>
            <a:pPr lvl="0">
              <a:buFont typeface="Wingdings" pitchFamily="2" charset="2"/>
              <a:buChar char="ü"/>
            </a:pPr>
            <a:r>
              <a:rPr lang="sl-SI" dirty="0"/>
              <a:t>Beljakovine gradijo mišice, celice, kri, kožo, lase, nohte …</a:t>
            </a:r>
          </a:p>
          <a:p>
            <a:pPr lvl="0">
              <a:buFont typeface="Wingdings" pitchFamily="2" charset="2"/>
              <a:buChar char="ü"/>
            </a:pPr>
            <a:r>
              <a:rPr lang="sl-SI" dirty="0"/>
              <a:t>Minerali gradijo kosti in zobovje</a:t>
            </a:r>
          </a:p>
          <a:p>
            <a:pPr lvl="0">
              <a:buFont typeface="Wingdings" pitchFamily="2" charset="2"/>
              <a:buChar char="ü"/>
            </a:pPr>
            <a:r>
              <a:rPr lang="sl-SI" dirty="0"/>
              <a:t>Voda je prisotna v vsaki naši celici, telesnih tekočinah</a:t>
            </a:r>
          </a:p>
          <a:p>
            <a:pPr lvl="0">
              <a:buFont typeface="Wingdings" pitchFamily="2" charset="2"/>
              <a:buChar char="ü"/>
            </a:pPr>
            <a:r>
              <a:rPr lang="sl-SI" dirty="0"/>
              <a:t>Tudi maščobe gradijo telo</a:t>
            </a:r>
          </a:p>
          <a:p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push dir="u"/>
      </p:transition>
    </mc:Choice>
    <mc:Fallback>
      <p:transition spd="slow">
        <p:push dir="u"/>
      </p:transition>
    </mc:Fallback>
  </mc:AlternateContent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694</Words>
  <Application>Microsoft Office PowerPoint</Application>
  <PresentationFormat>Diaprojekcija na zaslonu (4:3)</PresentationFormat>
  <Paragraphs>120</Paragraphs>
  <Slides>26</Slides>
  <Notes>22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26</vt:i4>
      </vt:variant>
    </vt:vector>
  </HeadingPairs>
  <TitlesOfParts>
    <vt:vector size="27" baseType="lpstr">
      <vt:lpstr>Officeova tema</vt:lpstr>
      <vt:lpstr>SESTAVA JEDI IN ŽIVIL SJŽ</vt:lpstr>
      <vt:lpstr>PREHRANA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POMEN HRANILNIH SNOVI</vt:lpstr>
      <vt:lpstr>PowerPointova predstavitev</vt:lpstr>
      <vt:lpstr>PowerPointova predstavitev</vt:lpstr>
      <vt:lpstr>PowerPointova predstavitev</vt:lpstr>
      <vt:lpstr> ENERGIJSKA VREDNOST HRANE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Energijske potrebe po spolu in starosti</vt:lpstr>
      <vt:lpstr>Razporeditev obrokov hrane</vt:lpstr>
      <vt:lpstr>Količina potrebne energije pri različni razporeditvi dnevnih obrokov</vt:lpstr>
      <vt:lpstr>PowerPointova predstavitev</vt:lpstr>
      <vt:lpstr>PowerPointova predstavitev</vt:lpstr>
      <vt:lpstr>PowerPointova predstavitev</vt:lpstr>
      <vt:lpstr>Vaja</vt:lpstr>
      <vt:lpstr>Utrjevanje znanja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PREHRANA</dc:title>
  <dc:creator>ssz12</dc:creator>
  <cp:lastModifiedBy>vstop</cp:lastModifiedBy>
  <cp:revision>74</cp:revision>
  <dcterms:created xsi:type="dcterms:W3CDTF">2012-09-11T14:59:29Z</dcterms:created>
  <dcterms:modified xsi:type="dcterms:W3CDTF">2022-11-30T09:18:50Z</dcterms:modified>
</cp:coreProperties>
</file>