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36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B69E-FAB6-4869-9C2E-9C1C05DB892B}" type="datetimeFigureOut">
              <a:rPr lang="sl-SI" smtClean="0"/>
              <a:t>10. 01. 2021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4114-78BE-41CF-B8F1-1131C0729B42}" type="slidenum">
              <a:rPr lang="sl-SI" smtClean="0"/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29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B69E-FAB6-4869-9C2E-9C1C05DB892B}" type="datetimeFigureOut">
              <a:rPr lang="sl-SI" smtClean="0"/>
              <a:t>10. 01. 2021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4114-78BE-41CF-B8F1-1131C0729B4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2418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B69E-FAB6-4869-9C2E-9C1C05DB892B}" type="datetimeFigureOut">
              <a:rPr lang="sl-SI" smtClean="0"/>
              <a:t>10. 01. 2021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4114-78BE-41CF-B8F1-1131C0729B4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545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B69E-FAB6-4869-9C2E-9C1C05DB892B}" type="datetimeFigureOut">
              <a:rPr lang="sl-SI" smtClean="0"/>
              <a:t>10. 01. 2021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4114-78BE-41CF-B8F1-1131C0729B4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930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B69E-FAB6-4869-9C2E-9C1C05DB892B}" type="datetimeFigureOut">
              <a:rPr lang="sl-SI" smtClean="0"/>
              <a:t>10. 01. 2021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4114-78BE-41CF-B8F1-1131C0729B42}" type="slidenum">
              <a:rPr lang="sl-SI" smtClean="0"/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4566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B69E-FAB6-4869-9C2E-9C1C05DB892B}" type="datetimeFigureOut">
              <a:rPr lang="sl-SI" smtClean="0"/>
              <a:t>10. 01. 2021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4114-78BE-41CF-B8F1-1131C0729B4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3733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B69E-FAB6-4869-9C2E-9C1C05DB892B}" type="datetimeFigureOut">
              <a:rPr lang="sl-SI" smtClean="0"/>
              <a:t>10. 01. 2021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4114-78BE-41CF-B8F1-1131C0729B4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8430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B69E-FAB6-4869-9C2E-9C1C05DB892B}" type="datetimeFigureOut">
              <a:rPr lang="sl-SI" smtClean="0"/>
              <a:t>10. 01. 2021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4114-78BE-41CF-B8F1-1131C0729B4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9357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B69E-FAB6-4869-9C2E-9C1C05DB892B}" type="datetimeFigureOut">
              <a:rPr lang="sl-SI" smtClean="0"/>
              <a:t>10. 01. 2021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4114-78BE-41CF-B8F1-1131C0729B4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3945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6FAB69E-FAB6-4869-9C2E-9C1C05DB892B}" type="datetimeFigureOut">
              <a:rPr lang="sl-SI" smtClean="0"/>
              <a:t>10. 01. 2021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624114-78BE-41CF-B8F1-1131C0729B4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08425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B69E-FAB6-4869-9C2E-9C1C05DB892B}" type="datetimeFigureOut">
              <a:rPr lang="sl-SI" smtClean="0"/>
              <a:t>10. 01. 2021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4114-78BE-41CF-B8F1-1131C0729B4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783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6FAB69E-FAB6-4869-9C2E-9C1C05DB892B}" type="datetimeFigureOut">
              <a:rPr lang="sl-SI" smtClean="0"/>
              <a:t>10. 01. 2021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F624114-78BE-41CF-B8F1-1131C0729B42}" type="slidenum">
              <a:rPr lang="sl-SI" smtClean="0"/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5122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602557"/>
          </a:xfrm>
        </p:spPr>
        <p:txBody>
          <a:bodyPr/>
          <a:lstStyle/>
          <a:p>
            <a:r>
              <a:rPr lang="sl-SI" sz="2400" dirty="0" smtClean="0"/>
              <a:t>PONEDELJEK, 11</a:t>
            </a:r>
            <a:r>
              <a:rPr lang="sl-SI" sz="2400" dirty="0"/>
              <a:t>. 1. </a:t>
            </a:r>
            <a:r>
              <a:rPr lang="sl-SI" sz="2400" dirty="0" smtClean="0"/>
              <a:t>2021 - </a:t>
            </a:r>
            <a:r>
              <a:rPr lang="sl-SI" sz="2400" dirty="0" smtClean="0">
                <a:solidFill>
                  <a:srgbClr val="008000"/>
                </a:solidFill>
              </a:rPr>
              <a:t>MATEMATIKA</a:t>
            </a:r>
            <a:r>
              <a:rPr lang="sl-SI" sz="4400" dirty="0" smtClean="0"/>
              <a:t/>
            </a:r>
            <a:br>
              <a:rPr lang="sl-SI" sz="4400" dirty="0" smtClean="0"/>
            </a:br>
            <a:r>
              <a:rPr lang="sl-SI" sz="4800" dirty="0" smtClean="0">
                <a:solidFill>
                  <a:srgbClr val="C00000"/>
                </a:solidFill>
              </a:rPr>
              <a:t>MERIM DOLŽINO</a:t>
            </a:r>
            <a:endParaRPr lang="sl-SI" sz="48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00051" y="3884023"/>
            <a:ext cx="10058400" cy="1714597"/>
          </a:xfrm>
        </p:spPr>
        <p:txBody>
          <a:bodyPr>
            <a:noAutofit/>
          </a:bodyPr>
          <a:lstStyle/>
          <a:p>
            <a:r>
              <a:rPr lang="sl-SI" sz="1800" dirty="0" smtClean="0"/>
              <a:t>DOLGE POČITNICE – danes se bomo pogovarjali o </a:t>
            </a:r>
            <a:r>
              <a:rPr lang="sl-SI" sz="1800" b="1" i="1" u="sng" dirty="0" smtClean="0"/>
              <a:t>merskih enotah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l-SI" sz="1800" b="1" i="1" u="sng" dirty="0" smtClean="0"/>
              <a:t>Meter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l-SI" sz="1800" b="1" i="1" u="sng" dirty="0" smtClean="0"/>
              <a:t>Kilometer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l-SI" sz="1800" b="1" i="1" u="sng" dirty="0" smtClean="0"/>
              <a:t>milimeter</a:t>
            </a:r>
            <a:endParaRPr lang="sl-SI" sz="1800" b="1" dirty="0"/>
          </a:p>
        </p:txBody>
      </p:sp>
    </p:spTree>
    <p:extLst>
      <p:ext uri="{BB962C8B-B14F-4D97-AF65-F5344CB8AC3E}">
        <p14:creationId xmlns:p14="http://schemas.microsoft.com/office/powerpoint/2010/main" val="2074571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ZNAM, ŽE NEKAJ VELJAM</a:t>
            </a:r>
            <a:endParaRPr lang="sl-SI" sz="2000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Zapis v zvezke: </a:t>
            </a:r>
            <a:r>
              <a:rPr lang="sl-SI" i="1" dirty="0" smtClean="0">
                <a:solidFill>
                  <a:srgbClr val="C00000"/>
                </a:solidFill>
              </a:rPr>
              <a:t>MERIMO DOLŽINO</a:t>
            </a:r>
            <a:endParaRPr lang="sl-SI" dirty="0" smtClean="0"/>
          </a:p>
          <a:p>
            <a:r>
              <a:rPr lang="sl-SI" i="1" dirty="0" smtClean="0">
                <a:solidFill>
                  <a:srgbClr val="C00000"/>
                </a:solidFill>
              </a:rPr>
              <a:t>1m = 10 dm</a:t>
            </a:r>
          </a:p>
          <a:p>
            <a:r>
              <a:rPr lang="sl-SI" i="1" dirty="0" smtClean="0">
                <a:solidFill>
                  <a:srgbClr val="C00000"/>
                </a:solidFill>
              </a:rPr>
              <a:t>1 dm = 10 cm </a:t>
            </a:r>
          </a:p>
          <a:p>
            <a:r>
              <a:rPr lang="sl-SI" i="1" dirty="0" smtClean="0">
                <a:solidFill>
                  <a:srgbClr val="C00000"/>
                </a:solidFill>
              </a:rPr>
              <a:t>1 m = 100 cm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i="1" dirty="0" smtClean="0">
                <a:solidFill>
                  <a:srgbClr val="C00000"/>
                </a:solidFill>
              </a:rPr>
              <a:t> </a:t>
            </a:r>
            <a:r>
              <a:rPr lang="sl-SI" i="1" dirty="0" smtClean="0">
                <a:solidFill>
                  <a:srgbClr val="FF0000"/>
                </a:solidFill>
              </a:rPr>
              <a:t>U, str. 103, </a:t>
            </a:r>
            <a:r>
              <a:rPr lang="sl-SI" i="1" dirty="0" err="1" smtClean="0">
                <a:solidFill>
                  <a:srgbClr val="FF0000"/>
                </a:solidFill>
              </a:rPr>
              <a:t>nal</a:t>
            </a:r>
            <a:r>
              <a:rPr lang="sl-SI" i="1" dirty="0" smtClean="0">
                <a:solidFill>
                  <a:srgbClr val="FF0000"/>
                </a:solidFill>
              </a:rPr>
              <a:t>: 1 - </a:t>
            </a:r>
            <a:r>
              <a:rPr lang="sl-SI" i="1" dirty="0" smtClean="0"/>
              <a:t>V zvezek napiši</a:t>
            </a:r>
            <a:r>
              <a:rPr lang="sl-SI" i="1" u="sng" dirty="0" smtClean="0"/>
              <a:t> ime predmeta </a:t>
            </a:r>
            <a:r>
              <a:rPr lang="sl-SI" i="1" dirty="0" smtClean="0"/>
              <a:t>in </a:t>
            </a:r>
            <a:r>
              <a:rPr lang="sl-SI" i="1" u="sng" dirty="0" smtClean="0"/>
              <a:t>smiselno DOLŽINO.</a:t>
            </a:r>
          </a:p>
          <a:p>
            <a:pPr marL="0" indent="0">
              <a:buNone/>
            </a:pPr>
            <a:r>
              <a:rPr lang="sl-SI" i="1" u="sng" dirty="0" smtClean="0"/>
              <a:t>Npr.:</a:t>
            </a:r>
            <a:r>
              <a:rPr lang="sl-SI" i="1" dirty="0" smtClean="0"/>
              <a:t>   sponka – 2cm</a:t>
            </a:r>
          </a:p>
          <a:p>
            <a:pPr marL="0" indent="0">
              <a:buNone/>
            </a:pPr>
            <a:r>
              <a:rPr lang="sl-SI" i="1" dirty="0"/>
              <a:t> </a:t>
            </a:r>
            <a:r>
              <a:rPr lang="sl-SI" i="1" dirty="0" smtClean="0"/>
              <a:t>         pisalo - ……</a:t>
            </a:r>
            <a:endParaRPr lang="sl-SI" i="1" dirty="0"/>
          </a:p>
        </p:txBody>
      </p:sp>
    </p:spTree>
    <p:extLst>
      <p:ext uri="{BB962C8B-B14F-4D97-AF65-F5344CB8AC3E}">
        <p14:creationId xmlns:p14="http://schemas.microsoft.com/office/powerpoint/2010/main" val="2134221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dirty="0" smtClean="0">
                <a:solidFill>
                  <a:srgbClr val="006600"/>
                </a:solidFill>
              </a:rPr>
              <a:t>UČENOST JE MODROST</a:t>
            </a:r>
            <a:endParaRPr lang="sl-SI" sz="2000" dirty="0">
              <a:solidFill>
                <a:srgbClr val="0066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97280" y="1845734"/>
            <a:ext cx="9300754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 </a:t>
            </a:r>
            <a:r>
              <a:rPr lang="sl-SI" i="1" dirty="0" smtClean="0">
                <a:solidFill>
                  <a:schemeClr val="tx1"/>
                </a:solidFill>
              </a:rPr>
              <a:t>Osnovna merska enota je </a:t>
            </a:r>
            <a:r>
              <a:rPr lang="sl-SI" b="1" i="1" u="sng" dirty="0" smtClean="0">
                <a:solidFill>
                  <a:srgbClr val="C00000"/>
                </a:solidFill>
              </a:rPr>
              <a:t>meter.</a:t>
            </a:r>
            <a:endParaRPr lang="sl-SI" i="1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i="1" dirty="0" smtClean="0">
                <a:solidFill>
                  <a:schemeClr val="tx1"/>
                </a:solidFill>
              </a:rPr>
              <a:t> Kadar merimo velike razdalje, jih merimo v </a:t>
            </a:r>
            <a:r>
              <a:rPr lang="sl-SI" b="1" i="1" u="sng" dirty="0" smtClean="0">
                <a:solidFill>
                  <a:srgbClr val="C00000"/>
                </a:solidFill>
              </a:rPr>
              <a:t>kilometrih.</a:t>
            </a:r>
          </a:p>
          <a:p>
            <a:pPr marL="0" indent="0">
              <a:buNone/>
            </a:pPr>
            <a:r>
              <a:rPr lang="sl-SI" b="1" i="1" dirty="0">
                <a:solidFill>
                  <a:srgbClr val="C00000"/>
                </a:solidFill>
              </a:rPr>
              <a:t> </a:t>
            </a:r>
            <a:r>
              <a:rPr lang="sl-SI" b="1" i="1" dirty="0" smtClean="0">
                <a:solidFill>
                  <a:srgbClr val="C00000"/>
                </a:solidFill>
              </a:rPr>
              <a:t>1 kilometer je 1000 metrov                      </a:t>
            </a:r>
            <a:r>
              <a:rPr lang="sl-SI" b="1" i="1" dirty="0" smtClean="0">
                <a:solidFill>
                  <a:schemeClr val="tx2">
                    <a:lumMod val="50000"/>
                  </a:schemeClr>
                </a:solidFill>
              </a:rPr>
              <a:t>1 km = 1000 m</a:t>
            </a:r>
          </a:p>
          <a:p>
            <a:pPr marL="0" indent="0">
              <a:buNone/>
            </a:pPr>
            <a:endParaRPr lang="sl-SI" b="1" i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b="1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sl-SI" i="1" dirty="0" smtClean="0">
                <a:solidFill>
                  <a:schemeClr val="tx2">
                    <a:lumMod val="50000"/>
                  </a:schemeClr>
                </a:solidFill>
              </a:rPr>
              <a:t>Zelo majhna enota za merjenje dolžine je </a:t>
            </a:r>
            <a:r>
              <a:rPr lang="sl-SI" b="1" i="1" u="sng" dirty="0" smtClean="0">
                <a:solidFill>
                  <a:srgbClr val="C00000"/>
                </a:solidFill>
              </a:rPr>
              <a:t>milimeter                        </a:t>
            </a:r>
            <a:r>
              <a:rPr lang="sl-SI" b="1" i="1" dirty="0" smtClean="0">
                <a:solidFill>
                  <a:srgbClr val="C00000"/>
                </a:solidFill>
              </a:rPr>
              <a:t>         </a:t>
            </a:r>
            <a:r>
              <a:rPr lang="sl-SI" b="1" i="1" dirty="0" smtClean="0">
                <a:solidFill>
                  <a:schemeClr val="tx2">
                    <a:lumMod val="50000"/>
                  </a:schemeClr>
                </a:solidFill>
              </a:rPr>
              <a:t>1 cm = 10 mm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sl-SI" i="1" dirty="0" smtClean="0">
                <a:solidFill>
                  <a:schemeClr val="tx2">
                    <a:lumMod val="50000"/>
                  </a:schemeClr>
                </a:solidFill>
              </a:rPr>
              <a:t>Milimeter krajše zapišemo </a:t>
            </a:r>
            <a:r>
              <a:rPr lang="sl-SI" b="1" i="1" dirty="0" smtClean="0">
                <a:solidFill>
                  <a:srgbClr val="C00000"/>
                </a:solidFill>
              </a:rPr>
              <a:t>mm.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b="1" i="1" dirty="0">
                <a:solidFill>
                  <a:schemeClr val="tx1"/>
                </a:solidFill>
              </a:rPr>
              <a:t> </a:t>
            </a:r>
            <a:r>
              <a:rPr lang="sl-SI" i="1" dirty="0" smtClean="0">
                <a:solidFill>
                  <a:schemeClr val="tx1"/>
                </a:solidFill>
              </a:rPr>
              <a:t>V milimetrih izražamo debelino šivanke ali najmanjšo enoto na ravnilu.</a:t>
            </a:r>
            <a:r>
              <a:rPr lang="sl-SI" b="1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sl-SI" b="1" i="1" u="sng" dirty="0" smtClean="0">
                <a:solidFill>
                  <a:srgbClr val="C00000"/>
                </a:solidFill>
              </a:rPr>
              <a:t> </a:t>
            </a:r>
            <a:endParaRPr lang="sl-SI" dirty="0">
              <a:solidFill>
                <a:schemeClr val="tx1"/>
              </a:solidFill>
            </a:endParaRPr>
          </a:p>
        </p:txBody>
      </p:sp>
      <p:cxnSp>
        <p:nvCxnSpPr>
          <p:cNvPr id="5" name="Raven puščični povezovalnik 4"/>
          <p:cNvCxnSpPr/>
          <p:nvPr/>
        </p:nvCxnSpPr>
        <p:spPr>
          <a:xfrm>
            <a:off x="4197531" y="2934789"/>
            <a:ext cx="748938" cy="8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puščični povezovalnik 6"/>
          <p:cNvCxnSpPr/>
          <p:nvPr/>
        </p:nvCxnSpPr>
        <p:spPr>
          <a:xfrm>
            <a:off x="6940731" y="4284617"/>
            <a:ext cx="949235" cy="87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Aristo GEOflex ravnilo flexi 30 cm, BARVE Roza AR23031NP - TEN-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3971110"/>
            <a:ext cx="4693920" cy="2364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8235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VAJA DELA MOJSTRA</a:t>
            </a:r>
            <a:endParaRPr lang="sl-SI" sz="2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1) U, str. 104, </a:t>
            </a:r>
            <a:r>
              <a:rPr lang="sl-SI" dirty="0" err="1" smtClean="0">
                <a:solidFill>
                  <a:srgbClr val="FF0000"/>
                </a:solidFill>
              </a:rPr>
              <a:t>nal</a:t>
            </a:r>
            <a:r>
              <a:rPr lang="sl-SI" dirty="0" smtClean="0">
                <a:solidFill>
                  <a:srgbClr val="FF0000"/>
                </a:solidFill>
              </a:rPr>
              <a:t>: 4 – </a:t>
            </a:r>
            <a:r>
              <a:rPr lang="sl-SI" dirty="0" smtClean="0">
                <a:solidFill>
                  <a:schemeClr val="tx1"/>
                </a:solidFill>
              </a:rPr>
              <a:t>Pretvori v ustrezne merske enote.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a) </a:t>
            </a:r>
            <a:r>
              <a:rPr lang="sl-SI" i="1" dirty="0" smtClean="0">
                <a:solidFill>
                  <a:schemeClr val="tx1"/>
                </a:solidFill>
              </a:rPr>
              <a:t>1 dm = _________ cm             </a:t>
            </a:r>
            <a:r>
              <a:rPr lang="sl-SI" i="1" dirty="0" smtClean="0">
                <a:solidFill>
                  <a:srgbClr val="FF0000"/>
                </a:solidFill>
              </a:rPr>
              <a:t>č)  </a:t>
            </a:r>
            <a:r>
              <a:rPr lang="sl-SI" i="1" dirty="0" smtClean="0">
                <a:solidFill>
                  <a:schemeClr val="tx1"/>
                </a:solidFill>
              </a:rPr>
              <a:t>1 m = _______ dm</a:t>
            </a:r>
            <a:r>
              <a:rPr lang="sl-SI" i="1" dirty="0" smtClean="0">
                <a:solidFill>
                  <a:srgbClr val="FF0000"/>
                </a:solidFill>
              </a:rPr>
              <a:t>              f) </a:t>
            </a:r>
            <a:r>
              <a:rPr lang="sl-SI" i="1" dirty="0" smtClean="0">
                <a:solidFill>
                  <a:schemeClr val="tx1"/>
                </a:solidFill>
              </a:rPr>
              <a:t>1 km = _______ m</a:t>
            </a:r>
            <a:endParaRPr lang="sl-SI" i="1" dirty="0" smtClean="0">
              <a:solidFill>
                <a:srgbClr val="FF0000"/>
              </a:solidFill>
            </a:endParaRPr>
          </a:p>
          <a:p>
            <a:r>
              <a:rPr lang="sl-SI" i="1" dirty="0">
                <a:solidFill>
                  <a:srgbClr val="FF0000"/>
                </a:solidFill>
              </a:rPr>
              <a:t>b</a:t>
            </a:r>
            <a:r>
              <a:rPr lang="sl-SI" i="1" dirty="0" smtClean="0">
                <a:solidFill>
                  <a:srgbClr val="FF0000"/>
                </a:solidFill>
              </a:rPr>
              <a:t>) </a:t>
            </a:r>
            <a:r>
              <a:rPr lang="sl-SI" i="1" dirty="0" smtClean="0">
                <a:solidFill>
                  <a:schemeClr val="tx1"/>
                </a:solidFill>
              </a:rPr>
              <a:t>7 dm = _________ cm </a:t>
            </a:r>
            <a:r>
              <a:rPr lang="sl-SI" i="1" dirty="0" smtClean="0">
                <a:solidFill>
                  <a:srgbClr val="FF0000"/>
                </a:solidFill>
              </a:rPr>
              <a:t>           d)   </a:t>
            </a:r>
            <a:r>
              <a:rPr lang="sl-SI" i="1" dirty="0" smtClean="0">
                <a:solidFill>
                  <a:schemeClr val="tx1"/>
                </a:solidFill>
              </a:rPr>
              <a:t>8 m = _______ dm</a:t>
            </a:r>
            <a:r>
              <a:rPr lang="sl-SI" i="1" dirty="0" smtClean="0">
                <a:solidFill>
                  <a:srgbClr val="FF0000"/>
                </a:solidFill>
              </a:rPr>
              <a:t>             g)  </a:t>
            </a:r>
            <a:r>
              <a:rPr lang="sl-SI" i="1" dirty="0" smtClean="0">
                <a:solidFill>
                  <a:schemeClr val="tx1"/>
                </a:solidFill>
              </a:rPr>
              <a:t>2 km = ______ m</a:t>
            </a:r>
            <a:endParaRPr lang="sl-SI" i="1" dirty="0" smtClean="0">
              <a:solidFill>
                <a:srgbClr val="FF0000"/>
              </a:solidFill>
            </a:endParaRPr>
          </a:p>
          <a:p>
            <a:r>
              <a:rPr lang="sl-SI" i="1" dirty="0">
                <a:solidFill>
                  <a:srgbClr val="FF0000"/>
                </a:solidFill>
              </a:rPr>
              <a:t>c</a:t>
            </a:r>
            <a:r>
              <a:rPr lang="sl-SI" i="1" dirty="0" smtClean="0">
                <a:solidFill>
                  <a:srgbClr val="FF0000"/>
                </a:solidFill>
              </a:rPr>
              <a:t>)  </a:t>
            </a:r>
            <a:r>
              <a:rPr lang="sl-SI" i="1" dirty="0" smtClean="0">
                <a:solidFill>
                  <a:schemeClr val="tx1"/>
                </a:solidFill>
              </a:rPr>
              <a:t>10 dm = ________ cm</a:t>
            </a:r>
            <a:r>
              <a:rPr lang="sl-SI" i="1" dirty="0" smtClean="0">
                <a:solidFill>
                  <a:srgbClr val="FF0000"/>
                </a:solidFill>
              </a:rPr>
              <a:t>           e)    </a:t>
            </a:r>
            <a:r>
              <a:rPr lang="sl-SI" i="1" dirty="0" smtClean="0">
                <a:solidFill>
                  <a:schemeClr val="tx1"/>
                </a:solidFill>
              </a:rPr>
              <a:t>30 m = _______ dm</a:t>
            </a:r>
            <a:r>
              <a:rPr lang="sl-SI" i="1" dirty="0" smtClean="0">
                <a:solidFill>
                  <a:srgbClr val="FF0000"/>
                </a:solidFill>
              </a:rPr>
              <a:t>          h)  </a:t>
            </a:r>
            <a:r>
              <a:rPr lang="sl-SI" i="1" dirty="0" smtClean="0">
                <a:solidFill>
                  <a:schemeClr val="tx1"/>
                </a:solidFill>
              </a:rPr>
              <a:t>6 km = ______ m</a:t>
            </a:r>
          </a:p>
          <a:p>
            <a:r>
              <a:rPr lang="sl-SI" i="1" dirty="0" smtClean="0">
                <a:solidFill>
                  <a:schemeClr val="tx1"/>
                </a:solidFill>
              </a:rPr>
              <a:t>2) </a:t>
            </a:r>
            <a:r>
              <a:rPr lang="sl-SI" i="1" dirty="0" smtClean="0">
                <a:solidFill>
                  <a:srgbClr val="FF0000"/>
                </a:solidFill>
              </a:rPr>
              <a:t>U, str. 104, </a:t>
            </a:r>
            <a:r>
              <a:rPr lang="sl-SI" i="1" dirty="0" err="1" smtClean="0">
                <a:solidFill>
                  <a:srgbClr val="FF0000"/>
                </a:solidFill>
              </a:rPr>
              <a:t>nal</a:t>
            </a:r>
            <a:r>
              <a:rPr lang="sl-SI" i="1" dirty="0" smtClean="0">
                <a:solidFill>
                  <a:srgbClr val="FF0000"/>
                </a:solidFill>
              </a:rPr>
              <a:t>: 5 - </a:t>
            </a:r>
            <a:r>
              <a:rPr lang="sl-SI" i="1" dirty="0" smtClean="0">
                <a:solidFill>
                  <a:schemeClr val="tx1"/>
                </a:solidFill>
              </a:rPr>
              <a:t> Pretvori v centimetre.</a:t>
            </a:r>
          </a:p>
          <a:p>
            <a:r>
              <a:rPr lang="sl-SI" i="1" dirty="0" smtClean="0">
                <a:solidFill>
                  <a:schemeClr val="tx1"/>
                </a:solidFill>
              </a:rPr>
              <a:t>a) 7 dm =                                           č) 5 dm 3 cm = </a:t>
            </a:r>
          </a:p>
          <a:p>
            <a:r>
              <a:rPr lang="sl-SI" i="1" dirty="0" smtClean="0">
                <a:solidFill>
                  <a:schemeClr val="tx1"/>
                </a:solidFill>
              </a:rPr>
              <a:t>3) </a:t>
            </a:r>
            <a:r>
              <a:rPr lang="sl-SI" i="1" dirty="0" smtClean="0">
                <a:solidFill>
                  <a:srgbClr val="FF0000"/>
                </a:solidFill>
              </a:rPr>
              <a:t>U, str. 105, </a:t>
            </a:r>
            <a:r>
              <a:rPr lang="sl-SI" i="1" dirty="0" err="1" smtClean="0">
                <a:solidFill>
                  <a:srgbClr val="FF0000"/>
                </a:solidFill>
              </a:rPr>
              <a:t>nal</a:t>
            </a:r>
            <a:r>
              <a:rPr lang="sl-SI" i="1" dirty="0" smtClean="0">
                <a:solidFill>
                  <a:srgbClr val="FF0000"/>
                </a:solidFill>
              </a:rPr>
              <a:t>: 6 – </a:t>
            </a:r>
            <a:r>
              <a:rPr lang="sl-SI" i="1" dirty="0" smtClean="0">
                <a:solidFill>
                  <a:schemeClr val="tx1"/>
                </a:solidFill>
              </a:rPr>
              <a:t>Pretvori v milimetre.</a:t>
            </a:r>
          </a:p>
          <a:p>
            <a:r>
              <a:rPr lang="sl-SI" i="1" dirty="0" smtClean="0">
                <a:solidFill>
                  <a:schemeClr val="tx1"/>
                </a:solidFill>
              </a:rPr>
              <a:t>a) 2 cm =                                             č) 1 cm 3 mm =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92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VAJA DELA MOJSTRA</a:t>
            </a:r>
            <a:endParaRPr lang="sl-SI" sz="24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SAMOSTOJNO DELO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U, str. 105, </a:t>
            </a:r>
            <a:r>
              <a:rPr lang="sl-SI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</a:t>
            </a:r>
            <a:r>
              <a:rPr lang="sl-SI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9 – </a:t>
            </a:r>
            <a:r>
              <a:rPr lang="sl-SI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prvi stolpec, kdor želi reši oba stolpca.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U, str. 105, </a:t>
            </a:r>
            <a:r>
              <a:rPr lang="sl-SI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</a:t>
            </a:r>
            <a:r>
              <a:rPr lang="sl-SI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sl-SI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ali 11 – </a:t>
            </a:r>
            <a:r>
              <a:rPr lang="sl-SI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 izberi, katero boš rešil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Domače delo: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U, str. 105, </a:t>
            </a:r>
            <a:r>
              <a:rPr lang="sl-SI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</a:t>
            </a:r>
            <a:r>
              <a:rPr lang="sl-SI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12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 P: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i="1" u="sng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KDOR SPI, RIB NE ULOVI</a:t>
            </a:r>
            <a:endParaRPr lang="sl-SI" i="1" u="sng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13832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78</TotalTime>
  <Words>345</Words>
  <Application>Microsoft Office PowerPoint</Application>
  <PresentationFormat>Širokozaslonsko</PresentationFormat>
  <Paragraphs>40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Retrospektiva</vt:lpstr>
      <vt:lpstr>PONEDELJEK, 11. 1. 2021 - MATEMATIKA MERIM DOLŽINO</vt:lpstr>
      <vt:lpstr>TO ZNAM, ŽE NEKAJ VELJAM</vt:lpstr>
      <vt:lpstr>UČENOST JE MODROST</vt:lpstr>
      <vt:lpstr>VAJA DELA MOJSTRA</vt:lpstr>
      <vt:lpstr>VAJA DELA MOJSTRA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MERIM DOLŽINO</dc:title>
  <dc:creator>Mateja</dc:creator>
  <cp:lastModifiedBy>Mateja</cp:lastModifiedBy>
  <cp:revision>13</cp:revision>
  <dcterms:created xsi:type="dcterms:W3CDTF">2021-01-10T15:52:31Z</dcterms:created>
  <dcterms:modified xsi:type="dcterms:W3CDTF">2021-01-10T17:11:17Z</dcterms:modified>
</cp:coreProperties>
</file>