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19. 01. 2024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9676742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873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980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701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69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6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159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7132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1467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3322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753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19. 01. 2024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19. 01. 2024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19. 01. 2024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19. 01. 2024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19. 01. 2024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19. 01. 2024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19. 01. 2024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009690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819421" y="294199"/>
            <a:ext cx="9692640" cy="638863"/>
          </a:xfrm>
        </p:spPr>
        <p:txBody>
          <a:bodyPr>
            <a:normAutofit fontScale="90000"/>
          </a:bodyPr>
          <a:lstStyle/>
          <a:p>
            <a:r>
              <a:rPr lang="sl-SI" dirty="0"/>
              <a:t>Vrste in oblika kovičenih zvez</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1160206"/>
            <a:ext cx="6019918" cy="5019932"/>
          </a:xfrm>
        </p:spPr>
        <p:txBody>
          <a:bodyPr>
            <a:normAutofit/>
          </a:bodyPr>
          <a:lstStyle/>
          <a:p>
            <a:pPr marL="0" indent="0">
              <a:buNone/>
            </a:pPr>
            <a:r>
              <a:rPr lang="sl-SI" b="1" dirty="0"/>
              <a:t>Na konstrukcijsko obliko kovičene zveze vpliva način njene uporabe, velikost obremenitve in razpoložljivi prostor. Kovičene zveze vežejo dva ali več delov v celoto. Zveza je izvedena vsaj z dvema ali več kovicami. Pri vsakem spoju so kovice nameščene v vrstah in tako ločimo eno-, </a:t>
            </a:r>
            <a:r>
              <a:rPr lang="sl-SI" b="1" dirty="0" err="1"/>
              <a:t>dvo</a:t>
            </a:r>
            <a:r>
              <a:rPr lang="sl-SI" b="1" dirty="0"/>
              <a:t>- ali več vrstne zakovane zveze. V </a:t>
            </a:r>
            <a:r>
              <a:rPr lang="sl-SI" b="1" dirty="0" err="1"/>
              <a:t>dvo</a:t>
            </a:r>
            <a:r>
              <a:rPr lang="sl-SI" b="1" dirty="0"/>
              <a:t>- ali večvrstnih zakovih so kovice lahko nameščene vzporedno ali izmenično in glede na to ločujemo:</a:t>
            </a:r>
          </a:p>
          <a:p>
            <a:r>
              <a:rPr lang="sl-SI" b="1" dirty="0">
                <a:solidFill>
                  <a:schemeClr val="accent1"/>
                </a:solidFill>
                <a:sym typeface="Wingdings" panose="05000000000000000000" pitchFamily="2" charset="2"/>
              </a:rPr>
              <a:t>Vzporedni zakov</a:t>
            </a:r>
          </a:p>
          <a:p>
            <a:r>
              <a:rPr lang="sl-SI" b="1" dirty="0">
                <a:solidFill>
                  <a:schemeClr val="accent1"/>
                </a:solidFill>
                <a:sym typeface="Wingdings" panose="05000000000000000000" pitchFamily="2" charset="2"/>
              </a:rPr>
              <a:t>Izmenični zakov.</a:t>
            </a:r>
          </a:p>
          <a:p>
            <a:pPr marL="0" indent="0">
              <a:buNone/>
            </a:pPr>
            <a:endParaRPr lang="sl-SI" b="1" dirty="0">
              <a:solidFill>
                <a:schemeClr val="accent1"/>
              </a:solidFill>
            </a:endParaRPr>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rotWithShape="1">
          <a:blip r:embed="rId2"/>
          <a:srcRect b="4341"/>
          <a:stretch/>
        </p:blipFill>
        <p:spPr>
          <a:xfrm>
            <a:off x="7875038" y="1061939"/>
            <a:ext cx="2957804" cy="5432439"/>
          </a:xfrm>
          <a:prstGeom prst="rect">
            <a:avLst/>
          </a:prstGeom>
        </p:spPr>
      </p:pic>
    </p:spTree>
    <p:extLst>
      <p:ext uri="{BB962C8B-B14F-4D97-AF65-F5344CB8AC3E}">
        <p14:creationId xmlns:p14="http://schemas.microsoft.com/office/powerpoint/2010/main" val="2838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tx2">
                    <a:lumMod val="50000"/>
                  </a:schemeClr>
                </a:solidFill>
              </a:rPr>
              <a:t>3. </a:t>
            </a:r>
            <a:r>
              <a:rPr lang="sl-SI" b="1" dirty="0" err="1">
                <a:solidFill>
                  <a:schemeClr val="tx2">
                    <a:lumMod val="50000"/>
                  </a:schemeClr>
                </a:solidFill>
              </a:rPr>
              <a:t>Lotanje</a:t>
            </a:r>
            <a:r>
              <a:rPr lang="sl-SI" b="1" dirty="0">
                <a:solidFill>
                  <a:schemeClr val="tx2">
                    <a:lumMod val="50000"/>
                  </a:schemeClr>
                </a:solidFill>
              </a:rPr>
              <a:t> okroglih palic</a:t>
            </a:r>
          </a:p>
          <a:p>
            <a:pPr marL="0" indent="0">
              <a:buNone/>
            </a:pPr>
            <a:r>
              <a:rPr lang="sl-SI" dirty="0" err="1">
                <a:solidFill>
                  <a:schemeClr val="tx2">
                    <a:lumMod val="50000"/>
                  </a:schemeClr>
                </a:solidFill>
              </a:rPr>
              <a:t>Lotanje</a:t>
            </a:r>
            <a:r>
              <a:rPr lang="sl-SI" dirty="0">
                <a:solidFill>
                  <a:schemeClr val="tx2">
                    <a:lumMod val="50000"/>
                  </a:schemeClr>
                </a:solidFill>
              </a:rPr>
              <a:t> palic s čelne strani ni priporočljivo, ker je </a:t>
            </a:r>
            <a:r>
              <a:rPr lang="sl-SI" dirty="0" err="1">
                <a:solidFill>
                  <a:schemeClr val="tx2">
                    <a:lumMod val="50000"/>
                  </a:schemeClr>
                </a:solidFill>
              </a:rPr>
              <a:t>lotni</a:t>
            </a:r>
            <a:r>
              <a:rPr lang="sl-SI" dirty="0">
                <a:solidFill>
                  <a:schemeClr val="tx2">
                    <a:lumMod val="50000"/>
                  </a:schemeClr>
                </a:solidFill>
              </a:rPr>
              <a:t> spoj tedaj obremenjen na nateg. Palica naj bo vstavljena v zato pripravljeno luknjo in </a:t>
            </a:r>
            <a:r>
              <a:rPr lang="sl-SI" dirty="0" err="1">
                <a:solidFill>
                  <a:schemeClr val="tx2">
                    <a:lumMod val="50000"/>
                  </a:schemeClr>
                </a:solidFill>
              </a:rPr>
              <a:t>zalotana</a:t>
            </a:r>
            <a:r>
              <a:rPr lang="sl-SI" dirty="0">
                <a:solidFill>
                  <a:schemeClr val="tx2">
                    <a:lumMod val="50000"/>
                  </a:schemeClr>
                </a:solidFill>
              </a:rPr>
              <a:t> po obodu. Obremenitev lot v tem primeru prenaša s strižnimi napetostmi.</a:t>
            </a:r>
          </a:p>
          <a:p>
            <a:pPr marL="0" indent="0">
              <a:buNone/>
            </a:pPr>
            <a:endParaRPr lang="sl-SI" dirty="0">
              <a:solidFill>
                <a:schemeClr val="tx2">
                  <a:lumMod val="50000"/>
                </a:schemeClr>
              </a:solidFill>
            </a:endParaRPr>
          </a:p>
          <a:p>
            <a:pPr marL="0" indent="0">
              <a:buNone/>
            </a:pPr>
            <a:r>
              <a:rPr lang="sl-SI" b="1" dirty="0">
                <a:solidFill>
                  <a:schemeClr val="tx2">
                    <a:lumMod val="50000"/>
                  </a:schemeClr>
                </a:solidFill>
              </a:rPr>
              <a:t>4. </a:t>
            </a:r>
            <a:r>
              <a:rPr lang="sl-SI" b="1" dirty="0" err="1">
                <a:solidFill>
                  <a:schemeClr val="tx2">
                    <a:lumMod val="50000"/>
                  </a:schemeClr>
                </a:solidFill>
              </a:rPr>
              <a:t>Lotanje</a:t>
            </a:r>
            <a:r>
              <a:rPr lang="sl-SI" b="1" dirty="0">
                <a:solidFill>
                  <a:schemeClr val="tx2">
                    <a:lumMod val="50000"/>
                  </a:schemeClr>
                </a:solidFill>
              </a:rPr>
              <a:t> pločevink</a:t>
            </a:r>
          </a:p>
          <a:p>
            <a:pPr marL="0" indent="0">
              <a:buNone/>
            </a:pPr>
            <a:r>
              <a:rPr lang="sl-SI" dirty="0">
                <a:solidFill>
                  <a:schemeClr val="tx2">
                    <a:lumMod val="50000"/>
                  </a:schemeClr>
                </a:solidFill>
              </a:rPr>
              <a:t>Pločevinke lotamo s prekritimi </a:t>
            </a:r>
            <a:r>
              <a:rPr lang="sl-SI" dirty="0" err="1">
                <a:solidFill>
                  <a:schemeClr val="tx2">
                    <a:lumMod val="50000"/>
                  </a:schemeClr>
                </a:solidFill>
              </a:rPr>
              <a:t>lotnimi</a:t>
            </a:r>
            <a:r>
              <a:rPr lang="sl-SI" dirty="0">
                <a:solidFill>
                  <a:schemeClr val="tx2">
                    <a:lumMod val="50000"/>
                  </a:schemeClr>
                </a:solidFill>
              </a:rPr>
              <a:t> spoji. Taki spoji so obremenjeni na strig, istočasno pa tudi tesnijo.</a:t>
            </a:r>
          </a:p>
          <a:p>
            <a:pPr marL="0" indent="0">
              <a:buNone/>
            </a:pPr>
            <a:endParaRPr lang="sl-SI" dirty="0">
              <a:solidFill>
                <a:schemeClr val="tx2">
                  <a:lumMod val="50000"/>
                </a:schemeClr>
              </a:solidFill>
            </a:endParaRPr>
          </a:p>
          <a:p>
            <a:pPr marL="0" indent="0">
              <a:buNone/>
            </a:pPr>
            <a:endParaRPr lang="sl-SI" dirty="0">
              <a:solidFill>
                <a:schemeClr val="tx2">
                  <a:lumMod val="50000"/>
                </a:schemeClr>
              </a:solidFill>
            </a:endParaRPr>
          </a:p>
          <a:p>
            <a:pPr marL="0" indent="0">
              <a:buNone/>
            </a:pPr>
            <a:endParaRPr lang="sl-SI" dirty="0">
              <a:solidFill>
                <a:schemeClr val="tx2">
                  <a:lumMod val="50000"/>
                </a:schemeClr>
              </a:solidFill>
            </a:endParaRPr>
          </a:p>
          <a:p>
            <a:pPr marL="0" indent="0">
              <a:buNone/>
            </a:pPr>
            <a:endParaRPr lang="sl-SI" dirty="0">
              <a:solidFill>
                <a:schemeClr val="tx2">
                  <a:lumMod val="50000"/>
                </a:schemeClr>
              </a:solidFill>
            </a:endParaRP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a:extLst>
              <a:ext uri="{FF2B5EF4-FFF2-40B4-BE49-F238E27FC236}">
                <a16:creationId xmlns:a16="http://schemas.microsoft.com/office/drawing/2014/main" id="{AA9E92CD-2C2C-A69A-10CF-ADA9B53BAF01}"/>
              </a:ext>
            </a:extLst>
          </p:cNvPr>
          <p:cNvPicPr>
            <a:picLocks noChangeAspect="1"/>
          </p:cNvPicPr>
          <p:nvPr/>
        </p:nvPicPr>
        <p:blipFill>
          <a:blip r:embed="rId2"/>
          <a:stretch>
            <a:fillRect/>
          </a:stretch>
        </p:blipFill>
        <p:spPr>
          <a:xfrm>
            <a:off x="989812" y="3796946"/>
            <a:ext cx="9648691" cy="2480822"/>
          </a:xfrm>
          <a:prstGeom prst="rect">
            <a:avLst/>
          </a:prstGeom>
        </p:spPr>
      </p:pic>
    </p:spTree>
    <p:extLst>
      <p:ext uri="{BB962C8B-B14F-4D97-AF65-F5344CB8AC3E}">
        <p14:creationId xmlns:p14="http://schemas.microsoft.com/office/powerpoint/2010/main" val="368491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5ECF8F8E-3D39-6073-8D19-CEF7083F4243}"/>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3" name="Slika 2">
            <a:extLst>
              <a:ext uri="{FF2B5EF4-FFF2-40B4-BE49-F238E27FC236}">
                <a16:creationId xmlns:a16="http://schemas.microsoft.com/office/drawing/2014/main" id="{6F3399CA-1343-7A3B-DDE2-CAB9502821F2}"/>
              </a:ext>
            </a:extLst>
          </p:cNvPr>
          <p:cNvPicPr>
            <a:picLocks noChangeAspect="1"/>
          </p:cNvPicPr>
          <p:nvPr/>
        </p:nvPicPr>
        <p:blipFill>
          <a:blip r:embed="rId2"/>
          <a:stretch>
            <a:fillRect/>
          </a:stretch>
        </p:blipFill>
        <p:spPr>
          <a:xfrm>
            <a:off x="1160207" y="883971"/>
            <a:ext cx="9409471" cy="5090058"/>
          </a:xfrm>
          <a:prstGeom prst="rect">
            <a:avLst/>
          </a:prstGeom>
        </p:spPr>
      </p:pic>
    </p:spTree>
    <p:extLst>
      <p:ext uri="{BB962C8B-B14F-4D97-AF65-F5344CB8AC3E}">
        <p14:creationId xmlns:p14="http://schemas.microsoft.com/office/powerpoint/2010/main" val="321280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accent2"/>
                </a:solidFill>
              </a:rPr>
              <a:t>LOTNI SPOJI</a:t>
            </a:r>
          </a:p>
          <a:p>
            <a:pPr marL="0" indent="0">
              <a:buNone/>
            </a:pPr>
            <a:r>
              <a:rPr lang="sl-SI" dirty="0">
                <a:solidFill>
                  <a:schemeClr val="tx2">
                    <a:lumMod val="50000"/>
                  </a:schemeClr>
                </a:solidFill>
              </a:rPr>
              <a:t>Lepljenje je zveza dveh ali več delov z nanašanjem lepila na stični površini, ki se nato položita druga na drugo. </a:t>
            </a:r>
          </a:p>
          <a:p>
            <a:pPr marL="0" indent="0">
              <a:buNone/>
            </a:pPr>
            <a:r>
              <a:rPr lang="sl-SI" dirty="0">
                <a:solidFill>
                  <a:schemeClr val="tx2">
                    <a:lumMod val="50000"/>
                  </a:schemeClr>
                </a:solidFill>
              </a:rPr>
              <a:t>Vezni element – lepilo, je narejen iz umetnih smol. Uporablja se za zvezo kovinskih delov med seboj in kovinskih delov z deli iz nekovin. Uporaba zlepljenih zvez je vsestranska. Predvsem se uporabljajo za zvezo pločevin majhnih debelin in za zvezo cevi.</a:t>
            </a:r>
          </a:p>
          <a:p>
            <a:pPr marL="0" indent="0">
              <a:buNone/>
            </a:pPr>
            <a:r>
              <a:rPr lang="sl-SI" dirty="0">
                <a:solidFill>
                  <a:schemeClr val="tx2">
                    <a:lumMod val="50000"/>
                  </a:schemeClr>
                </a:solidFill>
              </a:rPr>
              <a:t>Lepilo veže dva dela, drugega z drugim. Glede na način vezave lahko razdelimo lepila v tri skupine:</a:t>
            </a:r>
          </a:p>
          <a:p>
            <a:r>
              <a:rPr lang="sl-SI" dirty="0">
                <a:solidFill>
                  <a:schemeClr val="tx2">
                    <a:lumMod val="50000"/>
                  </a:schemeClr>
                </a:solidFill>
              </a:rPr>
              <a:t>Lepila z majhno kohezijsko in veliko adhezijsko silo. Dela lahko razstavimo, ne da bi ju poškodovali.</a:t>
            </a:r>
          </a:p>
          <a:p>
            <a:r>
              <a:rPr lang="sl-SI" dirty="0">
                <a:solidFill>
                  <a:schemeClr val="tx2">
                    <a:lumMod val="50000"/>
                  </a:schemeClr>
                </a:solidFill>
              </a:rPr>
              <a:t>Kontaktna lepila s srednjimi kohezijskimi in velikimi adhezijskimi silami.</a:t>
            </a:r>
          </a:p>
          <a:p>
            <a:r>
              <a:rPr lang="sl-SI" dirty="0">
                <a:solidFill>
                  <a:schemeClr val="tx2">
                    <a:lumMod val="50000"/>
                  </a:schemeClr>
                </a:solidFill>
              </a:rPr>
              <a:t>Lepila z velikimi kohezijskimi in adhezijskimi silami</a:t>
            </a: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9326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accent2"/>
                </a:solidFill>
              </a:rPr>
              <a:t>ZVARNI SPOJI</a:t>
            </a:r>
          </a:p>
          <a:p>
            <a:pPr marL="0" indent="0">
              <a:buNone/>
            </a:pPr>
            <a:r>
              <a:rPr lang="sl-SI" dirty="0">
                <a:solidFill>
                  <a:schemeClr val="tx2">
                    <a:lumMod val="50000"/>
                  </a:schemeClr>
                </a:solidFill>
              </a:rPr>
              <a:t>Varjenje je spajanje gradiv s taljenjem ali mehčanjem na mestu spoja. Spojitev nastane z zlitjem ali s tiskanjem gradiva. Ta spoj imenujemo zvar ali zvarjeni spoj. Več delov, ki so med seboj zvarjeni, imenujemo </a:t>
            </a:r>
            <a:r>
              <a:rPr lang="sl-SI" b="1" dirty="0">
                <a:solidFill>
                  <a:schemeClr val="tx2">
                    <a:lumMod val="50000"/>
                  </a:schemeClr>
                </a:solidFill>
              </a:rPr>
              <a:t>zvarjenec.</a:t>
            </a:r>
          </a:p>
          <a:p>
            <a:pPr marL="0" indent="0">
              <a:buNone/>
            </a:pPr>
            <a:r>
              <a:rPr lang="sl-SI" dirty="0">
                <a:solidFill>
                  <a:schemeClr val="tx2">
                    <a:lumMod val="50000"/>
                  </a:schemeClr>
                </a:solidFill>
              </a:rPr>
              <a:t>Po namenu delimo varjenje v:</a:t>
            </a:r>
          </a:p>
          <a:p>
            <a:r>
              <a:rPr lang="sl-SI" dirty="0">
                <a:solidFill>
                  <a:schemeClr val="tx2">
                    <a:lumMod val="50000"/>
                  </a:schemeClr>
                </a:solidFill>
              </a:rPr>
              <a:t>Zvarjenje dveh ali več delov in</a:t>
            </a:r>
          </a:p>
          <a:p>
            <a:r>
              <a:rPr lang="sl-SI" dirty="0">
                <a:solidFill>
                  <a:schemeClr val="tx2">
                    <a:lumMod val="50000"/>
                  </a:schemeClr>
                </a:solidFill>
              </a:rPr>
              <a:t>Na varjenje dodatnega gradiva na osnovno gradivo. Na varjeni del nato ponovno obdelamo na prvotno dimenzijo.</a:t>
            </a:r>
          </a:p>
          <a:p>
            <a:pPr marL="0" indent="0">
              <a:buNone/>
            </a:pPr>
            <a:r>
              <a:rPr lang="sl-SI" dirty="0">
                <a:solidFill>
                  <a:schemeClr val="tx2">
                    <a:lumMod val="50000"/>
                  </a:schemeClr>
                </a:solidFill>
              </a:rPr>
              <a:t>Postopke zvarjenja delimo v dve večji skupini:</a:t>
            </a:r>
          </a:p>
          <a:p>
            <a:r>
              <a:rPr lang="sl-SI" dirty="0">
                <a:solidFill>
                  <a:schemeClr val="tx2">
                    <a:lumMod val="50000"/>
                  </a:schemeClr>
                </a:solidFill>
              </a:rPr>
              <a:t>Talilna varjenja</a:t>
            </a:r>
          </a:p>
          <a:p>
            <a:r>
              <a:rPr lang="sl-SI" dirty="0">
                <a:solidFill>
                  <a:schemeClr val="tx2">
                    <a:lumMod val="50000"/>
                  </a:schemeClr>
                </a:solidFill>
              </a:rPr>
              <a:t>varjenje s pritiskom, topla in hladna.</a:t>
            </a: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736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accent2"/>
                </a:solidFill>
              </a:rPr>
              <a:t>LOTNI SPOJI</a:t>
            </a:r>
          </a:p>
          <a:p>
            <a:pPr marL="0" indent="0">
              <a:buNone/>
            </a:pPr>
            <a:r>
              <a:rPr lang="sl-SI" dirty="0" err="1">
                <a:solidFill>
                  <a:schemeClr val="tx2">
                    <a:lumMod val="50000"/>
                  </a:schemeClr>
                </a:solidFill>
              </a:rPr>
              <a:t>Lotne</a:t>
            </a:r>
            <a:r>
              <a:rPr lang="sl-SI" dirty="0">
                <a:solidFill>
                  <a:schemeClr val="tx2">
                    <a:lumMod val="50000"/>
                  </a:schemeClr>
                </a:solidFill>
              </a:rPr>
              <a:t> spoje štejemo med neločljive zveze. </a:t>
            </a:r>
          </a:p>
          <a:p>
            <a:pPr marL="0" indent="0">
              <a:buNone/>
            </a:pPr>
            <a:r>
              <a:rPr lang="sl-SI" b="1" i="1" dirty="0" err="1">
                <a:solidFill>
                  <a:schemeClr val="tx2">
                    <a:lumMod val="50000"/>
                  </a:schemeClr>
                </a:solidFill>
              </a:rPr>
              <a:t>Lotanje</a:t>
            </a:r>
            <a:r>
              <a:rPr lang="sl-SI" b="1" i="1" dirty="0">
                <a:solidFill>
                  <a:schemeClr val="tx2">
                    <a:lumMod val="50000"/>
                  </a:schemeClr>
                </a:solidFill>
              </a:rPr>
              <a:t> je spajanje delov iz enakih ali različnih kovin s pomočjo neke druge kovine, ki je navadno zlitina in jo imenujemo lot.</a:t>
            </a:r>
          </a:p>
          <a:p>
            <a:pPr marL="0" indent="0">
              <a:buNone/>
            </a:pPr>
            <a:r>
              <a:rPr lang="sl-SI" dirty="0">
                <a:solidFill>
                  <a:schemeClr val="tx2">
                    <a:lumMod val="50000"/>
                  </a:schemeClr>
                </a:solidFill>
              </a:rPr>
              <a:t>Lot ima nižje tališče kot kovini, ki ju veže. Pred nanašanjem lota morata biti obe površini mehansko in kemično čisti. Značilna lastnost lota je, da postane pri določeni povišani temperaturi tekoč, ko pa se temperatura zniža, otrdi in prične vezati dela, med katerima se nahaja. </a:t>
            </a:r>
          </a:p>
          <a:p>
            <a:pPr marL="0" indent="0">
              <a:buNone/>
            </a:pPr>
            <a:r>
              <a:rPr lang="sl-SI" dirty="0">
                <a:solidFill>
                  <a:schemeClr val="tx2">
                    <a:lumMod val="50000"/>
                  </a:schemeClr>
                </a:solidFill>
              </a:rPr>
              <a:t>Glede na temperaturo taljenja lota delimo </a:t>
            </a:r>
            <a:r>
              <a:rPr lang="sl-SI" dirty="0" err="1">
                <a:solidFill>
                  <a:schemeClr val="tx2">
                    <a:lumMod val="50000"/>
                  </a:schemeClr>
                </a:solidFill>
              </a:rPr>
              <a:t>lotanje</a:t>
            </a:r>
            <a:r>
              <a:rPr lang="sl-SI" dirty="0">
                <a:solidFill>
                  <a:schemeClr val="tx2">
                    <a:lumMod val="50000"/>
                  </a:schemeClr>
                </a:solidFill>
              </a:rPr>
              <a:t> na mehko in trdo.</a:t>
            </a: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1439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accent2"/>
                </a:solidFill>
              </a:rPr>
              <a:t>MEHKO LOTANJE</a:t>
            </a:r>
          </a:p>
          <a:p>
            <a:pPr marL="0" indent="0">
              <a:buNone/>
            </a:pPr>
            <a:r>
              <a:rPr lang="sl-SI" dirty="0">
                <a:solidFill>
                  <a:schemeClr val="tx2">
                    <a:lumMod val="50000"/>
                  </a:schemeClr>
                </a:solidFill>
              </a:rPr>
              <a:t>Tališče lota je pod 450°C. Mehko lotamo, kadar spajamo dele za manjše obremenitve ter nizke obratovalne temperature. Uporabljamo ga za spajanje cevovodov, električnih priključkov, pločevinastih škatel, krovnih žlebov …</a:t>
            </a:r>
          </a:p>
          <a:p>
            <a:pPr marL="0" indent="0">
              <a:buNone/>
            </a:pPr>
            <a:endParaRPr lang="sl-SI" dirty="0">
              <a:solidFill>
                <a:schemeClr val="tx2">
                  <a:lumMod val="50000"/>
                </a:schemeClr>
              </a:solidFill>
            </a:endParaRPr>
          </a:p>
          <a:p>
            <a:pPr marL="0" indent="0">
              <a:buNone/>
            </a:pPr>
            <a:r>
              <a:rPr lang="sl-SI" b="1" dirty="0">
                <a:solidFill>
                  <a:schemeClr val="accent2"/>
                </a:solidFill>
              </a:rPr>
              <a:t>TRDO LOTANJE</a:t>
            </a:r>
          </a:p>
          <a:p>
            <a:pPr marL="0" indent="0">
              <a:buNone/>
            </a:pPr>
            <a:r>
              <a:rPr lang="sl-SI" dirty="0">
                <a:solidFill>
                  <a:schemeClr val="tx2">
                    <a:lumMod val="50000"/>
                  </a:schemeClr>
                </a:solidFill>
              </a:rPr>
              <a:t>Tališče lota je nad 450°C. Tako lotamo dele za večje obremenitve in obratovalne temperature. Za </a:t>
            </a:r>
            <a:r>
              <a:rPr lang="sl-SI" dirty="0" err="1">
                <a:solidFill>
                  <a:schemeClr val="tx2">
                    <a:lumMod val="50000"/>
                  </a:schemeClr>
                </a:solidFill>
              </a:rPr>
              <a:t>lotanje</a:t>
            </a:r>
            <a:r>
              <a:rPr lang="sl-SI" dirty="0">
                <a:solidFill>
                  <a:schemeClr val="tx2">
                    <a:lumMod val="50000"/>
                  </a:schemeClr>
                </a:solidFill>
              </a:rPr>
              <a:t> težkih kovin (npr. železo) in vezanje rezilnih ploščic na stružne nože uporabljamo bakreni, medeninasti ali srebrni lot.</a:t>
            </a:r>
          </a:p>
          <a:p>
            <a:pPr marL="0" indent="0">
              <a:buNone/>
            </a:pPr>
            <a:r>
              <a:rPr lang="sl-SI" dirty="0">
                <a:solidFill>
                  <a:schemeClr val="tx2">
                    <a:lumMod val="50000"/>
                  </a:schemeClr>
                </a:solidFill>
              </a:rPr>
              <a:t>Pri lotu ločimo dve temperaturi, in sicer temperaturo taljenja in temperaturo popolnega </a:t>
            </a:r>
            <a:r>
              <a:rPr lang="sl-SI" dirty="0" err="1">
                <a:solidFill>
                  <a:schemeClr val="tx2">
                    <a:lumMod val="50000"/>
                  </a:schemeClr>
                </a:solidFill>
              </a:rPr>
              <a:t>tečenja</a:t>
            </a:r>
            <a:r>
              <a:rPr lang="sl-SI" dirty="0">
                <a:solidFill>
                  <a:schemeClr val="tx2">
                    <a:lumMod val="50000"/>
                  </a:schemeClr>
                </a:solidFill>
              </a:rPr>
              <a:t>, ki je večja. Temperaturo pri kateri spajamo dva dela, imenujemo delovna temperatura. Delovna temperatura je najnižja možna temperatura </a:t>
            </a:r>
            <a:r>
              <a:rPr lang="sl-SI" dirty="0" err="1">
                <a:solidFill>
                  <a:schemeClr val="tx2">
                    <a:lumMod val="50000"/>
                  </a:schemeClr>
                </a:solidFill>
              </a:rPr>
              <a:t>lotalnih</a:t>
            </a:r>
            <a:r>
              <a:rPr lang="sl-SI" dirty="0">
                <a:solidFill>
                  <a:schemeClr val="tx2">
                    <a:lumMod val="50000"/>
                  </a:schemeClr>
                </a:solidFill>
              </a:rPr>
              <a:t> površin, ki ni nikoli nižja od temperature taljenega kota. To pomeni, da površine pred nanašanjem lota segrejemo vsaj na temperaturo taljenja lota.</a:t>
            </a:r>
          </a:p>
          <a:p>
            <a:pPr marL="0" indent="0">
              <a:buNone/>
            </a:pPr>
            <a:endParaRPr lang="sl-SI" dirty="0">
              <a:solidFill>
                <a:schemeClr val="tx2">
                  <a:lumMod val="50000"/>
                </a:schemeClr>
              </a:solidFill>
            </a:endParaRP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7209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819421" y="294199"/>
            <a:ext cx="9692640" cy="638863"/>
          </a:xfrm>
        </p:spPr>
        <p:txBody>
          <a:bodyPr>
            <a:normAutofit fontScale="90000"/>
          </a:bodyPr>
          <a:lstStyle/>
          <a:p>
            <a:r>
              <a:rPr lang="sl-SI" dirty="0"/>
              <a:t>Načini </a:t>
            </a:r>
            <a:r>
              <a:rPr lang="sl-SI" dirty="0" err="1"/>
              <a:t>lotanja</a:t>
            </a:r>
            <a:endParaRPr lang="sl-SI" dirty="0"/>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1160205"/>
            <a:ext cx="10212373" cy="5403595"/>
          </a:xfrm>
        </p:spPr>
        <p:txBody>
          <a:bodyPr>
            <a:normAutofit/>
          </a:bodyPr>
          <a:lstStyle/>
          <a:p>
            <a:pPr marL="0" indent="0">
              <a:buNone/>
            </a:pPr>
            <a:r>
              <a:rPr lang="sl-SI" dirty="0">
                <a:solidFill>
                  <a:schemeClr val="tx2"/>
                </a:solidFill>
              </a:rPr>
              <a:t>Način </a:t>
            </a:r>
            <a:r>
              <a:rPr lang="sl-SI" dirty="0" err="1">
                <a:solidFill>
                  <a:schemeClr val="tx2"/>
                </a:solidFill>
              </a:rPr>
              <a:t>lotanja</a:t>
            </a:r>
            <a:r>
              <a:rPr lang="sl-SI" dirty="0">
                <a:solidFill>
                  <a:schemeClr val="tx2"/>
                </a:solidFill>
              </a:rPr>
              <a:t> pogosto določimo z vrsto lota, ravnamo se pa tudi po zahtevani obliki in videzu </a:t>
            </a:r>
            <a:r>
              <a:rPr lang="sl-SI" dirty="0" err="1">
                <a:solidFill>
                  <a:schemeClr val="tx2"/>
                </a:solidFill>
              </a:rPr>
              <a:t>lotalnega</a:t>
            </a:r>
            <a:r>
              <a:rPr lang="sl-SI" dirty="0">
                <a:solidFill>
                  <a:schemeClr val="tx2"/>
                </a:solidFill>
              </a:rPr>
              <a:t> dela.</a:t>
            </a:r>
          </a:p>
          <a:p>
            <a:pPr marL="0" indent="0">
              <a:buNone/>
            </a:pPr>
            <a:r>
              <a:rPr lang="sl-SI" dirty="0">
                <a:solidFill>
                  <a:schemeClr val="tx2"/>
                </a:solidFill>
              </a:rPr>
              <a:t>Tako ločimo:</a:t>
            </a:r>
          </a:p>
          <a:p>
            <a:r>
              <a:rPr lang="sl-SI" dirty="0" err="1">
                <a:solidFill>
                  <a:schemeClr val="tx2"/>
                </a:solidFill>
              </a:rPr>
              <a:t>Lotanje</a:t>
            </a:r>
            <a:r>
              <a:rPr lang="sl-SI" dirty="0">
                <a:solidFill>
                  <a:schemeClr val="tx2"/>
                </a:solidFill>
              </a:rPr>
              <a:t> s plamenom, uporabljivo za mehko in trdo </a:t>
            </a:r>
            <a:r>
              <a:rPr lang="sl-SI" dirty="0" err="1">
                <a:solidFill>
                  <a:schemeClr val="tx2"/>
                </a:solidFill>
              </a:rPr>
              <a:t>lotanje</a:t>
            </a:r>
            <a:r>
              <a:rPr lang="sl-SI" dirty="0">
                <a:solidFill>
                  <a:schemeClr val="tx2"/>
                </a:solidFill>
              </a:rPr>
              <a:t>;</a:t>
            </a:r>
          </a:p>
          <a:p>
            <a:r>
              <a:rPr lang="sl-SI" dirty="0" err="1">
                <a:solidFill>
                  <a:schemeClr val="tx2"/>
                </a:solidFill>
              </a:rPr>
              <a:t>Lotanje</a:t>
            </a:r>
            <a:r>
              <a:rPr lang="sl-SI" dirty="0">
                <a:solidFill>
                  <a:schemeClr val="tx2"/>
                </a:solidFill>
              </a:rPr>
              <a:t> s spajkalom, samo za </a:t>
            </a:r>
            <a:r>
              <a:rPr lang="sl-SI" dirty="0" err="1">
                <a:solidFill>
                  <a:schemeClr val="tx2"/>
                </a:solidFill>
              </a:rPr>
              <a:t>lotanje</a:t>
            </a:r>
            <a:r>
              <a:rPr lang="sl-SI" dirty="0">
                <a:solidFill>
                  <a:schemeClr val="tx2"/>
                </a:solidFill>
              </a:rPr>
              <a:t> z mehkim lotom;</a:t>
            </a:r>
          </a:p>
          <a:p>
            <a:r>
              <a:rPr lang="sl-SI" dirty="0" err="1">
                <a:solidFill>
                  <a:schemeClr val="tx2"/>
                </a:solidFill>
              </a:rPr>
              <a:t>Lotanje</a:t>
            </a:r>
            <a:r>
              <a:rPr lang="sl-SI" dirty="0">
                <a:solidFill>
                  <a:schemeClr val="tx2"/>
                </a:solidFill>
              </a:rPr>
              <a:t> s potapljanjem, za mehko in trdo </a:t>
            </a:r>
            <a:r>
              <a:rPr lang="sl-SI" dirty="0" err="1">
                <a:solidFill>
                  <a:schemeClr val="tx2"/>
                </a:solidFill>
              </a:rPr>
              <a:t>lotanje</a:t>
            </a:r>
            <a:r>
              <a:rPr lang="sl-SI" dirty="0">
                <a:solidFill>
                  <a:schemeClr val="tx2"/>
                </a:solidFill>
              </a:rPr>
              <a:t>;</a:t>
            </a:r>
          </a:p>
          <a:p>
            <a:r>
              <a:rPr lang="sl-SI" dirty="0" err="1">
                <a:solidFill>
                  <a:schemeClr val="tx2"/>
                </a:solidFill>
              </a:rPr>
              <a:t>Lotanje</a:t>
            </a:r>
            <a:r>
              <a:rPr lang="sl-SI" dirty="0">
                <a:solidFill>
                  <a:schemeClr val="tx2"/>
                </a:solidFill>
              </a:rPr>
              <a:t> s segrevanjem na grelcu in uporovno </a:t>
            </a:r>
            <a:r>
              <a:rPr lang="sl-SI" dirty="0" err="1">
                <a:solidFill>
                  <a:schemeClr val="tx2"/>
                </a:solidFill>
              </a:rPr>
              <a:t>lotanje</a:t>
            </a:r>
            <a:r>
              <a:rPr lang="sl-SI" dirty="0">
                <a:solidFill>
                  <a:schemeClr val="tx2"/>
                </a:solidFill>
              </a:rPr>
              <a:t>, uporabljivo za mehko in trdo </a:t>
            </a:r>
            <a:r>
              <a:rPr lang="sl-SI" dirty="0" err="1">
                <a:solidFill>
                  <a:schemeClr val="tx2"/>
                </a:solidFill>
              </a:rPr>
              <a:t>lotanje</a:t>
            </a:r>
            <a:r>
              <a:rPr lang="sl-SI" dirty="0">
                <a:solidFill>
                  <a:schemeClr val="tx2"/>
                </a:solidFill>
              </a:rPr>
              <a:t>.</a:t>
            </a: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07410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819421" y="294199"/>
            <a:ext cx="9692640" cy="638863"/>
          </a:xfrm>
        </p:spPr>
        <p:txBody>
          <a:bodyPr>
            <a:normAutofit fontScale="90000"/>
          </a:bodyPr>
          <a:lstStyle/>
          <a:p>
            <a:r>
              <a:rPr lang="sl-SI" dirty="0"/>
              <a:t>Oblikovanje </a:t>
            </a:r>
            <a:r>
              <a:rPr lang="sl-SI" dirty="0" err="1"/>
              <a:t>lotnih</a:t>
            </a:r>
            <a:r>
              <a:rPr lang="sl-SI" dirty="0"/>
              <a:t> spojev</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1160205"/>
            <a:ext cx="10212373" cy="5403595"/>
          </a:xfrm>
        </p:spPr>
        <p:txBody>
          <a:bodyPr>
            <a:normAutofit/>
          </a:bodyPr>
          <a:lstStyle/>
          <a:p>
            <a:pPr marL="0" indent="0">
              <a:buNone/>
            </a:pPr>
            <a:r>
              <a:rPr lang="sl-SI" dirty="0">
                <a:solidFill>
                  <a:schemeClr val="tx2"/>
                </a:solidFill>
              </a:rPr>
              <a:t>Med spojenimi deli pustimo tolikšno režo, da se tekoči lot sam razporedi po lotani površini, torej moramo zagotoviti učinek kapilarnosti. Reža med površinama </a:t>
            </a:r>
            <a:r>
              <a:rPr lang="sl-SI" dirty="0" err="1">
                <a:solidFill>
                  <a:schemeClr val="tx2"/>
                </a:solidFill>
              </a:rPr>
              <a:t>lotanih</a:t>
            </a:r>
            <a:r>
              <a:rPr lang="sl-SI" dirty="0">
                <a:solidFill>
                  <a:schemeClr val="tx2"/>
                </a:solidFill>
              </a:rPr>
              <a:t> delov mora biti enakomerna. Stisnjene reže škodujejo pretoku tekočega lota.</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r>
              <a:rPr lang="sl-SI" dirty="0">
                <a:solidFill>
                  <a:schemeClr val="tx2"/>
                </a:solidFill>
              </a:rPr>
              <a:t>Pri delih, ki so istočasno centrirani drug proti drugemu, pripravimo površine za </a:t>
            </a:r>
            <a:r>
              <a:rPr lang="sl-SI" dirty="0" err="1">
                <a:solidFill>
                  <a:schemeClr val="tx2"/>
                </a:solidFill>
              </a:rPr>
              <a:t>lotanje</a:t>
            </a:r>
            <a:r>
              <a:rPr lang="sl-SI" dirty="0">
                <a:solidFill>
                  <a:schemeClr val="tx2"/>
                </a:solidFill>
              </a:rPr>
              <a:t> tako, da napravimo na njih v vzdolžni smeri žlebove, po katerih se razlije lot. Velikost žlebov pa je v mejah od 0,05 do 0,1 mm.</a:t>
            </a:r>
          </a:p>
          <a:p>
            <a:pPr marL="0" indent="0">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a:extLst>
              <a:ext uri="{FF2B5EF4-FFF2-40B4-BE49-F238E27FC236}">
                <a16:creationId xmlns:a16="http://schemas.microsoft.com/office/drawing/2014/main" id="{45A3DE36-4DE4-3704-4CA8-34D9BE4B961B}"/>
              </a:ext>
            </a:extLst>
          </p:cNvPr>
          <p:cNvPicPr>
            <a:picLocks noChangeAspect="1"/>
          </p:cNvPicPr>
          <p:nvPr/>
        </p:nvPicPr>
        <p:blipFill>
          <a:blip r:embed="rId2"/>
          <a:stretch>
            <a:fillRect/>
          </a:stretch>
        </p:blipFill>
        <p:spPr>
          <a:xfrm>
            <a:off x="1956619" y="2182337"/>
            <a:ext cx="8131277" cy="1686662"/>
          </a:xfrm>
          <a:prstGeom prst="rect">
            <a:avLst/>
          </a:prstGeom>
        </p:spPr>
      </p:pic>
    </p:spTree>
    <p:extLst>
      <p:ext uri="{BB962C8B-B14F-4D97-AF65-F5344CB8AC3E}">
        <p14:creationId xmlns:p14="http://schemas.microsoft.com/office/powerpoint/2010/main" val="80176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DAA42221-A1F8-C9AD-8FFA-2BEF08F8BD11}"/>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3" name="Slika 2">
            <a:extLst>
              <a:ext uri="{FF2B5EF4-FFF2-40B4-BE49-F238E27FC236}">
                <a16:creationId xmlns:a16="http://schemas.microsoft.com/office/drawing/2014/main" id="{B9DD96A0-4A32-D26D-E495-39B4257ED23D}"/>
              </a:ext>
            </a:extLst>
          </p:cNvPr>
          <p:cNvPicPr>
            <a:picLocks noChangeAspect="1"/>
          </p:cNvPicPr>
          <p:nvPr/>
        </p:nvPicPr>
        <p:blipFill>
          <a:blip r:embed="rId2"/>
          <a:stretch>
            <a:fillRect/>
          </a:stretch>
        </p:blipFill>
        <p:spPr>
          <a:xfrm>
            <a:off x="2450522" y="0"/>
            <a:ext cx="7290955" cy="6858000"/>
          </a:xfrm>
          <a:prstGeom prst="rect">
            <a:avLst/>
          </a:prstGeom>
        </p:spPr>
      </p:pic>
    </p:spTree>
    <p:extLst>
      <p:ext uri="{BB962C8B-B14F-4D97-AF65-F5344CB8AC3E}">
        <p14:creationId xmlns:p14="http://schemas.microsoft.com/office/powerpoint/2010/main" val="160173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accent2"/>
                </a:solidFill>
              </a:rPr>
              <a:t>UPORABA LOTNIH SPOJEV</a:t>
            </a:r>
          </a:p>
          <a:p>
            <a:pPr marL="457200" indent="-457200">
              <a:buAutoNum type="arabicPeriod"/>
            </a:pPr>
            <a:r>
              <a:rPr lang="sl-SI" b="1" dirty="0" err="1">
                <a:solidFill>
                  <a:schemeClr val="tx2">
                    <a:lumMod val="50000"/>
                  </a:schemeClr>
                </a:solidFill>
              </a:rPr>
              <a:t>Lotanje</a:t>
            </a:r>
            <a:r>
              <a:rPr lang="sl-SI" b="1" dirty="0">
                <a:solidFill>
                  <a:schemeClr val="tx2">
                    <a:lumMod val="50000"/>
                  </a:schemeClr>
                </a:solidFill>
              </a:rPr>
              <a:t> pločevin</a:t>
            </a:r>
          </a:p>
          <a:p>
            <a:pPr marL="0" indent="0">
              <a:buNone/>
            </a:pPr>
            <a:r>
              <a:rPr lang="sl-SI" dirty="0">
                <a:solidFill>
                  <a:schemeClr val="tx2">
                    <a:lumMod val="50000"/>
                  </a:schemeClr>
                </a:solidFill>
              </a:rPr>
              <a:t>Pločevine </a:t>
            </a:r>
            <a:r>
              <a:rPr lang="sl-SI" dirty="0" err="1">
                <a:solidFill>
                  <a:schemeClr val="tx2">
                    <a:lumMod val="50000"/>
                  </a:schemeClr>
                </a:solidFill>
              </a:rPr>
              <a:t>zlotamo</a:t>
            </a:r>
            <a:r>
              <a:rPr lang="sl-SI" dirty="0">
                <a:solidFill>
                  <a:schemeClr val="tx2">
                    <a:lumMod val="50000"/>
                  </a:schemeClr>
                </a:solidFill>
              </a:rPr>
              <a:t> s prekritim spojem, zaplatami ali poševno prirezano pločevino, da s tem dosežemo veliko površino spajanja. </a:t>
            </a:r>
          </a:p>
          <a:p>
            <a:pPr marL="0" indent="0">
              <a:buNone/>
            </a:pPr>
            <a:endParaRPr lang="sl-SI" dirty="0">
              <a:solidFill>
                <a:schemeClr val="tx2">
                  <a:lumMod val="50000"/>
                </a:schemeClr>
              </a:solidFill>
            </a:endParaRPr>
          </a:p>
          <a:p>
            <a:pPr marL="0" indent="0">
              <a:buNone/>
            </a:pPr>
            <a:endParaRPr lang="sl-SI" dirty="0">
              <a:solidFill>
                <a:schemeClr val="tx2">
                  <a:lumMod val="50000"/>
                </a:schemeClr>
              </a:solidFill>
            </a:endParaRP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descr="Slika, ki vsebuje besede besedilo, vzporedno, vrstica, diagram&#10;&#10;Opis je samodejno ustvarjen">
            <a:extLst>
              <a:ext uri="{FF2B5EF4-FFF2-40B4-BE49-F238E27FC236}">
                <a16:creationId xmlns:a16="http://schemas.microsoft.com/office/drawing/2014/main" id="{58944450-530E-D43C-160B-E875B22AA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7587" y="2396613"/>
            <a:ext cx="4159621" cy="3775587"/>
          </a:xfrm>
          <a:prstGeom prst="rect">
            <a:avLst/>
          </a:prstGeom>
        </p:spPr>
      </p:pic>
    </p:spTree>
    <p:extLst>
      <p:ext uri="{BB962C8B-B14F-4D97-AF65-F5344CB8AC3E}">
        <p14:creationId xmlns:p14="http://schemas.microsoft.com/office/powerpoint/2010/main" val="282754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383458"/>
            <a:ext cx="9376631" cy="6046839"/>
          </a:xfrm>
        </p:spPr>
        <p:txBody>
          <a:bodyPr>
            <a:normAutofit/>
          </a:bodyPr>
          <a:lstStyle/>
          <a:p>
            <a:pPr marL="0" indent="0">
              <a:buNone/>
            </a:pPr>
            <a:r>
              <a:rPr lang="sl-SI" b="1" dirty="0">
                <a:solidFill>
                  <a:schemeClr val="tx2">
                    <a:lumMod val="50000"/>
                  </a:schemeClr>
                </a:solidFill>
              </a:rPr>
              <a:t>2. </a:t>
            </a:r>
            <a:r>
              <a:rPr lang="sl-SI" b="1" dirty="0" err="1">
                <a:solidFill>
                  <a:schemeClr val="tx2">
                    <a:lumMod val="50000"/>
                  </a:schemeClr>
                </a:solidFill>
              </a:rPr>
              <a:t>Lotanje</a:t>
            </a:r>
            <a:r>
              <a:rPr lang="sl-SI" b="1" dirty="0">
                <a:solidFill>
                  <a:schemeClr val="tx2">
                    <a:lumMod val="50000"/>
                  </a:schemeClr>
                </a:solidFill>
              </a:rPr>
              <a:t> cevi</a:t>
            </a:r>
          </a:p>
          <a:p>
            <a:pPr marL="0" indent="0">
              <a:buNone/>
            </a:pPr>
            <a:r>
              <a:rPr lang="sl-SI" dirty="0">
                <a:solidFill>
                  <a:schemeClr val="tx2">
                    <a:lumMod val="50000"/>
                  </a:schemeClr>
                </a:solidFill>
              </a:rPr>
              <a:t>Za spajanje cevi s soležnimi </a:t>
            </a:r>
            <a:r>
              <a:rPr lang="sl-SI" dirty="0" err="1">
                <a:solidFill>
                  <a:schemeClr val="tx2">
                    <a:lumMod val="50000"/>
                  </a:schemeClr>
                </a:solidFill>
              </a:rPr>
              <a:t>lotnimi</a:t>
            </a:r>
            <a:r>
              <a:rPr lang="sl-SI" dirty="0">
                <a:solidFill>
                  <a:schemeClr val="tx2">
                    <a:lumMod val="50000"/>
                  </a:schemeClr>
                </a:solidFill>
              </a:rPr>
              <a:t> spoji je najbolje uporabiti trdi lot, </a:t>
            </a:r>
            <a:r>
              <a:rPr lang="sl-SI" dirty="0" err="1">
                <a:solidFill>
                  <a:schemeClr val="tx2">
                    <a:lumMod val="50000"/>
                  </a:schemeClr>
                </a:solidFill>
              </a:rPr>
              <a:t>lotalne</a:t>
            </a:r>
            <a:r>
              <a:rPr lang="sl-SI" dirty="0">
                <a:solidFill>
                  <a:schemeClr val="tx2">
                    <a:lumMod val="50000"/>
                  </a:schemeClr>
                </a:solidFill>
              </a:rPr>
              <a:t> površine pa naj bodo stožčasto obdelane.</a:t>
            </a:r>
          </a:p>
          <a:p>
            <a:pPr marL="0" indent="0">
              <a:buNone/>
            </a:pPr>
            <a:r>
              <a:rPr lang="sl-SI" dirty="0">
                <a:solidFill>
                  <a:schemeClr val="tx2">
                    <a:lumMod val="50000"/>
                  </a:schemeClr>
                </a:solidFill>
              </a:rPr>
              <a:t>Za cevi, ki imajo debelino sten pod 2 mm, in cevi, ki jih spajamo z mehkimi loti, uporabimo prekrite spoje. S takim načinom </a:t>
            </a:r>
            <a:r>
              <a:rPr lang="sl-SI" dirty="0" err="1">
                <a:solidFill>
                  <a:schemeClr val="tx2">
                    <a:lumMod val="50000"/>
                  </a:schemeClr>
                </a:solidFill>
              </a:rPr>
              <a:t>lotanja</a:t>
            </a:r>
            <a:r>
              <a:rPr lang="sl-SI" dirty="0">
                <a:solidFill>
                  <a:schemeClr val="tx2">
                    <a:lumMod val="50000"/>
                  </a:schemeClr>
                </a:solidFill>
              </a:rPr>
              <a:t> povečamo nosilnost zveze.</a:t>
            </a:r>
          </a:p>
          <a:p>
            <a:pPr marL="0" indent="0">
              <a:buNone/>
            </a:pPr>
            <a:endParaRPr lang="sl-SI" dirty="0">
              <a:solidFill>
                <a:schemeClr val="tx2">
                  <a:lumMod val="50000"/>
                </a:schemeClr>
              </a:solidFill>
            </a:endParaRPr>
          </a:p>
          <a:p>
            <a:pPr marL="0" indent="0">
              <a:buNone/>
            </a:pPr>
            <a:endParaRPr lang="sl-SI" dirty="0">
              <a:solidFill>
                <a:schemeClr val="tx2">
                  <a:lumMod val="50000"/>
                </a:schemeClr>
              </a:solidFill>
            </a:endParaRPr>
          </a:p>
          <a:p>
            <a:pPr marL="0" indent="0">
              <a:buNone/>
            </a:pPr>
            <a:endParaRPr lang="sl-SI" dirty="0">
              <a:solidFill>
                <a:schemeClr val="tx2">
                  <a:lumMod val="50000"/>
                </a:schemeClr>
              </a:solidFill>
            </a:endParaRP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6" name="Slika 5" descr="Slika, ki vsebuje besede besedilo, skica, vrstica, risanje&#10;&#10;Opis je samodejno ustvarjen">
            <a:extLst>
              <a:ext uri="{FF2B5EF4-FFF2-40B4-BE49-F238E27FC236}">
                <a16:creationId xmlns:a16="http://schemas.microsoft.com/office/drawing/2014/main" id="{5EC694AD-E8A4-4793-9B58-8FD66C53C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174" y="2825190"/>
            <a:ext cx="8908026" cy="2290386"/>
          </a:xfrm>
          <a:prstGeom prst="rect">
            <a:avLst/>
          </a:prstGeom>
        </p:spPr>
      </p:pic>
    </p:spTree>
    <p:extLst>
      <p:ext uri="{BB962C8B-B14F-4D97-AF65-F5344CB8AC3E}">
        <p14:creationId xmlns:p14="http://schemas.microsoft.com/office/powerpoint/2010/main" val="368425035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863</Words>
  <Application>Microsoft Office PowerPoint</Application>
  <PresentationFormat>Širokozaslonsko</PresentationFormat>
  <Paragraphs>70</Paragraphs>
  <Slides>12</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12</vt:i4>
      </vt:variant>
    </vt:vector>
  </HeadingPairs>
  <TitlesOfParts>
    <vt:vector size="20" baseType="lpstr">
      <vt:lpstr>Arial</vt:lpstr>
      <vt:lpstr>Calibri</vt:lpstr>
      <vt:lpstr>Calibri Light</vt:lpstr>
      <vt:lpstr>Century Schoolbook</vt:lpstr>
      <vt:lpstr>Wingdings</vt:lpstr>
      <vt:lpstr>Wingdings 2</vt:lpstr>
      <vt:lpstr>Officeova tema</vt:lpstr>
      <vt:lpstr>3_View</vt:lpstr>
      <vt:lpstr>Vrste in oblika kovičenih zvez</vt:lpstr>
      <vt:lpstr>PowerPointova predstavitev</vt:lpstr>
      <vt:lpstr>PowerPointova predstavitev</vt:lpstr>
      <vt:lpstr>PowerPointova predstavitev</vt:lpstr>
      <vt:lpstr>Načini lotanja</vt:lpstr>
      <vt:lpstr>Oblikovanje lotnih spojev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Tanja</cp:lastModifiedBy>
  <cp:revision>50</cp:revision>
  <dcterms:created xsi:type="dcterms:W3CDTF">2022-12-12T14:37:12Z</dcterms:created>
  <dcterms:modified xsi:type="dcterms:W3CDTF">2024-01-19T19:23:01Z</dcterms:modified>
</cp:coreProperties>
</file>