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8" r:id="rId5"/>
    <p:sldId id="262" r:id="rId6"/>
    <p:sldId id="259" r:id="rId7"/>
    <p:sldId id="269" r:id="rId8"/>
    <p:sldId id="261" r:id="rId9"/>
    <p:sldId id="270" r:id="rId10"/>
  </p:sldIdLst>
  <p:sldSz cx="9144000" cy="6858000" type="screen4x3"/>
  <p:notesSz cx="6888163" cy="100203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00CC"/>
    <a:srgbClr val="33CC33"/>
    <a:srgbClr val="0000FF"/>
    <a:srgbClr val="009900"/>
    <a:srgbClr val="FF0000"/>
    <a:srgbClr val="0099FF"/>
    <a:srgbClr val="FF33CC"/>
    <a:srgbClr val="FFFF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2" autoAdjust="0"/>
    <p:restoredTop sz="94434" autoAdjust="0"/>
  </p:normalViewPr>
  <p:slideViewPr>
    <p:cSldViewPr snapToGrid="0">
      <p:cViewPr varScale="1">
        <p:scale>
          <a:sx n="78" d="100"/>
          <a:sy n="78" d="100"/>
        </p:scale>
        <p:origin x="174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2AA42ABF-8659-44F8-8486-76AEE572CCDF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4092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E800A-B3AD-46E0-9FA3-0054DBD15FE0}" type="datetimeFigureOut">
              <a:rPr lang="sl-SI" smtClean="0"/>
              <a:t>8. 10. 2023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47DAC-F2A2-466F-B43A-53A76133489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103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47DAC-F2A2-466F-B43A-53A76133489B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967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47DAC-F2A2-466F-B43A-53A76133489B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840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C819-18B9-4C6B-9132-38EE1A06C508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392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47DAC-F2A2-466F-B43A-53A76133489B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360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EDE78-6543-4638-A678-12B598D43E9C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4944212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E5447-CC40-45F9-8F3F-932D2BDAA71D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812734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3417D-614E-4201-9162-828A06F74C3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4699503"/>
      </p:ext>
    </p:extLst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532A8-418E-42A5-9A6C-E4843DECD2DB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3262350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4242E-6274-4CAA-AC9F-B7D9D7D973B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6478273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0ACB9-4537-430B-99BE-C1F5882A969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3092147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FE234-58C0-4B02-92FC-C0264D9EDCA3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3678886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6575D-4C3D-4EEF-AE50-B8937E91DA5D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07877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62D5E-2852-4FA5-B7F4-3B0D5189310A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3678938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B3C27-8793-4E0D-B8D0-0233EF5E3B3D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501847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E172F-B47C-4769-982E-AC5E7674D02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1995929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70FFA-A240-432A-9641-64E59DD97290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5836085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568092-A2DA-4C8A-98D5-243FAE34EF63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15.wmf"/><Relationship Id="rId5" Type="http://schemas.microsoft.com/office/2007/relationships/hdphoto" Target="../media/hdphoto5.wdp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6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7.png"/><Relationship Id="rId5" Type="http://schemas.microsoft.com/office/2007/relationships/hdphoto" Target="../media/hdphoto6.wdp"/><Relationship Id="rId10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740410" y="2990136"/>
            <a:ext cx="7915910" cy="857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99FF66"/>
                </a:solidFill>
                <a:latin typeface="Arial Black" panose="020B0A04020102020204" pitchFamily="34" charset="0"/>
              </a:rPr>
              <a:t>6. DELO </a:t>
            </a:r>
            <a:r>
              <a:rPr lang="sv-SE" sz="36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99FF66"/>
                </a:solidFill>
                <a:latin typeface="Arial Black" panose="020B0A04020102020204" pitchFamily="34" charset="0"/>
              </a:rPr>
              <a:t>IN</a:t>
            </a:r>
            <a:r>
              <a:rPr lang="sl-SI" sz="36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99FF66"/>
                </a:solidFill>
                <a:latin typeface="Arial Black" panose="020B0A04020102020204" pitchFamily="34" charset="0"/>
              </a:rPr>
              <a:t> </a:t>
            </a:r>
            <a:r>
              <a:rPr lang="sv-SE" sz="36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99FF66"/>
                </a:solidFill>
                <a:latin typeface="Arial Black" panose="020B0A04020102020204" pitchFamily="34" charset="0"/>
              </a:rPr>
              <a:t>ENERGIJA</a:t>
            </a:r>
            <a:endParaRPr lang="sl-SI" sz="36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99FF66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091"/>
            <a:ext cx="9134545" cy="2528047"/>
          </a:xfrm>
          <a:prstGeom prst="rect">
            <a:avLst/>
          </a:prstGeom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901" y="4241295"/>
            <a:ext cx="91390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l-SI" sz="2000" dirty="0" smtClean="0">
                <a:solidFill>
                  <a:srgbClr val="99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Izjemno pomembni količini, na katerih sloni večji del fizikalnega opisa sveta in pojavov v njem, sta delo in energija. Izraza sta v običajni jezikovni rabi namenjena opisu </a:t>
            </a:r>
            <a:r>
              <a:rPr lang="sl-SI" sz="2000" dirty="0" err="1" smtClean="0">
                <a:solidFill>
                  <a:srgbClr val="99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razli-čnih</a:t>
            </a:r>
            <a:r>
              <a:rPr lang="sl-SI" sz="2000" dirty="0" smtClean="0">
                <a:solidFill>
                  <a:srgbClr val="99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aktivnosti in dejanj. V znanosti pa sta delo in energija natančno definirani količini in običajna jezikovna raba ni vedno v skladu z njunima definicijama.</a:t>
            </a:r>
            <a:endParaRPr lang="sl-SI" sz="2000" dirty="0">
              <a:solidFill>
                <a:srgbClr val="99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Girl%20Stud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375212" y="2541961"/>
            <a:ext cx="576878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dirty="0">
                <a:solidFill>
                  <a:srgbClr val="008000"/>
                </a:solidFill>
              </a:rPr>
              <a:t>Ali dekle, mravlje, </a:t>
            </a:r>
            <a:r>
              <a:rPr lang="sl-SI" dirty="0" smtClean="0">
                <a:solidFill>
                  <a:srgbClr val="008000"/>
                </a:solidFill>
              </a:rPr>
              <a:t>deček, </a:t>
            </a:r>
            <a:r>
              <a:rPr lang="sl-SI" dirty="0">
                <a:solidFill>
                  <a:srgbClr val="008000"/>
                </a:solidFill>
              </a:rPr>
              <a:t>mizar in </a:t>
            </a:r>
            <a:r>
              <a:rPr lang="sl-SI" dirty="0" smtClean="0">
                <a:solidFill>
                  <a:srgbClr val="008000"/>
                </a:solidFill>
              </a:rPr>
              <a:t>igralec bejzbola delajo</a:t>
            </a:r>
            <a:r>
              <a:rPr lang="sl-SI" dirty="0">
                <a:solidFill>
                  <a:srgbClr val="008000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sl-SI" dirty="0">
                <a:solidFill>
                  <a:srgbClr val="008000"/>
                </a:solidFill>
              </a:rPr>
              <a:t>V vsakdanjem življenju mislimo z delom na kakršno koli </a:t>
            </a:r>
            <a:r>
              <a:rPr lang="sl-SI" b="1" dirty="0">
                <a:solidFill>
                  <a:srgbClr val="008000"/>
                </a:solidFill>
              </a:rPr>
              <a:t>aktivnost</a:t>
            </a:r>
            <a:r>
              <a:rPr lang="sl-SI" dirty="0">
                <a:solidFill>
                  <a:srgbClr val="00800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sl-SI" b="1" dirty="0">
                <a:solidFill>
                  <a:srgbClr val="008000"/>
                </a:solidFill>
              </a:rPr>
              <a:t>V fiziki pa govorimo o delu le, kadar s silo nekaj premikamo.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6418"/>
            <a:ext cx="3105431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4755888"/>
            <a:ext cx="2880000" cy="2102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11" y="4698000"/>
            <a:ext cx="4127389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11" y="4585"/>
            <a:ext cx="4127389" cy="2441833"/>
          </a:xfrm>
          <a:prstGeom prst="rect">
            <a:avLst/>
          </a:prstGeom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973314" y="2187"/>
            <a:ext cx="5958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sz="4000" b="1" dirty="0" smtClean="0">
                <a:ln>
                  <a:solidFill>
                    <a:srgbClr val="009900"/>
                  </a:solidFill>
                </a:ln>
                <a:solidFill>
                  <a:srgbClr val="33CC33"/>
                </a:solidFill>
                <a:latin typeface="Arial Narrow" panose="020B0606020202030204" pitchFamily="34" charset="0"/>
              </a:rPr>
              <a:t>6.1  DELO SILE</a:t>
            </a:r>
            <a:endParaRPr lang="sl-SI" sz="4000" b="1" dirty="0">
              <a:ln>
                <a:solidFill>
                  <a:srgbClr val="009900"/>
                </a:solidFill>
              </a:ln>
              <a:solidFill>
                <a:srgbClr val="33CC33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4131" y="2572"/>
            <a:ext cx="6913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2000" b="1" dirty="0">
                <a:solidFill>
                  <a:srgbClr val="0000CC"/>
                </a:solidFill>
              </a:rPr>
              <a:t>Delo sile za primer, ko sila kaže v smeri premika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906" y="3563266"/>
            <a:ext cx="4321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dirty="0">
                <a:solidFill>
                  <a:srgbClr val="0000CC"/>
                </a:solidFill>
              </a:rPr>
              <a:t>Delo, ki ga opravi fant, je tem večje, čim 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097253" y="3563266"/>
            <a:ext cx="172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dirty="0">
                <a:solidFill>
                  <a:srgbClr val="0000CC"/>
                </a:solidFill>
              </a:rPr>
              <a:t>večja je sila in 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584554" y="3568224"/>
            <a:ext cx="35594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dirty="0">
                <a:solidFill>
                  <a:srgbClr val="0000CC"/>
                </a:solidFill>
              </a:rPr>
              <a:t>čim daljši je premik </a:t>
            </a:r>
            <a:r>
              <a:rPr lang="sl-SI" dirty="0" smtClean="0">
                <a:solidFill>
                  <a:srgbClr val="0000CC"/>
                </a:solidFill>
              </a:rPr>
              <a:t>vozička</a:t>
            </a:r>
            <a:br>
              <a:rPr lang="sl-SI" dirty="0" smtClean="0">
                <a:solidFill>
                  <a:srgbClr val="0000CC"/>
                </a:solidFill>
              </a:rPr>
            </a:br>
            <a:r>
              <a:rPr lang="sl-SI" dirty="0" smtClean="0">
                <a:solidFill>
                  <a:srgbClr val="0000CC"/>
                </a:solidFill>
              </a:rPr>
              <a:t>	(čim daljšo pot opravi).</a:t>
            </a:r>
            <a:endParaRPr lang="sl-SI" dirty="0">
              <a:solidFill>
                <a:srgbClr val="0000CC"/>
              </a:solidFill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01" y="4039450"/>
            <a:ext cx="59585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b="1" dirty="0">
                <a:solidFill>
                  <a:srgbClr val="0000CC"/>
                </a:solidFill>
              </a:rPr>
              <a:t>Delo je torej produkt sile in </a:t>
            </a:r>
            <a:r>
              <a:rPr lang="sl-SI" b="1" dirty="0" smtClean="0">
                <a:solidFill>
                  <a:srgbClr val="0000CC"/>
                </a:solidFill>
              </a:rPr>
              <a:t>velikosti premika – poti:</a:t>
            </a:r>
            <a:endParaRPr lang="sl-SI" b="1" dirty="0">
              <a:solidFill>
                <a:srgbClr val="0000CC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484438" y="4463036"/>
            <a:ext cx="1387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2000" b="1" i="1" dirty="0">
                <a:solidFill>
                  <a:srgbClr val="0000CC"/>
                </a:solidFill>
              </a:rPr>
              <a:t>A</a:t>
            </a:r>
            <a:r>
              <a:rPr lang="sl-SI" sz="2000" b="1" dirty="0">
                <a:solidFill>
                  <a:srgbClr val="0000CC"/>
                </a:solidFill>
              </a:rPr>
              <a:t> = </a:t>
            </a:r>
            <a:r>
              <a:rPr lang="sl-SI" sz="2000" b="1" i="1" dirty="0">
                <a:solidFill>
                  <a:srgbClr val="0000CC"/>
                </a:solidFill>
              </a:rPr>
              <a:t>F</a:t>
            </a:r>
            <a:r>
              <a:rPr lang="sl-SI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  <a:cs typeface="Arial" panose="020B0604020202020204" pitchFamily="34" charset="0"/>
              </a:rPr>
              <a:t>·</a:t>
            </a:r>
            <a:r>
              <a:rPr lang="sl-SI" sz="20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sl-SI" sz="2000" b="1" i="1" dirty="0">
                <a:solidFill>
                  <a:srgbClr val="0000CC"/>
                </a:solidFill>
                <a:cs typeface="Arial" panose="020B0604020202020204" pitchFamily="34" charset="0"/>
              </a:rPr>
              <a:t>s</a:t>
            </a:r>
            <a:r>
              <a:rPr lang="sl-SI" sz="2000" b="1" i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036" y="5413079"/>
            <a:ext cx="914096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b="1" dirty="0">
                <a:solidFill>
                  <a:srgbClr val="0000CC"/>
                </a:solidFill>
              </a:rPr>
              <a:t>Enota za delo </a:t>
            </a:r>
            <a:r>
              <a:rPr lang="sl-SI" dirty="0">
                <a:solidFill>
                  <a:srgbClr val="0000CC"/>
                </a:solidFill>
              </a:rPr>
              <a:t>je produkt merskih enot za silo in pot, to je</a:t>
            </a:r>
            <a:r>
              <a:rPr lang="sl-SI" b="1" dirty="0">
                <a:solidFill>
                  <a:srgbClr val="0000CC"/>
                </a:solidFill>
              </a:rPr>
              <a:t> </a:t>
            </a:r>
            <a:r>
              <a:rPr lang="sl-SI" b="1" dirty="0" err="1" smtClean="0">
                <a:solidFill>
                  <a:srgbClr val="0000CC"/>
                </a:solidFill>
              </a:rPr>
              <a:t>newtonmeter</a:t>
            </a:r>
            <a:r>
              <a:rPr lang="sl-SI" b="1" dirty="0" smtClean="0">
                <a:solidFill>
                  <a:srgbClr val="0000CC"/>
                </a:solidFill>
              </a:rPr>
              <a:t> </a:t>
            </a:r>
            <a:r>
              <a:rPr lang="sl-SI" b="1" dirty="0">
                <a:solidFill>
                  <a:srgbClr val="0000CC"/>
                </a:solidFill>
              </a:rPr>
              <a:t>(Nm)</a:t>
            </a:r>
            <a:r>
              <a:rPr lang="sl-SI" dirty="0">
                <a:solidFill>
                  <a:srgbClr val="0000CC"/>
                </a:solidFill>
              </a:rPr>
              <a:t>,</a:t>
            </a:r>
            <a:r>
              <a:rPr lang="sl-SI" b="1" dirty="0">
                <a:solidFill>
                  <a:srgbClr val="0000CC"/>
                </a:solidFill>
              </a:rPr>
              <a:t> </a:t>
            </a:r>
            <a:r>
              <a:rPr lang="sl-SI" dirty="0">
                <a:solidFill>
                  <a:srgbClr val="0000CC"/>
                </a:solidFill>
              </a:rPr>
              <a:t>ki jo imenujemo tudi </a:t>
            </a:r>
            <a:r>
              <a:rPr lang="sl-SI" b="1" dirty="0" smtClean="0">
                <a:solidFill>
                  <a:srgbClr val="0000CC"/>
                </a:solidFill>
              </a:rPr>
              <a:t>joule / džul</a:t>
            </a:r>
            <a:r>
              <a:rPr lang="sl-SI" b="1" dirty="0">
                <a:solidFill>
                  <a:srgbClr val="0000CC"/>
                </a:solidFill>
              </a:rPr>
              <a:t>, J</a:t>
            </a:r>
            <a:r>
              <a:rPr lang="sl-SI" dirty="0">
                <a:solidFill>
                  <a:srgbClr val="0000CC"/>
                </a:solidFill>
              </a:rPr>
              <a:t> (angleški fizik </a:t>
            </a:r>
            <a:r>
              <a:rPr lang="sl-SI" dirty="0" smtClean="0">
                <a:solidFill>
                  <a:srgbClr val="0000CC"/>
                </a:solidFill>
              </a:rPr>
              <a:t>James </a:t>
            </a:r>
            <a:r>
              <a:rPr lang="sl-SI" dirty="0">
                <a:solidFill>
                  <a:srgbClr val="0000CC"/>
                </a:solidFill>
              </a:rPr>
              <a:t>P. Joule):</a:t>
            </a:r>
          </a:p>
          <a:p>
            <a:pPr eaLnBrk="1" hangingPunct="1">
              <a:spcBef>
                <a:spcPct val="50000"/>
              </a:spcBef>
            </a:pPr>
            <a:r>
              <a:rPr lang="sl-SI" b="1" dirty="0">
                <a:solidFill>
                  <a:srgbClr val="0000CC"/>
                </a:solidFill>
              </a:rPr>
              <a:t>1 J = 1 Nm =</a:t>
            </a:r>
            <a:r>
              <a:rPr lang="sl-SI" dirty="0">
                <a:solidFill>
                  <a:srgbClr val="0000CC"/>
                </a:solidFill>
              </a:rPr>
              <a:t> 1 kg m/s</a:t>
            </a:r>
            <a:r>
              <a:rPr lang="sl-SI" baseline="30000" dirty="0">
                <a:solidFill>
                  <a:srgbClr val="0000CC"/>
                </a:solidFill>
              </a:rPr>
              <a:t>2</a:t>
            </a:r>
            <a:r>
              <a:rPr lang="sl-SI" dirty="0">
                <a:solidFill>
                  <a:srgbClr val="0000CC"/>
                </a:solidFill>
              </a:rPr>
              <a:t> </a:t>
            </a:r>
            <a:r>
              <a:rPr lang="en-US" dirty="0">
                <a:solidFill>
                  <a:srgbClr val="0000CC"/>
                </a:solidFill>
                <a:cs typeface="Arial" panose="020B0604020202020204" pitchFamily="34" charset="0"/>
              </a:rPr>
              <a:t>·</a:t>
            </a:r>
            <a:r>
              <a:rPr lang="sl-SI" dirty="0">
                <a:solidFill>
                  <a:srgbClr val="0000CC"/>
                </a:solidFill>
                <a:cs typeface="Arial" panose="020B0604020202020204" pitchFamily="34" charset="0"/>
              </a:rPr>
              <a:t> m = </a:t>
            </a:r>
            <a:r>
              <a:rPr lang="sl-SI" b="1" dirty="0">
                <a:solidFill>
                  <a:srgbClr val="0000CC"/>
                </a:solidFill>
                <a:cs typeface="Arial" panose="020B0604020202020204" pitchFamily="34" charset="0"/>
              </a:rPr>
              <a:t>1 kg m</a:t>
            </a:r>
            <a:r>
              <a:rPr lang="sl-SI" b="1" baseline="30000" dirty="0">
                <a:solidFill>
                  <a:srgbClr val="0000CC"/>
                </a:solidFill>
                <a:cs typeface="Arial" panose="020B0604020202020204" pitchFamily="34" charset="0"/>
              </a:rPr>
              <a:t>2</a:t>
            </a:r>
            <a:r>
              <a:rPr lang="sl-SI" b="1" dirty="0">
                <a:solidFill>
                  <a:srgbClr val="0000CC"/>
                </a:solidFill>
                <a:cs typeface="Arial" panose="020B0604020202020204" pitchFamily="34" charset="0"/>
              </a:rPr>
              <a:t>/s</a:t>
            </a:r>
            <a:r>
              <a:rPr lang="sl-SI" b="1" baseline="30000" dirty="0">
                <a:solidFill>
                  <a:srgbClr val="0000CC"/>
                </a:solidFill>
                <a:cs typeface="Arial" panose="020B0604020202020204" pitchFamily="34" charset="0"/>
              </a:rPr>
              <a:t>2</a:t>
            </a:r>
            <a:endParaRPr lang="en-US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038" y="6454035"/>
            <a:ext cx="9140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dirty="0">
                <a:solidFill>
                  <a:srgbClr val="0000CC"/>
                </a:solidFill>
                <a:cs typeface="Arial" panose="020B0604020202020204" pitchFamily="34" charset="0"/>
              </a:rPr>
              <a:t>1 J dela opravi stalna sila 1 N, če se njeno prijemališče premakne v smeri sile za 1 m.</a:t>
            </a:r>
            <a:endParaRPr lang="en-US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80"/>
          <a:stretch>
            <a:fillRect/>
          </a:stretch>
        </p:blipFill>
        <p:spPr bwMode="auto">
          <a:xfrm>
            <a:off x="1311553" y="505840"/>
            <a:ext cx="231457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64"/>
          <a:stretch>
            <a:fillRect/>
          </a:stretch>
        </p:blipFill>
        <p:spPr bwMode="auto">
          <a:xfrm>
            <a:off x="5642253" y="616965"/>
            <a:ext cx="23129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9"/>
          <p:cNvSpPr>
            <a:spLocks noChangeShapeType="1"/>
          </p:cNvSpPr>
          <p:nvPr/>
        </p:nvSpPr>
        <p:spPr bwMode="auto">
          <a:xfrm rot="5400000">
            <a:off x="6381235" y="1000346"/>
            <a:ext cx="0" cy="12588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rot="5400000">
            <a:off x="3877747" y="900245"/>
            <a:ext cx="0" cy="42497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rot="5400000">
            <a:off x="1998147" y="1005109"/>
            <a:ext cx="0" cy="12588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48298" y="1183244"/>
                <a:ext cx="1186004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dirty="0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sila</a:t>
                </a:r>
                <a:r>
                  <a:rPr lang="sl-SI" sz="2000" dirty="0" smtClean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sl-SI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l-SI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sl-SI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298" y="1183244"/>
                <a:ext cx="1186004" cy="437492"/>
              </a:xfrm>
              <a:prstGeom prst="rect">
                <a:avLst/>
              </a:prstGeom>
              <a:blipFill rotWithShape="0">
                <a:blip r:embed="rId5"/>
                <a:stretch>
                  <a:fillRect l="-4639" t="-2778" b="-208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59006" y="1183244"/>
                <a:ext cx="1186004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sl-SI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06" y="1183244"/>
                <a:ext cx="1186004" cy="437492"/>
              </a:xfrm>
              <a:prstGeom prst="rect">
                <a:avLst/>
              </a:prstGeom>
              <a:blipFill rotWithShape="0">
                <a:blip r:embed="rId6"/>
                <a:stretch>
                  <a:fillRect t="-277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41188" y="2623829"/>
                <a:ext cx="11860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dirty="0" smtClean="0">
                    <a:solidFill>
                      <a:srgbClr val="0000CC"/>
                    </a:solidFill>
                    <a:latin typeface="+mj-lt"/>
                    <a:cs typeface="Times New Roman" panose="02020603050405020304" pitchFamily="18" charset="0"/>
                  </a:rPr>
                  <a:t>premik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sl-SI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l-SI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sl-SI" sz="2000" dirty="0" smtClean="0"/>
                  <a:t> </a:t>
                </a:r>
                <a:endParaRPr lang="sl-SI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188" y="2623829"/>
                <a:ext cx="1186004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4639" r="-12887" b="-2272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83" y="4909498"/>
            <a:ext cx="9143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1400" dirty="0" smtClean="0">
                <a:solidFill>
                  <a:srgbClr val="0000CC"/>
                </a:solidFill>
                <a:cs typeface="Arial" panose="020B0604020202020204" pitchFamily="34" charset="0"/>
              </a:rPr>
              <a:t>Oznaka za delo izhaja iz nemščine (die </a:t>
            </a:r>
            <a:r>
              <a:rPr lang="sl-SI" sz="1400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Arbeit</a:t>
            </a:r>
            <a:r>
              <a:rPr lang="sl-SI" sz="1400" dirty="0" smtClean="0">
                <a:solidFill>
                  <a:srgbClr val="0000CC"/>
                </a:solidFill>
                <a:cs typeface="Arial" panose="020B0604020202020204" pitchFamily="34" charset="0"/>
              </a:rPr>
              <a:t> = delo), sicer imamo v literaturi angleško oznako </a:t>
            </a:r>
            <a:r>
              <a:rPr lang="sl-SI" sz="1400" i="1" dirty="0" smtClean="0">
                <a:solidFill>
                  <a:srgbClr val="0000CC"/>
                </a:solidFill>
                <a:cs typeface="Arial" panose="020B0604020202020204" pitchFamily="34" charset="0"/>
              </a:rPr>
              <a:t>W</a:t>
            </a:r>
            <a:r>
              <a:rPr lang="sl-SI" sz="1400" dirty="0" smtClean="0">
                <a:solidFill>
                  <a:srgbClr val="0000CC"/>
                </a:solidFill>
                <a:cs typeface="Arial" panose="020B0604020202020204" pitchFamily="34" charset="0"/>
              </a:rPr>
              <a:t> (= work), s katero pa v naši literaturi označujemo energijo.</a:t>
            </a:r>
            <a:endParaRPr lang="en-US" sz="140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2" grpId="0"/>
      <p:bldP spid="4113" grpId="0"/>
      <p:bldP spid="4114" grpId="0"/>
      <p:bldP spid="4115" grpId="0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68275" y="5214938"/>
            <a:ext cx="42894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400" b="1" dirty="0" smtClean="0">
                <a:solidFill>
                  <a:srgbClr val="800000"/>
                </a:solidFill>
                <a:cs typeface="Arial" panose="020B0604020202020204" pitchFamily="34" charset="0"/>
              </a:rPr>
              <a:t>James Prescott Joule</a:t>
            </a:r>
            <a:endParaRPr lang="en-US" altLang="sl-SI" sz="2400" b="1" dirty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sl-SI" altLang="sl-SI" sz="2400" dirty="0">
                <a:solidFill>
                  <a:srgbClr val="800000"/>
                </a:solidFill>
                <a:cs typeface="Arial" panose="020B0604020202020204" pitchFamily="34" charset="0"/>
              </a:rPr>
              <a:t>(</a:t>
            </a:r>
            <a:r>
              <a:rPr lang="sl-SI" altLang="sl-SI" sz="2400" dirty="0" smtClean="0">
                <a:solidFill>
                  <a:srgbClr val="800000"/>
                </a:solidFill>
                <a:cs typeface="Arial" panose="020B0604020202020204" pitchFamily="34" charset="0"/>
              </a:rPr>
              <a:t>1818-1889</a:t>
            </a:r>
            <a:r>
              <a:rPr lang="sl-SI" altLang="sl-SI" sz="2400" dirty="0">
                <a:solidFill>
                  <a:srgbClr val="800000"/>
                </a:solidFill>
                <a:cs typeface="Arial" panose="020B0604020202020204" pitchFamily="34" charset="0"/>
              </a:rPr>
              <a:t>)</a:t>
            </a:r>
          </a:p>
          <a:p>
            <a:endParaRPr lang="sl-SI" altLang="sl-SI" dirty="0">
              <a:solidFill>
                <a:srgbClr val="660033"/>
              </a:solidFill>
              <a:cs typeface="Arial" panose="020B0604020202020204" pitchFamily="34" charset="0"/>
            </a:endParaRPr>
          </a:p>
        </p:txBody>
      </p:sp>
      <p:sp>
        <p:nvSpPr>
          <p:cNvPr id="2051" name="Rectangle 1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/>
          </p:nvPr>
        </p:nvGraphicFramePr>
        <p:xfrm>
          <a:off x="4703763" y="2471738"/>
          <a:ext cx="34766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0" name="Equation" r:id="rId3" imgW="1155600" imgH="482400" progId="Equation.3">
                  <p:embed/>
                </p:oleObj>
              </mc:Choice>
              <mc:Fallback>
                <p:oleObj name="Equation" r:id="rId3" imgW="115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471738"/>
                        <a:ext cx="3476625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http://2.bp.blogspot.com/-C_H5NWY1NKw/UWe44XgufmI/AAAAAAAAAW8/l9P2nvkPk1k/s1600/james+prescott+jou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52" y="1372711"/>
            <a:ext cx="2985260" cy="363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500438" y="428625"/>
            <a:ext cx="5064442" cy="1042988"/>
          </a:xfrm>
          <a:prstGeom prst="wedgeRoundRectCallout">
            <a:avLst>
              <a:gd name="adj1" fmla="val -61880"/>
              <a:gd name="adj2" fmla="val 8314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400" i="1" dirty="0">
                <a:cs typeface="Arial" panose="020B0604020202020204" pitchFamily="34" charset="0"/>
              </a:rPr>
              <a:t>Po meni se imenuje enota za </a:t>
            </a:r>
            <a:r>
              <a:rPr lang="sl-SI" altLang="sl-SI" sz="2400" i="1" dirty="0" smtClean="0">
                <a:cs typeface="Arial" panose="020B0604020202020204" pitchFamily="34" charset="0"/>
              </a:rPr>
              <a:t>delo, </a:t>
            </a:r>
            <a:r>
              <a:rPr lang="sl-SI" altLang="sl-SI" sz="2400" b="1" i="1" dirty="0" smtClean="0">
                <a:cs typeface="Arial" panose="020B0604020202020204" pitchFamily="34" charset="0"/>
              </a:rPr>
              <a:t>joule (džul)</a:t>
            </a:r>
            <a:r>
              <a:rPr lang="sl-SI" altLang="sl-SI" sz="2400" i="1" dirty="0" smtClean="0">
                <a:cs typeface="Arial" panose="020B0604020202020204" pitchFamily="34" charset="0"/>
              </a:rPr>
              <a:t>. </a:t>
            </a:r>
            <a:r>
              <a:rPr lang="sl-SI" altLang="sl-SI" sz="2400" i="1" dirty="0">
                <a:cs typeface="Arial" panose="020B0604020202020204" pitchFamily="34" charset="0"/>
              </a:rPr>
              <a:t>Označim jo z </a:t>
            </a:r>
            <a:r>
              <a:rPr lang="sl-SI" altLang="sl-SI" sz="2400" b="1" i="1" dirty="0">
                <a:cs typeface="Arial" panose="020B0604020202020204" pitchFamily="34" charset="0"/>
              </a:rPr>
              <a:t>J</a:t>
            </a:r>
            <a:r>
              <a:rPr lang="sl-SI" altLang="sl-SI" sz="2400" i="1" dirty="0" smtClean="0">
                <a:cs typeface="Arial" panose="020B0604020202020204" pitchFamily="34" charset="0"/>
              </a:rPr>
              <a:t>.</a:t>
            </a:r>
            <a:endParaRPr lang="sl-SI" altLang="sl-SI" sz="24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7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  <p:bldP spid="410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-4090" y="1104384"/>
            <a:ext cx="9119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b="1" dirty="0">
                <a:solidFill>
                  <a:srgbClr val="FF0000"/>
                </a:solidFill>
              </a:rPr>
              <a:t>Za delo ni dovolj, da sila deluje, njeno prijemališče se mora tudi premakniti.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93713" y="1527175"/>
            <a:ext cx="2241550" cy="2857500"/>
            <a:chOff x="501" y="908"/>
            <a:chExt cx="1412" cy="1800"/>
          </a:xfrm>
        </p:grpSpPr>
        <p:pic>
          <p:nvPicPr>
            <p:cNvPr id="17421" name="Picture 13" descr="nr5515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978"/>
            <a:stretch>
              <a:fillRect/>
            </a:stretch>
          </p:blipFill>
          <p:spPr bwMode="auto">
            <a:xfrm>
              <a:off x="501" y="908"/>
              <a:ext cx="1215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Line 10"/>
            <p:cNvSpPr>
              <a:spLocks noChangeShapeType="1"/>
            </p:cNvSpPr>
            <p:nvPr/>
          </p:nvSpPr>
          <p:spPr bwMode="auto">
            <a:xfrm rot="5400000" flipH="1" flipV="1">
              <a:off x="1741" y="1160"/>
              <a:ext cx="0" cy="3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5063490" y="4603750"/>
            <a:ext cx="40805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dirty="0">
                <a:solidFill>
                  <a:srgbClr val="FF0000"/>
                </a:solidFill>
              </a:rPr>
              <a:t>V nobenem od </a:t>
            </a:r>
            <a:r>
              <a:rPr lang="sl-SI" dirty="0" smtClean="0">
                <a:solidFill>
                  <a:srgbClr val="FF0000"/>
                </a:solidFill>
              </a:rPr>
              <a:t>zgledov na slikah sila </a:t>
            </a:r>
            <a:r>
              <a:rPr lang="sl-SI" dirty="0">
                <a:solidFill>
                  <a:srgbClr val="FF0000"/>
                </a:solidFill>
              </a:rPr>
              <a:t>ne opravlja dela, </a:t>
            </a:r>
            <a:r>
              <a:rPr lang="sl-SI" dirty="0" smtClean="0">
                <a:solidFill>
                  <a:srgbClr val="FF0000"/>
                </a:solidFill>
              </a:rPr>
              <a:t>saj </a:t>
            </a:r>
            <a:r>
              <a:rPr lang="sl-SI" dirty="0">
                <a:solidFill>
                  <a:srgbClr val="FF0000"/>
                </a:solidFill>
              </a:rPr>
              <a:t>se njeno </a:t>
            </a:r>
            <a:r>
              <a:rPr lang="sl-SI" dirty="0" smtClean="0">
                <a:solidFill>
                  <a:srgbClr val="FF0000"/>
                </a:solidFill>
              </a:rPr>
              <a:t>prije-mališče </a:t>
            </a:r>
            <a:r>
              <a:rPr lang="sl-SI" dirty="0">
                <a:solidFill>
                  <a:srgbClr val="FF0000"/>
                </a:solidFill>
              </a:rPr>
              <a:t>ne premakne.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89472" y="1778839"/>
                <a:ext cx="1186004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sl-SI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472" y="1778839"/>
                <a:ext cx="1186004" cy="437492"/>
              </a:xfrm>
              <a:prstGeom prst="rect">
                <a:avLst/>
              </a:prstGeom>
              <a:blipFill rotWithShape="0">
                <a:blip r:embed="rId3"/>
                <a:stretch>
                  <a:fillRect t="-277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-4090" y="65781"/>
            <a:ext cx="91435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sl-SI" sz="1600" dirty="0" smtClean="0">
                <a:solidFill>
                  <a:srgbClr val="0000CC"/>
                </a:solidFill>
                <a:cs typeface="Arial" panose="020B0604020202020204" pitchFamily="34" charset="0"/>
              </a:rPr>
              <a:t>Za prakso je joule premajhna enota, uporabljamo še:</a:t>
            </a:r>
          </a:p>
          <a:p>
            <a:pPr eaLnBrk="1" hangingPunct="1">
              <a:spcBef>
                <a:spcPts val="0"/>
              </a:spcBef>
            </a:pPr>
            <a:r>
              <a:rPr lang="sl-SI" sz="1600" dirty="0" smtClean="0">
                <a:solidFill>
                  <a:srgbClr val="0000CC"/>
                </a:solidFill>
                <a:cs typeface="Arial" panose="020B0604020202020204" pitchFamily="34" charset="0"/>
              </a:rPr>
              <a:t>1 kJ = 10</a:t>
            </a:r>
            <a:r>
              <a:rPr lang="sl-SI" sz="1600" baseline="30000" dirty="0" smtClean="0">
                <a:solidFill>
                  <a:srgbClr val="0000CC"/>
                </a:solidFill>
                <a:cs typeface="Arial" panose="020B0604020202020204" pitchFamily="34" charset="0"/>
              </a:rPr>
              <a:t>3</a:t>
            </a:r>
            <a:r>
              <a:rPr lang="sl-SI" sz="1600" dirty="0" smtClean="0">
                <a:solidFill>
                  <a:srgbClr val="0000CC"/>
                </a:solidFill>
                <a:cs typeface="Arial" panose="020B0604020202020204" pitchFamily="34" charset="0"/>
              </a:rPr>
              <a:t> J, kilojoule</a:t>
            </a:r>
          </a:p>
          <a:p>
            <a:pPr eaLnBrk="1" hangingPunct="1">
              <a:spcBef>
                <a:spcPts val="0"/>
              </a:spcBef>
            </a:pPr>
            <a:r>
              <a:rPr lang="sl-SI" sz="1600" dirty="0" smtClean="0">
                <a:solidFill>
                  <a:srgbClr val="0000CC"/>
                </a:solidFill>
                <a:cs typeface="Arial" panose="020B0604020202020204" pitchFamily="34" charset="0"/>
              </a:rPr>
              <a:t>1 MJ = 10</a:t>
            </a:r>
            <a:r>
              <a:rPr lang="sl-SI" sz="1600" baseline="30000" dirty="0">
                <a:solidFill>
                  <a:srgbClr val="0000CC"/>
                </a:solidFill>
                <a:cs typeface="Arial" panose="020B0604020202020204" pitchFamily="34" charset="0"/>
              </a:rPr>
              <a:t>6</a:t>
            </a:r>
            <a:r>
              <a:rPr lang="sl-SI" sz="1600" dirty="0" smtClean="0">
                <a:solidFill>
                  <a:srgbClr val="0000CC"/>
                </a:solidFill>
                <a:cs typeface="Arial" panose="020B0604020202020204" pitchFamily="34" charset="0"/>
              </a:rPr>
              <a:t> J, megajoule</a:t>
            </a:r>
          </a:p>
          <a:p>
            <a:pPr eaLnBrk="1" hangingPunct="1">
              <a:spcBef>
                <a:spcPts val="0"/>
              </a:spcBef>
            </a:pPr>
            <a:r>
              <a:rPr lang="sl-SI" sz="1600" dirty="0" smtClean="0">
                <a:solidFill>
                  <a:srgbClr val="0000CC"/>
                </a:solidFill>
                <a:cs typeface="Arial" panose="020B0604020202020204" pitchFamily="34" charset="0"/>
              </a:rPr>
              <a:t>1 GJ = 10</a:t>
            </a:r>
            <a:r>
              <a:rPr lang="sl-SI" sz="1600" baseline="30000" dirty="0">
                <a:solidFill>
                  <a:srgbClr val="0000CC"/>
                </a:solidFill>
                <a:cs typeface="Arial" panose="020B0604020202020204" pitchFamily="34" charset="0"/>
              </a:rPr>
              <a:t>9</a:t>
            </a:r>
            <a:r>
              <a:rPr lang="sl-SI" sz="1600" dirty="0" smtClean="0">
                <a:solidFill>
                  <a:srgbClr val="0000CC"/>
                </a:solidFill>
                <a:cs typeface="Arial" panose="020B0604020202020204" pitchFamily="34" charset="0"/>
              </a:rPr>
              <a:t> J, gigajoule</a:t>
            </a:r>
            <a:endParaRPr lang="en-US" sz="160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76" t="23906" b="15156"/>
          <a:stretch/>
        </p:blipFill>
        <p:spPr>
          <a:xfrm>
            <a:off x="5257800" y="1473716"/>
            <a:ext cx="3627492" cy="2659262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86" b="34348"/>
          <a:stretch/>
        </p:blipFill>
        <p:spPr bwMode="auto">
          <a:xfrm>
            <a:off x="3265489" y="3985260"/>
            <a:ext cx="156940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5000" contrast="20000"/>
                    </a14:imgEffect>
                  </a14:imgLayer>
                </a14:imgProps>
              </a:ext>
            </a:extLst>
          </a:blip>
          <a:srcRect r="62197" b="49295"/>
          <a:stretch/>
        </p:blipFill>
        <p:spPr>
          <a:xfrm>
            <a:off x="284454" y="4286206"/>
            <a:ext cx="2949018" cy="2221642"/>
          </a:xfrm>
          <a:prstGeom prst="rect">
            <a:avLst/>
          </a:prstGeom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925803" y="5160569"/>
            <a:ext cx="704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l-SI" sz="1800" b="1" i="1" dirty="0" smtClean="0">
                <a:solidFill>
                  <a:srgbClr val="0000CC"/>
                </a:solidFill>
              </a:rPr>
              <a:t>s = 0</a:t>
            </a:r>
            <a:endParaRPr lang="sl-SI" sz="2000" b="1" i="1" dirty="0" smtClean="0">
              <a:solidFill>
                <a:srgbClr val="0000CC"/>
              </a:solidFill>
              <a:latin typeface="+mn-lt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9057" y="4602796"/>
            <a:ext cx="1458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→</a:t>
            </a:r>
            <a:endParaRPr lang="sl-SI" sz="12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309361" y="3872610"/>
            <a:ext cx="264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564381" y="3872610"/>
            <a:ext cx="1047749" cy="381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12130" y="2235671"/>
                <a:ext cx="1186004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sl-SI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l-SI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sl-SI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30" y="2235671"/>
                <a:ext cx="1186004" cy="437492"/>
              </a:xfrm>
              <a:prstGeom prst="rect">
                <a:avLst/>
              </a:prstGeom>
              <a:blipFill rotWithShape="0">
                <a:blip r:embed="rId9"/>
                <a:stretch>
                  <a:fillRect t="-2778" b="-277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ine 10"/>
          <p:cNvSpPr>
            <a:spLocks noChangeShapeType="1"/>
          </p:cNvSpPr>
          <p:nvPr/>
        </p:nvSpPr>
        <p:spPr bwMode="auto">
          <a:xfrm flipH="1" flipV="1">
            <a:off x="5958700" y="2262891"/>
            <a:ext cx="0" cy="1800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3655" y="4780733"/>
                <a:ext cx="1186004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sl-SI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655" y="4780733"/>
                <a:ext cx="1186004" cy="437492"/>
              </a:xfrm>
              <a:prstGeom prst="rect">
                <a:avLst/>
              </a:prstGeom>
              <a:blipFill rotWithShape="0">
                <a:blip r:embed="rId10"/>
                <a:stretch>
                  <a:fillRect t="-277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81" grpId="0"/>
      <p:bldP spid="16" grpId="1"/>
      <p:bldP spid="21" grpId="0"/>
      <p:bldP spid="22" grpId="0"/>
      <p:bldP spid="26" grpId="0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595" y="533381"/>
            <a:ext cx="2645549" cy="3352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499" y="536429"/>
            <a:ext cx="2645549" cy="3352125"/>
          </a:xfrm>
          <a:prstGeom prst="rect">
            <a:avLst/>
          </a:prstGeom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0" y="-11119"/>
            <a:ext cx="6913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b="1" dirty="0">
                <a:solidFill>
                  <a:srgbClr val="660033"/>
                </a:solidFill>
              </a:rPr>
              <a:t>Kaj pa v primeru, ko sila in premik nista vzporedna?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56" name="Text Box 36"/>
              <p:cNvSpPr txBox="1">
                <a:spLocks noChangeArrowheads="1"/>
              </p:cNvSpPr>
              <p:nvPr/>
            </p:nvSpPr>
            <p:spPr bwMode="auto">
              <a:xfrm>
                <a:off x="3643312" y="657218"/>
                <a:ext cx="5500687" cy="437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sl-SI" dirty="0" smtClean="0">
                    <a:solidFill>
                      <a:srgbClr val="990000"/>
                    </a:solidFill>
                  </a:rPr>
                  <a:t>Silo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sl-SI" sz="2000" i="1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l-SI" sz="2000" b="1" i="1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sl-SI" dirty="0" smtClean="0">
                    <a:solidFill>
                      <a:srgbClr val="990000"/>
                    </a:solidFill>
                  </a:rPr>
                  <a:t> </a:t>
                </a:r>
                <a:r>
                  <a:rPr lang="sl-SI" b="1" dirty="0">
                    <a:solidFill>
                      <a:srgbClr val="990000"/>
                    </a:solidFill>
                  </a:rPr>
                  <a:t>razstavimo</a:t>
                </a:r>
                <a:r>
                  <a:rPr lang="sl-SI" dirty="0">
                    <a:solidFill>
                      <a:srgbClr val="990000"/>
                    </a:solidFill>
                  </a:rPr>
                  <a:t> v dve pravokotni komponenti:</a:t>
                </a:r>
              </a:p>
            </p:txBody>
          </p:sp>
        </mc:Choice>
        <mc:Fallback xmlns="">
          <p:sp>
            <p:nvSpPr>
              <p:cNvPr id="515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3312" y="657218"/>
                <a:ext cx="5500687" cy="437492"/>
              </a:xfrm>
              <a:prstGeom prst="rect">
                <a:avLst/>
              </a:prstGeom>
              <a:blipFill rotWithShape="0">
                <a:blip r:embed="rId6"/>
                <a:stretch>
                  <a:fillRect l="-998" b="-208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57" name="Text Box 37"/>
              <p:cNvSpPr txBox="1">
                <a:spLocks noChangeArrowheads="1"/>
              </p:cNvSpPr>
              <p:nvPr/>
            </p:nvSpPr>
            <p:spPr bwMode="auto">
              <a:xfrm>
                <a:off x="3660775" y="1074731"/>
                <a:ext cx="5065713" cy="437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sl-SI" dirty="0" smtClean="0">
                    <a:solidFill>
                      <a:srgbClr val="990000"/>
                    </a:solidFill>
                    <a:cs typeface="Arial" panose="020B0604020202020204" pitchFamily="34" charset="0"/>
                  </a:rPr>
                  <a:t>– </a:t>
                </a:r>
                <a:r>
                  <a:rPr lang="sl-SI" dirty="0" smtClean="0">
                    <a:solidFill>
                      <a:srgbClr val="990000"/>
                    </a:solidFill>
                  </a:rPr>
                  <a:t>komponento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i="1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sl-SI" sz="2000" i="1" smtClean="0">
                                <a:solidFill>
                                  <a:srgbClr val="99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l-SI" sz="2000" b="0" i="1" smtClean="0">
                                <a:solidFill>
                                  <a:srgbClr val="99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sl-SI" sz="2000" i="1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sl-SI" dirty="0" smtClean="0">
                    <a:solidFill>
                      <a:srgbClr val="990000"/>
                    </a:solidFill>
                    <a:sym typeface="Symbol" panose="05050102010706020507" pitchFamily="18" charset="2"/>
                  </a:rPr>
                  <a:t>, </a:t>
                </a:r>
                <a:r>
                  <a:rPr lang="sl-SI" dirty="0">
                    <a:solidFill>
                      <a:srgbClr val="990000"/>
                    </a:solidFill>
                    <a:sym typeface="Symbol" panose="05050102010706020507" pitchFamily="18" charset="2"/>
                  </a:rPr>
                  <a:t>ki je pravokotna na premik in</a:t>
                </a:r>
              </a:p>
            </p:txBody>
          </p:sp>
        </mc:Choice>
        <mc:Fallback xmlns="">
          <p:sp>
            <p:nvSpPr>
              <p:cNvPr id="515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0775" y="1074731"/>
                <a:ext cx="5065713" cy="437492"/>
              </a:xfrm>
              <a:prstGeom prst="rect">
                <a:avLst/>
              </a:prstGeom>
              <a:blipFill rotWithShape="0">
                <a:blip r:embed="rId7"/>
                <a:stretch>
                  <a:fillRect l="-1083" t="-2778" b="-208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58" name="Text Box 38"/>
              <p:cNvSpPr txBox="1">
                <a:spLocks noChangeArrowheads="1"/>
              </p:cNvSpPr>
              <p:nvPr/>
            </p:nvSpPr>
            <p:spPr bwMode="auto">
              <a:xfrm>
                <a:off x="3667597" y="1474781"/>
                <a:ext cx="5065713" cy="451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sl-SI" dirty="0">
                    <a:solidFill>
                      <a:srgbClr val="990000"/>
                    </a:solidFill>
                    <a:cs typeface="Arial" panose="020B0604020202020204" pitchFamily="34" charset="0"/>
                  </a:rPr>
                  <a:t>– </a:t>
                </a:r>
                <a:r>
                  <a:rPr lang="sl-SI" dirty="0">
                    <a:solidFill>
                      <a:srgbClr val="990000"/>
                    </a:solidFill>
                  </a:rPr>
                  <a:t>komponento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i="1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sl-SI" sz="2000" i="1" smtClean="0">
                                <a:solidFill>
                                  <a:srgbClr val="99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l-SI" sz="2000" b="0" i="1" smtClean="0">
                                <a:solidFill>
                                  <a:srgbClr val="99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sl-SI" sz="2000" i="1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sl-SI" dirty="0" smtClean="0">
                    <a:solidFill>
                      <a:srgbClr val="990000"/>
                    </a:solidFill>
                    <a:sym typeface="Symbol" panose="05050102010706020507" pitchFamily="18" charset="2"/>
                  </a:rPr>
                  <a:t>, </a:t>
                </a:r>
                <a:r>
                  <a:rPr lang="sl-SI" dirty="0">
                    <a:solidFill>
                      <a:srgbClr val="990000"/>
                    </a:solidFill>
                    <a:sym typeface="Symbol" panose="05050102010706020507" pitchFamily="18" charset="2"/>
                  </a:rPr>
                  <a:t>ki je z njim </a:t>
                </a:r>
                <a:r>
                  <a:rPr lang="sl-SI" dirty="0" smtClean="0">
                    <a:solidFill>
                      <a:srgbClr val="990000"/>
                    </a:solidFill>
                    <a:sym typeface="Symbol" panose="05050102010706020507" pitchFamily="18" charset="2"/>
                  </a:rPr>
                  <a:t>vzporedna.</a:t>
                </a:r>
                <a:endParaRPr lang="sl-SI" dirty="0">
                  <a:solidFill>
                    <a:srgbClr val="99000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15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7597" y="1474781"/>
                <a:ext cx="5065713" cy="451086"/>
              </a:xfrm>
              <a:prstGeom prst="rect">
                <a:avLst/>
              </a:prstGeom>
              <a:blipFill rotWithShape="0">
                <a:blip r:embed="rId8"/>
                <a:stretch>
                  <a:fillRect l="-1083" t="-2703" b="-175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3422650" y="1978018"/>
            <a:ext cx="5065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dirty="0">
                <a:solidFill>
                  <a:srgbClr val="990000"/>
                </a:solidFill>
              </a:rPr>
              <a:t>Katera od komponent opravlja delo?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66" name="Text Box 46"/>
              <p:cNvSpPr txBox="1">
                <a:spLocks noChangeArrowheads="1"/>
              </p:cNvSpPr>
              <p:nvPr/>
            </p:nvSpPr>
            <p:spPr bwMode="auto">
              <a:xfrm>
                <a:off x="3430844" y="2316156"/>
                <a:ext cx="5230812" cy="114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sl-SI" dirty="0">
                    <a:solidFill>
                      <a:srgbClr val="990000"/>
                    </a:solidFill>
                  </a:rPr>
                  <a:t>Komponenta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i="1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sl-SI" sz="2000" i="1" smtClean="0">
                                <a:solidFill>
                                  <a:srgbClr val="99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l-SI" sz="2000" b="0" i="1" smtClean="0">
                                <a:solidFill>
                                  <a:srgbClr val="99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sl-SI" sz="2000" i="1" smtClean="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sl-SI" dirty="0" smtClean="0">
                    <a:solidFill>
                      <a:srgbClr val="990000"/>
                    </a:solidFill>
                    <a:sym typeface="Symbol" panose="05050102010706020507" pitchFamily="18" charset="2"/>
                  </a:rPr>
                  <a:t>,</a:t>
                </a:r>
                <a:r>
                  <a:rPr lang="sl-SI" dirty="0" smtClean="0">
                    <a:solidFill>
                      <a:srgbClr val="990000"/>
                    </a:solidFill>
                  </a:rPr>
                  <a:t> </a:t>
                </a:r>
                <a:r>
                  <a:rPr lang="sl-SI" dirty="0">
                    <a:solidFill>
                      <a:srgbClr val="990000"/>
                    </a:solidFill>
                  </a:rPr>
                  <a:t>vzporedna s premikom.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sl-SI" dirty="0">
                    <a:solidFill>
                      <a:srgbClr val="990000"/>
                    </a:solidFill>
                  </a:rPr>
                  <a:t>Če </a:t>
                </a:r>
                <a:r>
                  <a:rPr lang="sl-SI" dirty="0" smtClean="0">
                    <a:solidFill>
                      <a:srgbClr val="990000"/>
                    </a:solidFill>
                  </a:rPr>
                  <a:t>označimo s </a:t>
                </a:r>
                <a:r>
                  <a:rPr lang="el-GR" i="1" dirty="0" smtClean="0">
                    <a:solidFill>
                      <a:srgbClr val="990000"/>
                    </a:solidFill>
                    <a:cs typeface="Arial" panose="020B0604020202020204" pitchFamily="34" charset="0"/>
                  </a:rPr>
                  <a:t>φ </a:t>
                </a:r>
                <a:r>
                  <a:rPr lang="sl-SI" dirty="0" smtClean="0">
                    <a:solidFill>
                      <a:srgbClr val="990000"/>
                    </a:solidFill>
                  </a:rPr>
                  <a:t>kot </a:t>
                </a:r>
                <a:r>
                  <a:rPr lang="sl-SI" dirty="0">
                    <a:solidFill>
                      <a:srgbClr val="990000"/>
                    </a:solidFill>
                  </a:rPr>
                  <a:t>med silo in </a:t>
                </a:r>
                <a:r>
                  <a:rPr lang="sl-SI" dirty="0" smtClean="0">
                    <a:solidFill>
                      <a:srgbClr val="990000"/>
                    </a:solidFill>
                  </a:rPr>
                  <a:t>premikom</a:t>
                </a:r>
                <a:r>
                  <a:rPr lang="sl-SI" dirty="0" smtClean="0">
                    <a:solidFill>
                      <a:srgbClr val="990000"/>
                    </a:solidFill>
                    <a:cs typeface="Arial" panose="020B0604020202020204" pitchFamily="34" charset="0"/>
                  </a:rPr>
                  <a:t>, </a:t>
                </a:r>
                <a:r>
                  <a:rPr lang="sl-SI" dirty="0">
                    <a:solidFill>
                      <a:srgbClr val="990000"/>
                    </a:solidFill>
                    <a:cs typeface="Arial" panose="020B0604020202020204" pitchFamily="34" charset="0"/>
                  </a:rPr>
                  <a:t>potem velja </a:t>
                </a:r>
                <a:r>
                  <a:rPr lang="sl-SI" i="1" dirty="0">
                    <a:solidFill>
                      <a:srgbClr val="990000"/>
                    </a:solidFill>
                  </a:rPr>
                  <a:t>F</a:t>
                </a:r>
                <a:r>
                  <a:rPr lang="sl-SI" baseline="-25000" dirty="0">
                    <a:solidFill>
                      <a:srgbClr val="990000"/>
                    </a:solidFill>
                    <a:sym typeface="Symbol" panose="05050102010706020507" pitchFamily="18" charset="2"/>
                  </a:rPr>
                  <a:t>||</a:t>
                </a:r>
                <a:r>
                  <a:rPr lang="sl-SI" dirty="0">
                    <a:solidFill>
                      <a:srgbClr val="990000"/>
                    </a:solidFill>
                    <a:sym typeface="Symbol" panose="05050102010706020507" pitchFamily="18" charset="2"/>
                  </a:rPr>
                  <a:t> = </a:t>
                </a:r>
                <a:r>
                  <a:rPr lang="sl-SI" i="1" dirty="0">
                    <a:solidFill>
                      <a:srgbClr val="990000"/>
                    </a:solidFill>
                    <a:sym typeface="Symbol" panose="05050102010706020507" pitchFamily="18" charset="2"/>
                  </a:rPr>
                  <a:t>F</a:t>
                </a:r>
                <a:r>
                  <a:rPr lang="sl-SI" dirty="0">
                    <a:solidFill>
                      <a:srgbClr val="990000"/>
                    </a:solidFill>
                    <a:sym typeface="Symbol" panose="05050102010706020507" pitchFamily="18" charset="2"/>
                  </a:rPr>
                  <a:t> cos </a:t>
                </a:r>
                <a:r>
                  <a:rPr lang="el-GR" i="1" dirty="0">
                    <a:solidFill>
                      <a:srgbClr val="990000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φ</a:t>
                </a:r>
                <a:r>
                  <a:rPr lang="sl-SI" dirty="0">
                    <a:solidFill>
                      <a:srgbClr val="990000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.</a:t>
                </a:r>
                <a:endParaRPr lang="el-GR" dirty="0"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166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844" y="2316156"/>
                <a:ext cx="5230812" cy="1143583"/>
              </a:xfrm>
              <a:prstGeom prst="rect">
                <a:avLst/>
              </a:prstGeom>
              <a:blipFill rotWithShape="0">
                <a:blip r:embed="rId9"/>
                <a:stretch>
                  <a:fillRect l="-1049" t="-1064" b="-74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466000" y="4249356"/>
            <a:ext cx="40456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dirty="0"/>
              <a:t>Delo sile </a:t>
            </a:r>
            <a:r>
              <a:rPr lang="sl-SI" i="1" dirty="0"/>
              <a:t>F</a:t>
            </a:r>
            <a:r>
              <a:rPr lang="sl-SI" dirty="0"/>
              <a:t> je </a:t>
            </a:r>
            <a:r>
              <a:rPr lang="sl-SI" dirty="0" smtClean="0"/>
              <a:t>potem enako: </a:t>
            </a:r>
            <a:r>
              <a:rPr lang="sl-SI" i="1" dirty="0"/>
              <a:t>A</a:t>
            </a:r>
            <a:r>
              <a:rPr lang="sl-SI" dirty="0"/>
              <a:t> = </a:t>
            </a:r>
            <a:r>
              <a:rPr lang="sl-SI" i="1" dirty="0"/>
              <a:t>F</a:t>
            </a:r>
            <a:r>
              <a:rPr lang="sl-SI" baseline="-25000" dirty="0"/>
              <a:t>|| </a:t>
            </a:r>
            <a:r>
              <a:rPr lang="sl-SI" i="1" dirty="0" smtClean="0"/>
              <a:t>s</a:t>
            </a:r>
            <a:endParaRPr lang="sl-SI" i="1" dirty="0"/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4128360" y="4249879"/>
            <a:ext cx="278520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dirty="0"/>
              <a:t>= </a:t>
            </a:r>
            <a:r>
              <a:rPr lang="sl-SI" i="1" dirty="0"/>
              <a:t>F</a:t>
            </a:r>
            <a:r>
              <a:rPr lang="sl-SI" dirty="0"/>
              <a:t> cos </a:t>
            </a:r>
            <a:r>
              <a:rPr lang="el-GR" i="1" dirty="0">
                <a:cs typeface="Arial" panose="020B0604020202020204" pitchFamily="34" charset="0"/>
              </a:rPr>
              <a:t>φ</a:t>
            </a:r>
            <a:r>
              <a:rPr lang="sl-SI" sz="900" i="1" dirty="0">
                <a:cs typeface="Arial" panose="020B0604020202020204" pitchFamily="34" charset="0"/>
              </a:rPr>
              <a:t> </a:t>
            </a:r>
            <a:r>
              <a:rPr lang="sl-SI" i="1" dirty="0">
                <a:cs typeface="Arial" panose="020B0604020202020204" pitchFamily="34" charset="0"/>
              </a:rPr>
              <a:t>∙</a:t>
            </a:r>
            <a:r>
              <a:rPr lang="sl-SI" sz="900" i="1" dirty="0">
                <a:cs typeface="Arial" panose="020B0604020202020204" pitchFamily="34" charset="0"/>
              </a:rPr>
              <a:t> </a:t>
            </a:r>
            <a:r>
              <a:rPr lang="sl-SI" i="1" dirty="0">
                <a:cs typeface="Arial" panose="020B0604020202020204" pitchFamily="34" charset="0"/>
              </a:rPr>
              <a:t>s</a:t>
            </a:r>
            <a:r>
              <a:rPr lang="sl-SI" dirty="0">
                <a:cs typeface="Arial" panose="020B0604020202020204" pitchFamily="34" charset="0"/>
              </a:rPr>
              <a:t> = </a:t>
            </a:r>
            <a:r>
              <a:rPr lang="sl-SI" b="1" i="1" dirty="0">
                <a:cs typeface="Arial" panose="020B0604020202020204" pitchFamily="34" charset="0"/>
              </a:rPr>
              <a:t>F</a:t>
            </a:r>
            <a:r>
              <a:rPr lang="sl-SI" b="1" dirty="0">
                <a:cs typeface="Arial" panose="020B0604020202020204" pitchFamily="34" charset="0"/>
              </a:rPr>
              <a:t> </a:t>
            </a:r>
            <a:r>
              <a:rPr lang="sl-SI" b="1" i="1" dirty="0">
                <a:cs typeface="Arial" panose="020B0604020202020204" pitchFamily="34" charset="0"/>
              </a:rPr>
              <a:t>s</a:t>
            </a:r>
            <a:r>
              <a:rPr lang="sl-SI" b="1" dirty="0">
                <a:cs typeface="Arial" panose="020B0604020202020204" pitchFamily="34" charset="0"/>
              </a:rPr>
              <a:t> cos </a:t>
            </a:r>
            <a:r>
              <a:rPr lang="el-GR" b="1" i="1" dirty="0" smtClean="0">
                <a:cs typeface="Arial" panose="020B0604020202020204" pitchFamily="34" charset="0"/>
              </a:rPr>
              <a:t>φ</a:t>
            </a:r>
            <a:endParaRPr lang="sl-SI" b="1" dirty="0"/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125161" y="4629223"/>
            <a:ext cx="8914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b="1" dirty="0" smtClean="0">
                <a:solidFill>
                  <a:srgbClr val="FF0000"/>
                </a:solidFill>
              </a:rPr>
              <a:t>Delo </a:t>
            </a:r>
            <a:r>
              <a:rPr lang="sl-SI" b="1" dirty="0">
                <a:solidFill>
                  <a:srgbClr val="FF0000"/>
                </a:solidFill>
              </a:rPr>
              <a:t>sile v splošnem izračunamo tako, da velikost sile in velikost premika (pot) pomnožimo s kosinusom kota med njima.</a:t>
            </a: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124366" y="5316787"/>
            <a:ext cx="8914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1400" dirty="0">
                <a:solidFill>
                  <a:srgbClr val="FF0000"/>
                </a:solidFill>
              </a:rPr>
              <a:t>Matematiki rečejo krajše: </a:t>
            </a:r>
            <a:r>
              <a:rPr lang="sl-SI" sz="1400" b="1" dirty="0">
                <a:solidFill>
                  <a:srgbClr val="FF0000"/>
                </a:solidFill>
              </a:rPr>
              <a:t>delo je </a:t>
            </a:r>
            <a:r>
              <a:rPr lang="sl-SI" sz="1400" b="1" u="sng" dirty="0">
                <a:solidFill>
                  <a:srgbClr val="FF0000"/>
                </a:solidFill>
              </a:rPr>
              <a:t>skalarni produkt</a:t>
            </a:r>
            <a:r>
              <a:rPr lang="sl-SI" sz="1400" b="1" dirty="0">
                <a:solidFill>
                  <a:srgbClr val="FF0000"/>
                </a:solidFill>
              </a:rPr>
              <a:t> sile in premika</a:t>
            </a:r>
            <a:r>
              <a:rPr lang="sl-SI" sz="1400" dirty="0">
                <a:solidFill>
                  <a:srgbClr val="FF0000"/>
                </a:solidFill>
              </a:rPr>
              <a:t> in to zapišejo:</a:t>
            </a:r>
          </a:p>
        </p:txBody>
      </p:sp>
      <p:graphicFrame>
        <p:nvGraphicFramePr>
          <p:cNvPr id="5174" name="Object 5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656752457"/>
              </p:ext>
            </p:extLst>
          </p:nvPr>
        </p:nvGraphicFramePr>
        <p:xfrm>
          <a:off x="3502913" y="5668135"/>
          <a:ext cx="1078881" cy="383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3" name="Enačba" r:id="rId10" imgW="571252" imgH="203112" progId="Equation.3">
                  <p:embed/>
                </p:oleObj>
              </mc:Choice>
              <mc:Fallback>
                <p:oleObj name="Enačba" r:id="rId10" imgW="571252" imgH="203112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913" y="5668135"/>
                        <a:ext cx="1078881" cy="383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14"/>
          <p:cNvSpPr>
            <a:spLocks noChangeShapeType="1"/>
          </p:cNvSpPr>
          <p:nvPr/>
        </p:nvSpPr>
        <p:spPr bwMode="auto">
          <a:xfrm rot="5400000" flipH="1" flipV="1">
            <a:off x="2119554" y="2618559"/>
            <a:ext cx="0" cy="260012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rot="5400000" flipH="1" flipV="1">
            <a:off x="1292499" y="2155214"/>
            <a:ext cx="1070137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rot="5400000" flipH="1" flipV="1">
            <a:off x="716669" y="2155709"/>
            <a:ext cx="1056314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rot="10800000" flipH="1">
            <a:off x="1251649" y="1624747"/>
            <a:ext cx="590051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327550" y="2326593"/>
            <a:ext cx="339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sz="1800" i="1" dirty="0">
                <a:solidFill>
                  <a:srgbClr val="009900"/>
                </a:solidFill>
                <a:cs typeface="Arial" panose="020B0604020202020204" pitchFamily="34" charset="0"/>
              </a:rPr>
              <a:t>φ</a:t>
            </a:r>
          </a:p>
        </p:txBody>
      </p:sp>
      <p:sp>
        <p:nvSpPr>
          <p:cNvPr id="34" name="Arc 33"/>
          <p:cNvSpPr/>
          <p:nvPr/>
        </p:nvSpPr>
        <p:spPr>
          <a:xfrm>
            <a:off x="819492" y="2212492"/>
            <a:ext cx="855608" cy="955972"/>
          </a:xfrm>
          <a:prstGeom prst="arc">
            <a:avLst>
              <a:gd name="adj1" fmla="val 17815076"/>
              <a:gd name="adj2" fmla="val 21519461"/>
            </a:avLst>
          </a:prstGeom>
          <a:ln w="63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>
              <a:ln w="0"/>
              <a:solidFill>
                <a:srgbClr val="00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 rot="5400000" flipV="1">
            <a:off x="1529313" y="2396438"/>
            <a:ext cx="0" cy="5854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rot="5400000" flipH="1" flipV="1">
            <a:off x="1003311" y="1874654"/>
            <a:ext cx="1062731" cy="56852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1396" y="1855191"/>
                <a:ext cx="648093" cy="4374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sl-SI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l-SI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sl-SI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96" y="1855191"/>
                <a:ext cx="648093" cy="437492"/>
              </a:xfrm>
              <a:prstGeom prst="rect">
                <a:avLst/>
              </a:prstGeom>
              <a:blipFill rotWithShape="0">
                <a:blip r:embed="rId12"/>
                <a:stretch>
                  <a:fillRect t="-2778" r="-9434" b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99990" y="2650428"/>
                <a:ext cx="415887" cy="451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sl-SI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l-SI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sl-SI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</m:oMath>
                  </m:oMathPara>
                </a14:m>
                <a:endParaRPr lang="sl-SI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990" y="2650428"/>
                <a:ext cx="415887" cy="451086"/>
              </a:xfrm>
              <a:prstGeom prst="rect">
                <a:avLst/>
              </a:prstGeom>
              <a:blipFill rotWithShape="0">
                <a:blip r:embed="rId13"/>
                <a:stretch>
                  <a:fillRect t="-2703" r="-11765" b="-675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10177" y="1627392"/>
                <a:ext cx="548716" cy="4374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sl-SI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sl-SI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77" y="1627392"/>
                <a:ext cx="548716" cy="437492"/>
              </a:xfrm>
              <a:prstGeom prst="rect">
                <a:avLst/>
              </a:prstGeom>
              <a:blipFill rotWithShape="0">
                <a:blip r:embed="rId14"/>
                <a:stretch>
                  <a:fillRect t="-2778" r="-2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046048" y="3560533"/>
                <a:ext cx="4568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sl-SI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l-SI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sl-SI" sz="2000" dirty="0" smtClean="0"/>
                  <a:t> </a:t>
                </a:r>
                <a:endParaRPr lang="sl-SI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048" y="3560533"/>
                <a:ext cx="456865" cy="400110"/>
              </a:xfrm>
              <a:prstGeom prst="rect">
                <a:avLst/>
              </a:prstGeom>
              <a:blipFill rotWithShape="0">
                <a:blip r:embed="rId15"/>
                <a:stretch>
                  <a:fillRect r="-2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53"/>
          <p:cNvSpPr txBox="1">
            <a:spLocks noChangeArrowheads="1"/>
          </p:cNvSpPr>
          <p:nvPr/>
        </p:nvSpPr>
        <p:spPr bwMode="auto">
          <a:xfrm>
            <a:off x="124366" y="6116891"/>
            <a:ext cx="89148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dirty="0" smtClean="0">
                <a:solidFill>
                  <a:srgbClr val="FF0000"/>
                </a:solidFill>
              </a:rPr>
              <a:t>Delo je skalarna količina, brez smeri v prostoru </a:t>
            </a:r>
            <a:r>
              <a:rPr lang="sl-SI" dirty="0">
                <a:solidFill>
                  <a:srgbClr val="FF0000"/>
                </a:solidFill>
                <a:cs typeface="Arial" panose="020B0604020202020204" pitchFamily="34" charset="0"/>
              </a:rPr>
              <a:t>–</a:t>
            </a:r>
            <a:r>
              <a:rPr lang="sl-SI" dirty="0" smtClean="0">
                <a:solidFill>
                  <a:srgbClr val="FF0000"/>
                </a:solidFill>
              </a:rPr>
              <a:t> je lahko le večje ali manjše ter pozi-</a:t>
            </a:r>
            <a:r>
              <a:rPr lang="sl-SI" dirty="0" err="1" smtClean="0">
                <a:solidFill>
                  <a:srgbClr val="FF0000"/>
                </a:solidFill>
              </a:rPr>
              <a:t>tivno</a:t>
            </a:r>
            <a:r>
              <a:rPr lang="sl-SI" dirty="0" smtClean="0">
                <a:solidFill>
                  <a:srgbClr val="FF0000"/>
                </a:solidFill>
              </a:rPr>
              <a:t> ali negativno, kot npr. realna števila.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5156" grpId="0"/>
      <p:bldP spid="5157" grpId="0"/>
      <p:bldP spid="5158" grpId="0"/>
      <p:bldP spid="5165" grpId="0"/>
      <p:bldP spid="5168" grpId="0"/>
      <p:bldP spid="5169" grpId="0"/>
      <p:bldP spid="5172" grpId="0"/>
      <p:bldP spid="5173" grpId="0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9" grpId="0" animBg="1"/>
      <p:bldP spid="40" grpId="0" animBg="1"/>
      <p:bldP spid="41" grpId="0"/>
      <p:bldP spid="42" grpId="0"/>
      <p:bldP spid="43" grpId="0"/>
      <p:bldP spid="4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5875" r="59464"/>
          <a:stretch/>
        </p:blipFill>
        <p:spPr>
          <a:xfrm>
            <a:off x="322971" y="2483275"/>
            <a:ext cx="2281895" cy="2487184"/>
          </a:xfrm>
          <a:prstGeom prst="rect">
            <a:avLst/>
          </a:prstGeom>
        </p:spPr>
      </p:pic>
      <p:pic>
        <p:nvPicPr>
          <p:cNvPr id="30" name="Picture 33" descr="Rezultat iskanja slik za earth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85" y="3243957"/>
            <a:ext cx="1746883" cy="175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202461" y="1981943"/>
            <a:ext cx="5629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sz="1400" dirty="0"/>
              <a:t>Podobno je z </a:t>
            </a:r>
            <a:r>
              <a:rPr lang="sl-SI" sz="1400" b="1" dirty="0"/>
              <a:t>radialno (centripetalno) silo</a:t>
            </a:r>
            <a:r>
              <a:rPr lang="sl-SI" sz="1400" dirty="0"/>
              <a:t>, ki omogoča kroženje.</a:t>
            </a:r>
          </a:p>
        </p:txBody>
      </p:sp>
      <p:pic>
        <p:nvPicPr>
          <p:cNvPr id="20497" name="Picture 31" descr="johnny_automatic_International_Space_St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98" y="2888759"/>
            <a:ext cx="638053" cy="6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8" name="Oval 32"/>
          <p:cNvSpPr>
            <a:spLocks noChangeArrowheads="1"/>
          </p:cNvSpPr>
          <p:nvPr/>
        </p:nvSpPr>
        <p:spPr bwMode="auto">
          <a:xfrm>
            <a:off x="6400611" y="2844244"/>
            <a:ext cx="2565400" cy="2565400"/>
          </a:xfrm>
          <a:prstGeom prst="ellipse">
            <a:avLst/>
          </a:prstGeom>
          <a:noFill/>
          <a:ln w="63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sz="1800"/>
          </a:p>
        </p:txBody>
      </p:sp>
      <p:sp>
        <p:nvSpPr>
          <p:cNvPr id="20500" name="Oval 34"/>
          <p:cNvSpPr>
            <a:spLocks noChangeArrowheads="1"/>
          </p:cNvSpPr>
          <p:nvPr/>
        </p:nvSpPr>
        <p:spPr bwMode="auto">
          <a:xfrm>
            <a:off x="7675067" y="4079956"/>
            <a:ext cx="37096" cy="37096"/>
          </a:xfrm>
          <a:prstGeom prst="ellipse">
            <a:avLst/>
          </a:prstGeom>
          <a:solidFill>
            <a:schemeClr val="bg1"/>
          </a:solidFill>
          <a:ln w="635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sz="1800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rot="5400000">
            <a:off x="8010336" y="3223656"/>
            <a:ext cx="573088" cy="7127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3038475" y="5380974"/>
            <a:ext cx="25463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sz="1400" dirty="0"/>
              <a:t>Sila vrvice na kamen ne opravlja dela, ker je v vsakem trenutku pravokotna na smer obodne hitrosti in s </a:t>
            </a:r>
            <a:r>
              <a:rPr lang="sl-SI" sz="1400" dirty="0" smtClean="0"/>
              <a:t>tem na smer </a:t>
            </a:r>
            <a:r>
              <a:rPr lang="sl-SI" sz="1400" dirty="0"/>
              <a:t>premika.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6483161" y="5573156"/>
            <a:ext cx="2546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sz="1400" dirty="0"/>
              <a:t>Enako je z gravitacijsko silo (težo) na satelit.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225425" y="1319580"/>
            <a:ext cx="2546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sz="1400" dirty="0"/>
              <a:t>Mož, ki po vodoravnem nosi kovček, ne opravlja dela, ker je sila roke pravokotna na premik kovčka.</a:t>
            </a: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307975" y="5325506"/>
            <a:ext cx="25463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sz="1400" dirty="0"/>
              <a:t>Katere sile </a:t>
            </a:r>
            <a:r>
              <a:rPr lang="sl-SI" sz="1400" b="1" dirty="0"/>
              <a:t>na moža </a:t>
            </a:r>
            <a:r>
              <a:rPr lang="sl-SI" sz="1400" dirty="0"/>
              <a:t>pri hoji ne opravljajo dela?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sz="1400" dirty="0"/>
              <a:t>Teža in </a:t>
            </a:r>
            <a:r>
              <a:rPr lang="sl-SI" sz="1400" dirty="0" smtClean="0"/>
              <a:t>pravokotna sila </a:t>
            </a:r>
            <a:r>
              <a:rPr lang="sl-SI" sz="1400" dirty="0"/>
              <a:t>tal.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0" y="19844"/>
            <a:ext cx="7424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dirty="0">
                <a:solidFill>
                  <a:srgbClr val="0000CC"/>
                </a:solidFill>
              </a:rPr>
              <a:t>Iz definicije dela in povedanega sledi: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-9526" y="422199"/>
            <a:ext cx="89565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b="1" dirty="0">
                <a:solidFill>
                  <a:srgbClr val="0000CC"/>
                </a:solidFill>
              </a:rPr>
              <a:t>Sila, ki je pravokotna na premik, ne opravlja dela. </a:t>
            </a:r>
            <a:r>
              <a:rPr lang="sl-SI" dirty="0">
                <a:solidFill>
                  <a:srgbClr val="0000CC"/>
                </a:solidFill>
              </a:rPr>
              <a:t>To sledi tudi iz </a:t>
            </a:r>
            <a:r>
              <a:rPr lang="sl-SI" dirty="0" smtClean="0">
                <a:solidFill>
                  <a:srgbClr val="0000CC"/>
                </a:solidFill>
              </a:rPr>
              <a:t>enačbe,</a:t>
            </a:r>
            <a:br>
              <a:rPr lang="sl-SI" dirty="0" smtClean="0">
                <a:solidFill>
                  <a:srgbClr val="0000CC"/>
                </a:solidFill>
              </a:rPr>
            </a:br>
            <a:r>
              <a:rPr lang="sl-SI" dirty="0" smtClean="0">
                <a:solidFill>
                  <a:srgbClr val="0000CC"/>
                </a:solidFill>
              </a:rPr>
              <a:t>saj </a:t>
            </a:r>
            <a:r>
              <a:rPr lang="sl-SI" dirty="0">
                <a:solidFill>
                  <a:srgbClr val="0000CC"/>
                </a:solidFill>
              </a:rPr>
              <a:t>je cos 90° = 0 in zato </a:t>
            </a:r>
            <a:r>
              <a:rPr lang="sl-SI" i="1" dirty="0">
                <a:solidFill>
                  <a:srgbClr val="0000CC"/>
                </a:solidFill>
              </a:rPr>
              <a:t>A</a:t>
            </a:r>
            <a:r>
              <a:rPr lang="sl-SI" dirty="0">
                <a:solidFill>
                  <a:srgbClr val="0000CC"/>
                </a:solidFill>
              </a:rPr>
              <a:t> = 0.</a:t>
            </a:r>
            <a:endParaRPr lang="sl-SI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19262" y="3331090"/>
                <a:ext cx="1186004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sl-SI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l-SI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sl-SI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262" y="3331090"/>
                <a:ext cx="1186004" cy="473591"/>
              </a:xfrm>
              <a:prstGeom prst="rect">
                <a:avLst/>
              </a:prstGeom>
              <a:blipFill rotWithShape="0">
                <a:blip r:embed="rId7"/>
                <a:stretch>
                  <a:fillRect t="-2564" b="-384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4883" t="33456" r="55652" b="19197"/>
          <a:stretch/>
        </p:blipFill>
        <p:spPr>
          <a:xfrm>
            <a:off x="3091443" y="2524393"/>
            <a:ext cx="2800628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97104" y="3308066"/>
                <a:ext cx="752364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sl-SI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l-SI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sl-SI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104" y="3308066"/>
                <a:ext cx="752364" cy="437492"/>
              </a:xfrm>
              <a:prstGeom prst="rect">
                <a:avLst/>
              </a:prstGeom>
              <a:blipFill rotWithShape="0">
                <a:blip r:embed="rId9"/>
                <a:stretch>
                  <a:fillRect t="-2817" r="-406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146434" y="2658590"/>
            <a:ext cx="144000" cy="1440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Oval 32"/>
          <p:cNvSpPr/>
          <p:nvPr/>
        </p:nvSpPr>
        <p:spPr>
          <a:xfrm>
            <a:off x="3506983" y="3005202"/>
            <a:ext cx="144000" cy="1440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Line 38"/>
          <p:cNvSpPr>
            <a:spLocks noChangeShapeType="1"/>
          </p:cNvSpPr>
          <p:nvPr/>
        </p:nvSpPr>
        <p:spPr bwMode="auto">
          <a:xfrm flipH="1">
            <a:off x="3283376" y="3785942"/>
            <a:ext cx="0" cy="72000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4" name="Oval 33"/>
          <p:cNvSpPr/>
          <p:nvPr/>
        </p:nvSpPr>
        <p:spPr>
          <a:xfrm>
            <a:off x="3222870" y="3697848"/>
            <a:ext cx="144000" cy="144000"/>
          </a:xfrm>
          <a:prstGeom prst="ellipse">
            <a:avLst/>
          </a:prstGeom>
          <a:solidFill>
            <a:srgbClr val="00CC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CC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48545" y="2786880"/>
            <a:ext cx="144000" cy="1440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CC00"/>
              </a:solidFill>
            </a:endParaRPr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 flipV="1">
            <a:off x="3295685" y="3761208"/>
            <a:ext cx="710410" cy="316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55137" y="4012884"/>
                <a:ext cx="3448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sl-SI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l-SI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sl-SI" sz="2000" dirty="0" smtClean="0"/>
                  <a:t> </a:t>
                </a:r>
                <a:endParaRPr lang="sl-SI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137" y="4012884"/>
                <a:ext cx="344878" cy="400110"/>
              </a:xfrm>
              <a:prstGeom prst="rect">
                <a:avLst/>
              </a:prstGeom>
              <a:blipFill rotWithShape="0">
                <a:blip r:embed="rId10"/>
                <a:stretch>
                  <a:fillRect r="-535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1121640" y="3690815"/>
            <a:ext cx="995548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758666" y="3268175"/>
                <a:ext cx="3448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sl-SI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l-SI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sl-SI" sz="2000" dirty="0" smtClean="0"/>
                  <a:t> </a:t>
                </a:r>
                <a:endParaRPr lang="sl-SI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666" y="3268175"/>
                <a:ext cx="344878" cy="400110"/>
              </a:xfrm>
              <a:prstGeom prst="rect">
                <a:avLst/>
              </a:prstGeom>
              <a:blipFill rotWithShape="0">
                <a:blip r:embed="rId11"/>
                <a:stretch>
                  <a:fillRect r="-526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0012" y="2796118"/>
                <a:ext cx="752364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sl-SI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l-SI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sl-SI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12" y="2796118"/>
                <a:ext cx="752364" cy="437492"/>
              </a:xfrm>
              <a:prstGeom prst="rect">
                <a:avLst/>
              </a:prstGeom>
              <a:blipFill rotWithShape="0">
                <a:blip r:embed="rId12"/>
                <a:stretch>
                  <a:fillRect t="-2817" r="-487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85402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/>
      <p:bldP spid="20498" grpId="0" animBg="1"/>
      <p:bldP spid="20500" grpId="0" animBg="1"/>
      <p:bldP spid="8230" grpId="0" animBg="1"/>
      <p:bldP spid="8232" grpId="0"/>
      <p:bldP spid="8233" grpId="0"/>
      <p:bldP spid="38" grpId="0"/>
      <p:bldP spid="23" grpId="0"/>
      <p:bldP spid="24" grpId="0"/>
      <p:bldP spid="31" grpId="0"/>
      <p:bldP spid="29" grpId="0"/>
      <p:bldP spid="6" grpId="0" animBg="1"/>
      <p:bldP spid="33" grpId="0" animBg="1"/>
      <p:bldP spid="36" grpId="1" animBg="1"/>
      <p:bldP spid="34" grpId="0" animBg="1"/>
      <p:bldP spid="35" grpId="0" animBg="1"/>
      <p:bldP spid="28" grpId="0" animBg="1"/>
      <p:bldP spid="32" grpId="0"/>
      <p:bldP spid="37" grpId="1" animBg="1"/>
      <p:bldP spid="40" grpId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2671" y="198439"/>
            <a:ext cx="730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b="1" dirty="0">
                <a:solidFill>
                  <a:schemeClr val="accent2"/>
                </a:solidFill>
              </a:rPr>
              <a:t>Kakšno pa je delo zaviralnih </a:t>
            </a:r>
            <a:r>
              <a:rPr lang="sl-SI" b="1" dirty="0" smtClean="0">
                <a:solidFill>
                  <a:schemeClr val="accent2"/>
                </a:solidFill>
              </a:rPr>
              <a:t>sil, npr. upora ali trenja?</a:t>
            </a:r>
            <a:endParaRPr lang="sl-SI" b="1" dirty="0">
              <a:solidFill>
                <a:schemeClr val="accent2"/>
              </a:solidFill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833938" y="1042988"/>
            <a:ext cx="431006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dirty="0">
                <a:solidFill>
                  <a:srgbClr val="0000CC"/>
                </a:solidFill>
              </a:rPr>
              <a:t>Sila trenja med snegom in sanmi </a:t>
            </a:r>
            <a:r>
              <a:rPr lang="sl-SI" dirty="0" smtClean="0">
                <a:solidFill>
                  <a:srgbClr val="0000CC"/>
                </a:solidFill>
              </a:rPr>
              <a:t>nas-</a:t>
            </a:r>
            <a:r>
              <a:rPr lang="sl-SI" dirty="0" err="1" smtClean="0">
                <a:solidFill>
                  <a:srgbClr val="0000CC"/>
                </a:solidFill>
              </a:rPr>
              <a:t>protuje</a:t>
            </a:r>
            <a:r>
              <a:rPr lang="sl-SI" dirty="0" smtClean="0">
                <a:solidFill>
                  <a:srgbClr val="0000CC"/>
                </a:solidFill>
              </a:rPr>
              <a:t> </a:t>
            </a:r>
            <a:r>
              <a:rPr lang="sl-SI" dirty="0">
                <a:solidFill>
                  <a:srgbClr val="0000CC"/>
                </a:solidFill>
              </a:rPr>
              <a:t>premiku, med njima je kot 180°.</a:t>
            </a:r>
          </a:p>
          <a:p>
            <a:pPr eaLnBrk="1" hangingPunct="1">
              <a:spcBef>
                <a:spcPct val="50000"/>
              </a:spcBef>
            </a:pPr>
            <a:r>
              <a:rPr lang="sl-SI" dirty="0">
                <a:solidFill>
                  <a:srgbClr val="0000CC"/>
                </a:solidFill>
              </a:rPr>
              <a:t>cos 180° = </a:t>
            </a:r>
            <a:r>
              <a:rPr lang="sl-SI" dirty="0">
                <a:solidFill>
                  <a:srgbClr val="FF0000"/>
                </a:solidFill>
                <a:cs typeface="Arial" panose="020B0604020202020204" pitchFamily="34" charset="0"/>
              </a:rPr>
              <a:t>–1</a:t>
            </a:r>
            <a:r>
              <a:rPr lang="sl-SI" dirty="0">
                <a:solidFill>
                  <a:srgbClr val="0000CC"/>
                </a:solidFill>
                <a:cs typeface="Arial" panose="020B0604020202020204" pitchFamily="34" charset="0"/>
              </a:rPr>
              <a:t>, zato je </a:t>
            </a:r>
            <a:r>
              <a:rPr lang="sl-SI" dirty="0" smtClean="0">
                <a:solidFill>
                  <a:srgbClr val="0000CC"/>
                </a:solidFill>
                <a:cs typeface="Arial" panose="020B0604020202020204" pitchFamily="34" charset="0"/>
              </a:rPr>
              <a:t>delo sile </a:t>
            </a:r>
            <a:r>
              <a:rPr lang="sl-SI" dirty="0">
                <a:solidFill>
                  <a:srgbClr val="0000CC"/>
                </a:solidFill>
                <a:cs typeface="Arial" panose="020B0604020202020204" pitchFamily="34" charset="0"/>
              </a:rPr>
              <a:t>trenja negativno: </a:t>
            </a:r>
            <a:r>
              <a:rPr lang="sl-SI" i="1" dirty="0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  <a:r>
              <a:rPr lang="sl-SI" dirty="0">
                <a:solidFill>
                  <a:srgbClr val="0000CC"/>
                </a:solidFill>
                <a:cs typeface="Arial" panose="020B0604020202020204" pitchFamily="34" charset="0"/>
              </a:rPr>
              <a:t> = </a:t>
            </a:r>
            <a:r>
              <a:rPr lang="sl-SI" i="1" dirty="0">
                <a:solidFill>
                  <a:srgbClr val="0000CC"/>
                </a:solidFill>
                <a:cs typeface="Arial" panose="020B0604020202020204" pitchFamily="34" charset="0"/>
              </a:rPr>
              <a:t>F</a:t>
            </a:r>
            <a:r>
              <a:rPr lang="sl-SI" i="1" baseline="-25000" dirty="0">
                <a:solidFill>
                  <a:srgbClr val="0000CC"/>
                </a:solidFill>
                <a:cs typeface="Arial" panose="020B0604020202020204" pitchFamily="34" charset="0"/>
              </a:rPr>
              <a:t>tr</a:t>
            </a:r>
            <a:r>
              <a:rPr lang="sl-SI" baseline="-25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sl-SI" i="1" dirty="0" smtClean="0">
                <a:solidFill>
                  <a:srgbClr val="0000CC"/>
                </a:solidFill>
                <a:cs typeface="Arial" panose="020B0604020202020204" pitchFamily="34" charset="0"/>
              </a:rPr>
              <a:t>·</a:t>
            </a:r>
            <a:r>
              <a:rPr lang="sl-SI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sl-SI" i="1" dirty="0" smtClean="0">
                <a:solidFill>
                  <a:srgbClr val="0000CC"/>
                </a:solidFill>
                <a:cs typeface="Arial" panose="020B0604020202020204" pitchFamily="34" charset="0"/>
              </a:rPr>
              <a:t>s</a:t>
            </a:r>
            <a:r>
              <a:rPr lang="sl-SI" dirty="0" smtClean="0">
                <a:solidFill>
                  <a:srgbClr val="0000CC"/>
                </a:solidFill>
                <a:cs typeface="Arial" panose="020B0604020202020204" pitchFamily="34" charset="0"/>
              </a:rPr>
              <a:t> · cos </a:t>
            </a:r>
            <a:r>
              <a:rPr lang="sl-SI" dirty="0">
                <a:solidFill>
                  <a:srgbClr val="0000CC"/>
                </a:solidFill>
                <a:cs typeface="Arial" panose="020B0604020202020204" pitchFamily="34" charset="0"/>
              </a:rPr>
              <a:t>180° = </a:t>
            </a:r>
            <a:r>
              <a:rPr lang="sl-SI" dirty="0">
                <a:solidFill>
                  <a:srgbClr val="FF0000"/>
                </a:solidFill>
              </a:rPr>
              <a:t>–</a:t>
            </a:r>
            <a:r>
              <a:rPr lang="sl-SI" i="1" dirty="0" smtClean="0">
                <a:solidFill>
                  <a:srgbClr val="0000CC"/>
                </a:solidFill>
              </a:rPr>
              <a:t>F</a:t>
            </a:r>
            <a:r>
              <a:rPr lang="sl-SI" i="1" baseline="-25000" dirty="0" smtClean="0">
                <a:solidFill>
                  <a:srgbClr val="0000CC"/>
                </a:solidFill>
              </a:rPr>
              <a:t>tr </a:t>
            </a:r>
            <a:r>
              <a:rPr lang="en-US" dirty="0" smtClean="0">
                <a:solidFill>
                  <a:srgbClr val="0000CC"/>
                </a:solidFill>
                <a:cs typeface="Arial" panose="020B0604020202020204" pitchFamily="34" charset="0"/>
              </a:rPr>
              <a:t>·</a:t>
            </a:r>
            <a:r>
              <a:rPr lang="sl-SI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sl-SI" i="1" dirty="0" smtClean="0">
                <a:solidFill>
                  <a:srgbClr val="0000CC"/>
                </a:solidFill>
              </a:rPr>
              <a:t>s</a:t>
            </a:r>
            <a:endParaRPr lang="sl-SI" i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sl-SI" b="1" dirty="0">
                <a:solidFill>
                  <a:srgbClr val="0000CC"/>
                </a:solidFill>
              </a:rPr>
              <a:t>Zaviralne sile</a:t>
            </a:r>
            <a:r>
              <a:rPr lang="sl-SI" dirty="0">
                <a:solidFill>
                  <a:srgbClr val="0000CC"/>
                </a:solidFill>
              </a:rPr>
              <a:t>, npr. trenje, upor,</a:t>
            </a:r>
            <a:r>
              <a:rPr lang="sl-SI" b="1" dirty="0">
                <a:solidFill>
                  <a:srgbClr val="0000CC"/>
                </a:solidFill>
              </a:rPr>
              <a:t> opravljajo negativno delo.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419100" y="3968750"/>
            <a:ext cx="79343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dirty="0">
                <a:solidFill>
                  <a:srgbClr val="FF0000"/>
                </a:solidFill>
              </a:rPr>
              <a:t>Ponovimo:</a:t>
            </a:r>
            <a:r>
              <a:rPr lang="sl-SI" b="1" dirty="0">
                <a:solidFill>
                  <a:srgbClr val="FF0000"/>
                </a:solidFill>
              </a:rPr>
              <a:t> Sila, ki kaže v smeri </a:t>
            </a:r>
            <a:r>
              <a:rPr lang="sl-SI" b="1" dirty="0" smtClean="0">
                <a:solidFill>
                  <a:srgbClr val="FF0000"/>
                </a:solidFill>
              </a:rPr>
              <a:t>premika (pospeševalna sila), </a:t>
            </a:r>
            <a:r>
              <a:rPr lang="sl-SI" b="1" dirty="0">
                <a:solidFill>
                  <a:srgbClr val="FF0000"/>
                </a:solidFill>
              </a:rPr>
              <a:t>opravlja pozitivno delo, zaviralna </a:t>
            </a:r>
            <a:r>
              <a:rPr lang="sl-SI" b="1" dirty="0" smtClean="0">
                <a:solidFill>
                  <a:srgbClr val="FF0000"/>
                </a:solidFill>
              </a:rPr>
              <a:t>sila pa </a:t>
            </a:r>
            <a:r>
              <a:rPr lang="sl-SI" b="1" dirty="0">
                <a:solidFill>
                  <a:srgbClr val="FF0000"/>
                </a:solidFill>
              </a:rPr>
              <a:t>negativno. Delo sile je nič, če je sila pravokotna na smer premika.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34697" b="26522"/>
          <a:stretch/>
        </p:blipFill>
        <p:spPr>
          <a:xfrm>
            <a:off x="680923" y="852953"/>
            <a:ext cx="3965911" cy="2506347"/>
          </a:xfrm>
          <a:prstGeom prst="rect">
            <a:avLst/>
          </a:prstGeom>
        </p:spPr>
      </p:pic>
      <p:sp>
        <p:nvSpPr>
          <p:cNvPr id="11" name="Line 14"/>
          <p:cNvSpPr>
            <a:spLocks noChangeShapeType="1"/>
          </p:cNvSpPr>
          <p:nvPr/>
        </p:nvSpPr>
        <p:spPr bwMode="auto">
          <a:xfrm rot="5400000" flipH="1" flipV="1">
            <a:off x="1906107" y="836922"/>
            <a:ext cx="0" cy="1879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rot="5400000">
            <a:off x="965479" y="2264123"/>
            <a:ext cx="0" cy="1620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24278" y="2619772"/>
                <a:ext cx="1186004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sl-SI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l-SI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sl-SI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278" y="2619772"/>
                <a:ext cx="1186004" cy="437492"/>
              </a:xfrm>
              <a:prstGeom prst="rect">
                <a:avLst/>
              </a:prstGeom>
              <a:blipFill rotWithShape="0">
                <a:blip r:embed="rId5"/>
                <a:stretch>
                  <a:fillRect t="-2778" b="-138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52705" y="1376412"/>
                <a:ext cx="11860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sl-SI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l-SI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sl-SI" sz="2000" dirty="0" smtClean="0"/>
                  <a:t> </a:t>
                </a:r>
                <a:endParaRPr lang="sl-SI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705" y="1376412"/>
                <a:ext cx="1186004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11" grpId="0" animBg="1"/>
      <p:bldP spid="14" grpId="1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592931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l-SI" sz="2400" b="1" dirty="0" smtClean="0">
                    <a:solidFill>
                      <a:srgbClr val="008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Delo rezultante sil</a:t>
                </a:r>
              </a:p>
              <a:p>
                <a:pPr marL="0" indent="0" algn="just">
                  <a:buNone/>
                </a:pPr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Kadar na točkasto telo deluje več sil iz okolice, recimo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sl-SI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l-SI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ki imajo skupno prijemališče, je njihovo skupno delo enako vsoti del posa-meznih sil:</a:t>
                </a:r>
              </a:p>
              <a:p>
                <a:pPr marL="0" indent="0" algn="ctr">
                  <a:buNone/>
                </a:pPr>
                <a:r>
                  <a:rPr lang="sl-SI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sl-SI" sz="1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l-SI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</a:t>
                </a:r>
                <a:r>
                  <a:rPr lang="sl-SI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sl-SI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l-SI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...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sl-SI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l-SI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</a:t>
                </a:r>
                <a:r>
                  <a:rPr lang="sl-SI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sl-SI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l-SI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l-SI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l-SI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</a:t>
                </a:r>
                <a:r>
                  <a:rPr lang="sl-SI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sl-SI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l-SI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sl-SI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l-SI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l-SI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</a:t>
                </a:r>
                <a:r>
                  <a:rPr lang="sl-SI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sl-SI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l-SI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sl-SI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...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sl-SI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l-SI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</a:t>
                </a:r>
                <a:r>
                  <a:rPr lang="sl-SI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sl-SI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l-SI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pPr marL="0" indent="0" algn="ctr">
                  <a:buNone/>
                </a:pPr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sl-SI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sl-SI" sz="24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sl-SI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sl-SI" sz="24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sl-SI" sz="24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l-SI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... + </a:t>
                </a:r>
                <a:r>
                  <a:rPr lang="sl-SI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sl-SI" sz="2400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  <a:p>
                <a:pPr marL="0" indent="0" algn="just">
                  <a:buNone/>
                </a:pPr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Pokazali smo, da je delo sil s skupnim prijemališčem enako delu njihove rezultante. Tega bi sicer lahko izračunali tudi kot produkt poti in </a:t>
                </a:r>
                <a:r>
                  <a:rPr lang="sl-SI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kompo-nente</a:t>
                </a:r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rezultante v smeri premika, a je enostavneje računati delo vsake sile posebej in rezultate sešteti.</a:t>
                </a:r>
              </a:p>
              <a:p>
                <a:pPr marL="0" indent="0" algn="just">
                  <a:buNone/>
                </a:pPr>
                <a:r>
                  <a:rPr lang="sl-SI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Delo je aditivna količina, kar pomeni, da dela posameznih sil seštejemo, pri čemer moramo upoštevati njihov predznak</a:t>
                </a:r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Če je rezultanta sil na telo enaka nič 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l-SI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sl-SI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0), so sile v ravnovesju, </a:t>
                </a:r>
                <a:r>
                  <a:rPr lang="sl-SI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njiho-vo</a:t>
                </a:r>
                <a:r>
                  <a:rPr lang="sl-SI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celotno delo pri poljubnem premiku pa je enako nič.</a:t>
                </a:r>
              </a:p>
              <a:p>
                <a:pPr marL="0" indent="0">
                  <a:buNone/>
                </a:pPr>
                <a:endParaRPr lang="sl-SI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5929314"/>
              </a:xfrm>
              <a:blipFill>
                <a:blip r:embed="rId2"/>
                <a:stretch>
                  <a:fillRect l="-1000" t="-822" r="-1000" b="-30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08068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693</Words>
  <Application>Microsoft Office PowerPoint</Application>
  <PresentationFormat>Diaprojekcija na zaslonu (4:3)</PresentationFormat>
  <Paragraphs>81</Paragraphs>
  <Slides>9</Slides>
  <Notes>4</Notes>
  <HiddenSlides>0</HiddenSlides>
  <MMClips>0</MMClips>
  <ScaleCrop>false</ScaleCrop>
  <HeadingPairs>
    <vt:vector size="8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Cambria Math</vt:lpstr>
      <vt:lpstr>Symbol</vt:lpstr>
      <vt:lpstr>Times New Roman</vt:lpstr>
      <vt:lpstr>Privzeti načrt</vt:lpstr>
      <vt:lpstr>Equation</vt:lpstr>
      <vt:lpstr>Enačba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ŠC Postojna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Jadran Aleksic</dc:creator>
  <cp:lastModifiedBy>Jadran Aleksić Tscherkassky</cp:lastModifiedBy>
  <cp:revision>328</cp:revision>
  <dcterms:created xsi:type="dcterms:W3CDTF">2009-11-22T19:22:59Z</dcterms:created>
  <dcterms:modified xsi:type="dcterms:W3CDTF">2023-10-08T18:59:44Z</dcterms:modified>
  <cp:contentStatus/>
</cp:coreProperties>
</file>