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453" r:id="rId3"/>
    <p:sldId id="454" r:id="rId4"/>
    <p:sldId id="455" r:id="rId5"/>
    <p:sldId id="456" r:id="rId6"/>
    <p:sldId id="457" r:id="rId7"/>
    <p:sldId id="458" r:id="rId8"/>
    <p:sldId id="459" r:id="rId9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4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3" Type="http://schemas.openxmlformats.org/officeDocument/2006/relationships/image" Target="../media/image21.wmf"/><Relationship Id="rId7" Type="http://schemas.openxmlformats.org/officeDocument/2006/relationships/image" Target="../media/image25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6" Type="http://schemas.openxmlformats.org/officeDocument/2006/relationships/image" Target="../media/image24.wmf"/><Relationship Id="rId5" Type="http://schemas.openxmlformats.org/officeDocument/2006/relationships/image" Target="../media/image23.wmf"/><Relationship Id="rId4" Type="http://schemas.openxmlformats.org/officeDocument/2006/relationships/image" Target="../media/image2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da uredite slog podnaslova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357095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959203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061634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CC1D0EE9-DB58-4028-8956-CAF7EA8FB998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5760" cy="4320"/>
          </a:xfrm>
        </p:grpSpPr>
        <p:sp>
          <p:nvSpPr>
            <p:cNvPr id="5" name="Rectangle 3">
              <a:extLst>
                <a:ext uri="{FF2B5EF4-FFF2-40B4-BE49-F238E27FC236}">
                  <a16:creationId xmlns:a16="http://schemas.microsoft.com/office/drawing/2014/main" id="{B40D93E6-4E06-4457-BF72-62934EF83C0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6" name="Rectangle 4">
              <a:extLst>
                <a:ext uri="{FF2B5EF4-FFF2-40B4-BE49-F238E27FC236}">
                  <a16:creationId xmlns:a16="http://schemas.microsoft.com/office/drawing/2014/main" id="{F47B50C6-2C86-46E4-B0D1-7CA9B3D3810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grpSp>
          <p:nvGrpSpPr>
            <p:cNvPr id="7" name="Group 5">
              <a:extLst>
                <a:ext uri="{FF2B5EF4-FFF2-40B4-BE49-F238E27FC236}">
                  <a16:creationId xmlns:a16="http://schemas.microsoft.com/office/drawing/2014/main" id="{63FCEC9B-07A0-4649-86FB-EC24412E9BD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>
                <a:extLst>
                  <a:ext uri="{FF2B5EF4-FFF2-40B4-BE49-F238E27FC236}">
                    <a16:creationId xmlns:a16="http://schemas.microsoft.com/office/drawing/2014/main" id="{82550A2F-9943-4CE4-9CA6-4F38233FE202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9" name="Rectangle 7">
                <a:extLst>
                  <a:ext uri="{FF2B5EF4-FFF2-40B4-BE49-F238E27FC236}">
                    <a16:creationId xmlns:a16="http://schemas.microsoft.com/office/drawing/2014/main" id="{C66106AB-FFAE-4D9D-871C-9C4552DDB460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0" name="Rectangle 8">
                <a:extLst>
                  <a:ext uri="{FF2B5EF4-FFF2-40B4-BE49-F238E27FC236}">
                    <a16:creationId xmlns:a16="http://schemas.microsoft.com/office/drawing/2014/main" id="{CB05C27C-6E6F-4D42-A5DF-5E02E55FB503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1" name="Rectangle 9">
                <a:extLst>
                  <a:ext uri="{FF2B5EF4-FFF2-40B4-BE49-F238E27FC236}">
                    <a16:creationId xmlns:a16="http://schemas.microsoft.com/office/drawing/2014/main" id="{D3DAD8FE-CBF8-4C48-BF07-CC1FC399EB00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2" name="Rectangle 10">
                <a:extLst>
                  <a:ext uri="{FF2B5EF4-FFF2-40B4-BE49-F238E27FC236}">
                    <a16:creationId xmlns:a16="http://schemas.microsoft.com/office/drawing/2014/main" id="{03A3BD99-3B3A-4DDE-B39F-B7F84CDC9ACD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3" name="Rectangle 11">
                <a:extLst>
                  <a:ext uri="{FF2B5EF4-FFF2-40B4-BE49-F238E27FC236}">
                    <a16:creationId xmlns:a16="http://schemas.microsoft.com/office/drawing/2014/main" id="{D19C18C1-DE65-485B-8AF1-9C4A103BA9C8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4" name="Rectangle 12">
                <a:extLst>
                  <a:ext uri="{FF2B5EF4-FFF2-40B4-BE49-F238E27FC236}">
                    <a16:creationId xmlns:a16="http://schemas.microsoft.com/office/drawing/2014/main" id="{AD0C869D-36B2-435B-A094-224BCFF8D20F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5" name="Rectangle 13">
                <a:extLst>
                  <a:ext uri="{FF2B5EF4-FFF2-40B4-BE49-F238E27FC236}">
                    <a16:creationId xmlns:a16="http://schemas.microsoft.com/office/drawing/2014/main" id="{47E066AE-DEBF-4349-BB0D-452631642AE3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6" name="Rectangle 14">
                <a:extLst>
                  <a:ext uri="{FF2B5EF4-FFF2-40B4-BE49-F238E27FC236}">
                    <a16:creationId xmlns:a16="http://schemas.microsoft.com/office/drawing/2014/main" id="{0C28138B-B1CD-4DB6-BD78-1BBD03EEA895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7" name="Rectangle 15">
                <a:extLst>
                  <a:ext uri="{FF2B5EF4-FFF2-40B4-BE49-F238E27FC236}">
                    <a16:creationId xmlns:a16="http://schemas.microsoft.com/office/drawing/2014/main" id="{991AD5CA-C849-4748-9084-86B49E68D7FB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16403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3962400" y="1828800"/>
            <a:ext cx="80264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16404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3962400" y="4267200"/>
            <a:ext cx="80264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18" name="Rectangle 16">
            <a:extLst>
              <a:ext uri="{FF2B5EF4-FFF2-40B4-BE49-F238E27FC236}">
                <a16:creationId xmlns:a16="http://schemas.microsoft.com/office/drawing/2014/main" id="{417D337B-08D5-4049-A911-FD37F547C80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ABC819-67F0-41AF-AD53-B9B7E065410F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  <p:sp>
        <p:nvSpPr>
          <p:cNvPr id="19" name="Rectangle 17">
            <a:extLst>
              <a:ext uri="{FF2B5EF4-FFF2-40B4-BE49-F238E27FC236}">
                <a16:creationId xmlns:a16="http://schemas.microsoft.com/office/drawing/2014/main" id="{9E4290DC-2AEB-4090-9FFF-7D6872838CF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20" name="Rectangle 18">
            <a:extLst>
              <a:ext uri="{FF2B5EF4-FFF2-40B4-BE49-F238E27FC236}">
                <a16:creationId xmlns:a16="http://schemas.microsoft.com/office/drawing/2014/main" id="{47071411-EF93-414E-8363-3CC08311954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7BA4E2-3E10-438E-8F5A-4EDFD7B7C722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9792998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4BCB68B1-54AD-4EB7-A2B3-8EDE06BD7A7E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8BA228E6-6603-445B-BBC0-B0A186D0738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10312BE-7CFA-48F3-AF6C-6237E5A5EC4E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340B99EC-6847-4B76-B664-7B4B59A3CFD1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AD6B84-DD80-4B9F-B832-2F4D6C785460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730006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E66DE6EB-410A-4E36-A0B4-5D7761D55BFF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941D33EB-01AB-461A-A2F5-4A6CC005944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65561C-D0F1-4D5A-9629-1DD0813A0171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7F6E1FE8-CF1F-46B4-A0E3-5F4608864848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4EF702-473D-4731-A10D-A6AE4E8E356D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212925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659C0935-CC73-4D33-B4F1-F46FA58C970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EC1349F6-1486-4A79-A64C-4736DF7A6A1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A4B7BB-7B03-44D8-916B-2AC3C2715033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93EDD689-0D6D-4341-B3DD-CAED8BC7D8E4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061455-B285-45C1-B64C-94EB7F3AFCF5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479184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F0342B8D-310C-421C-BDA6-4B3E10A6B0E3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049C8646-89E8-4D7F-81A4-5D4322440D3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530201A-4321-4B2E-A070-979459DD6D95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9" name="Rectangle 16">
            <a:extLst>
              <a:ext uri="{FF2B5EF4-FFF2-40B4-BE49-F238E27FC236}">
                <a16:creationId xmlns:a16="http://schemas.microsoft.com/office/drawing/2014/main" id="{5B6900A2-6696-4DF1-8A39-88DBE15215B8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E43593-AD16-466E-BFB1-94B10DFB4C52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060288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F699E8D-FC57-4997-81A9-E654666F928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0525D8C-C1D4-4CDA-8326-A6C7496FF72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5996471-D442-4B6C-B8B5-B0142A93E24B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B73DB9EA-44FF-48BE-B486-55ABE5A8606A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3ED022-DAA1-4DAC-8AFC-A73086C4F38C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3836774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29FEEA56-6398-475A-87A4-A3B64D1F68F9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931924B4-6597-47EA-B4D4-3FDD6E9D14C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001DB1-FB77-4797-BC1E-5E89358E3EAF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4" name="Rectangle 16">
            <a:extLst>
              <a:ext uri="{FF2B5EF4-FFF2-40B4-BE49-F238E27FC236}">
                <a16:creationId xmlns:a16="http://schemas.microsoft.com/office/drawing/2014/main" id="{CD0057E2-B057-4FC7-A8B2-EF2366DC6CB9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76B753-3EFB-4525-8C44-FD5D5AE90B01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973862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531D1DB9-3587-4D68-A186-75E18FD684A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39795CA7-876C-4755-AC0F-5E04A7E887F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D5990EA-CBF9-4EE0-861C-77C87BD5EFC3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978E3E03-27A0-4C60-B7B9-22A08C0FB9AA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D79B1E-0BEF-4FAF-84D6-1929C59E249F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99823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8876456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A20832BA-0233-4FF6-8166-E68EC7D00AE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0A29FAC6-D0E0-4210-8284-E8E37037F9F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FB66673-E925-4245-AC5E-222C7898A8AD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635506A7-35B2-4397-9507-F09B9F9CE330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E2E59F-626F-4C26-AD95-F7EC6C9F6C1A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4065916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4D2167BD-0F4D-4C4F-BC2F-4C67630D2E9F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720013D2-9886-41AD-98A7-1B6B10EA0C3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11DF99-B39A-4952-B85E-795E9BD8CEA0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257BE5DE-2946-443B-9152-314B664BCAC4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6F3497-B0B2-4146-8677-16EB3B7A23D4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4188390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839200" y="457200"/>
            <a:ext cx="2743200" cy="5410200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609600" y="457200"/>
            <a:ext cx="8026400" cy="5410200"/>
          </a:xfrm>
        </p:spPr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A68AC766-16E4-4226-A06E-8300D9ED59CF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06D1C718-A640-4449-90D9-73A8B23D327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C1EBF3-B5D2-4C81-8ED2-F033AF65D7BB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24F48A57-D07A-49E6-B08D-37BFFF206294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B77EA6-5D1A-47F3-B51F-F6467E46A35D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7551704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slov, besedilo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9C6F9AC5-D7E4-45DB-9743-620773EAEBA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9DBAF679-3AFC-4146-98F6-3064B3A7292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364316C-9165-431F-A24F-33D2D6A74B48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8450C059-36A8-4E32-AA15-418C0AE043DF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99D66C-8C64-4B2A-8314-F098E60C1827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5057573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Naslov in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tabele 2"/>
          <p:cNvSpPr>
            <a:spLocks noGrp="1"/>
          </p:cNvSpPr>
          <p:nvPr>
            <p:ph type="tbl" idx="1"/>
          </p:nvPr>
        </p:nvSpPr>
        <p:spPr>
          <a:xfrm>
            <a:off x="609600" y="1981200"/>
            <a:ext cx="10972800" cy="3886200"/>
          </a:xfrm>
        </p:spPr>
        <p:txBody>
          <a:bodyPr/>
          <a:lstStyle/>
          <a:p>
            <a:pPr lvl="0"/>
            <a:endParaRPr lang="sl-SI" noProof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84E07E9F-B120-4BA4-BEC4-9095FE00E46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5B757434-52F6-4869-AA68-704F80B4928F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C7D0C20-B18F-4D3C-92B5-68F18D4A3F28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19FB91C4-CF8C-4C75-9BA3-DA96E61769D3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92656A-4AFD-4FDB-B977-3D585C56EB85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3469715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Naslov, besedilo in 2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quarter" idx="2"/>
          </p:nvPr>
        </p:nvSpPr>
        <p:spPr>
          <a:xfrm>
            <a:off x="6197600" y="1981200"/>
            <a:ext cx="5384800" cy="18669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vsebine 4"/>
          <p:cNvSpPr>
            <a:spLocks noGrp="1"/>
          </p:cNvSpPr>
          <p:nvPr>
            <p:ph sz="quarter" idx="3"/>
          </p:nvPr>
        </p:nvSpPr>
        <p:spPr>
          <a:xfrm>
            <a:off x="6197600" y="4000500"/>
            <a:ext cx="5384800" cy="18669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C900B439-E80D-4A0B-A73E-B5BF039B00C6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26BBDEC8-19DC-4559-934E-C426D793144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902A86F-89C7-4453-8976-AB74657FEAB3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8" name="Rectangle 16">
            <a:extLst>
              <a:ext uri="{FF2B5EF4-FFF2-40B4-BE49-F238E27FC236}">
                <a16:creationId xmlns:a16="http://schemas.microsoft.com/office/drawing/2014/main" id="{291E10B6-3459-45E1-A685-D16E54FB454D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42CE7F-2021-48BE-8D53-9B99914232E1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4572255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/>
          </p:nvPr>
        </p:nvSpPr>
        <p:spPr>
          <a:xfrm>
            <a:off x="609600" y="457200"/>
            <a:ext cx="10972800" cy="5410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D6A5129-B5F2-4A84-AC47-897EC7071AE1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3B6D8BD-EE64-4EF9-BA8D-293B86A7FE33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713777-705D-4896-B4AC-78FEADDD6070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2A323DB1-BF89-44F2-84FD-7FCC4364A935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BDEB8E-E052-4993-B94D-794ED45F1814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76954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45336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38177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897646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13399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472555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4897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42065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11018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716FB550-B57E-4683-A3D5-9E9846A1BB9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C3084395-0CC7-4FD9-B63F-A80E1AABB5B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anose="020B0A04020102020204" pitchFamily="34" charset="0"/>
              </a:defRPr>
            </a:lvl1pPr>
          </a:lstStyle>
          <a:p>
            <a:fld id="{E82D622A-2DA5-4726-9338-33D529400CFB}" type="slidenum">
              <a:rPr lang="sl-SI" altLang="sl-SI"/>
              <a:pPr/>
              <a:t>‹#›</a:t>
            </a:fld>
            <a:endParaRPr lang="sl-SI" altLang="sl-SI"/>
          </a:p>
        </p:txBody>
      </p:sp>
      <p:grpSp>
        <p:nvGrpSpPr>
          <p:cNvPr id="1028" name="Group 4">
            <a:extLst>
              <a:ext uri="{FF2B5EF4-FFF2-40B4-BE49-F238E27FC236}">
                <a16:creationId xmlns:a16="http://schemas.microsoft.com/office/drawing/2014/main" id="{B6CA2990-3282-4CB5-8789-E5EBCB6AF766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2192000" cy="546100"/>
            <a:chOff x="0" y="0"/>
            <a:chExt cx="5760" cy="344"/>
          </a:xfrm>
        </p:grpSpPr>
        <p:sp>
          <p:nvSpPr>
            <p:cNvPr id="1032" name="Rectangle 5">
              <a:extLst>
                <a:ext uri="{FF2B5EF4-FFF2-40B4-BE49-F238E27FC236}">
                  <a16:creationId xmlns:a16="http://schemas.microsoft.com/office/drawing/2014/main" id="{3AC85DAE-B099-4E23-8DC9-01A81DCDAF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1033" name="Rectangle 6">
              <a:extLst>
                <a:ext uri="{FF2B5EF4-FFF2-40B4-BE49-F238E27FC236}">
                  <a16:creationId xmlns:a16="http://schemas.microsoft.com/office/drawing/2014/main" id="{A92A6EC5-F3EC-4A36-92DB-043D42EE46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1034" name="Rectangle 7">
              <a:extLst>
                <a:ext uri="{FF2B5EF4-FFF2-40B4-BE49-F238E27FC236}">
                  <a16:creationId xmlns:a16="http://schemas.microsoft.com/office/drawing/2014/main" id="{C3DD7476-7CB1-438A-AF98-3B301A459F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hlink"/>
                </a:solidFill>
              </a:endParaRPr>
            </a:p>
          </p:txBody>
        </p:sp>
        <p:sp>
          <p:nvSpPr>
            <p:cNvPr id="1035" name="Rectangle 8">
              <a:extLst>
                <a:ext uri="{FF2B5EF4-FFF2-40B4-BE49-F238E27FC236}">
                  <a16:creationId xmlns:a16="http://schemas.microsoft.com/office/drawing/2014/main" id="{F0DF927A-095E-4C65-B367-C7B8E54B60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hlink"/>
                </a:solidFill>
              </a:endParaRPr>
            </a:p>
          </p:txBody>
        </p:sp>
        <p:sp>
          <p:nvSpPr>
            <p:cNvPr id="1036" name="Rectangle 9">
              <a:extLst>
                <a:ext uri="{FF2B5EF4-FFF2-40B4-BE49-F238E27FC236}">
                  <a16:creationId xmlns:a16="http://schemas.microsoft.com/office/drawing/2014/main" id="{64F3A9B6-70DA-43E3-8036-35B852487B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accent2"/>
                </a:solidFill>
              </a:endParaRPr>
            </a:p>
          </p:txBody>
        </p:sp>
        <p:sp>
          <p:nvSpPr>
            <p:cNvPr id="1037" name="Rectangle 10">
              <a:extLst>
                <a:ext uri="{FF2B5EF4-FFF2-40B4-BE49-F238E27FC236}">
                  <a16:creationId xmlns:a16="http://schemas.microsoft.com/office/drawing/2014/main" id="{D542E98C-711D-473C-9538-DF690963E2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hlink"/>
                </a:solidFill>
              </a:endParaRPr>
            </a:p>
          </p:txBody>
        </p:sp>
        <p:sp>
          <p:nvSpPr>
            <p:cNvPr id="1038" name="Rectangle 11">
              <a:extLst>
                <a:ext uri="{FF2B5EF4-FFF2-40B4-BE49-F238E27FC236}">
                  <a16:creationId xmlns:a16="http://schemas.microsoft.com/office/drawing/2014/main" id="{4F764ADD-8D1A-475E-A953-1AC8CCE206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1039" name="Rectangle 12">
              <a:extLst>
                <a:ext uri="{FF2B5EF4-FFF2-40B4-BE49-F238E27FC236}">
                  <a16:creationId xmlns:a16="http://schemas.microsoft.com/office/drawing/2014/main" id="{F728F4EC-5674-4CC9-9C53-BDEF794B3A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accent2"/>
                </a:solidFill>
              </a:endParaRPr>
            </a:p>
          </p:txBody>
        </p:sp>
        <p:sp>
          <p:nvSpPr>
            <p:cNvPr id="1040" name="Rectangle 13">
              <a:extLst>
                <a:ext uri="{FF2B5EF4-FFF2-40B4-BE49-F238E27FC236}">
                  <a16:creationId xmlns:a16="http://schemas.microsoft.com/office/drawing/2014/main" id="{64602639-69B8-4361-B806-899B517311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accent2"/>
                </a:solidFill>
              </a:endParaRPr>
            </a:p>
          </p:txBody>
        </p:sp>
      </p:grpSp>
      <p:sp>
        <p:nvSpPr>
          <p:cNvPr id="1029" name="Rectangle 14">
            <a:extLst>
              <a:ext uri="{FF2B5EF4-FFF2-40B4-BE49-F238E27FC236}">
                <a16:creationId xmlns:a16="http://schemas.microsoft.com/office/drawing/2014/main" id="{A59D1D1A-AF76-4805-9A75-5B17711DAD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457200"/>
            <a:ext cx="109728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/>
              <a:t>Kliknite, če želite urediti slog naslova matrice</a:t>
            </a:r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3F8DEE64-21A8-48CC-81E5-C8129505637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981200"/>
            <a:ext cx="109728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/>
              <a:t>Kliknite, če želite urediti sloge besedila matrice</a:t>
            </a:r>
          </a:p>
          <a:p>
            <a:pPr lvl="1"/>
            <a:r>
              <a:rPr lang="sl-SI" altLang="sl-SI"/>
              <a:t>Druga raven</a:t>
            </a:r>
          </a:p>
          <a:p>
            <a:pPr lvl="2"/>
            <a:r>
              <a:rPr lang="sl-SI" altLang="sl-SI"/>
              <a:t>Tretja raven</a:t>
            </a:r>
          </a:p>
          <a:p>
            <a:pPr lvl="3"/>
            <a:r>
              <a:rPr lang="sl-SI" altLang="sl-SI"/>
              <a:t>Četrta raven</a:t>
            </a:r>
          </a:p>
          <a:p>
            <a:pPr lvl="4"/>
            <a:r>
              <a:rPr lang="sl-SI" altLang="sl-SI"/>
              <a:t>Peta raven</a:t>
            </a:r>
          </a:p>
        </p:txBody>
      </p:sp>
      <p:sp>
        <p:nvSpPr>
          <p:cNvPr id="15376" name="Rectangle 16">
            <a:extLst>
              <a:ext uri="{FF2B5EF4-FFF2-40B4-BE49-F238E27FC236}">
                <a16:creationId xmlns:a16="http://schemas.microsoft.com/office/drawing/2014/main" id="{DED69286-DF4B-48F4-9C56-145471B569E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477A5609-ADDF-4110-AF73-CB0419254115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593408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¨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¨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6.wmf"/><Relationship Id="rId4" Type="http://schemas.openxmlformats.org/officeDocument/2006/relationships/image" Target="../media/image3.wmf"/><Relationship Id="rId9" Type="http://schemas.openxmlformats.org/officeDocument/2006/relationships/oleObject" Target="../embeddings/oleObject4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7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13" Type="http://schemas.openxmlformats.org/officeDocument/2006/relationships/image" Target="../media/image13.wmf"/><Relationship Id="rId3" Type="http://schemas.openxmlformats.org/officeDocument/2006/relationships/image" Target="../media/image15.jpeg"/><Relationship Id="rId7" Type="http://schemas.openxmlformats.org/officeDocument/2006/relationships/image" Target="../media/image10.wmf"/><Relationship Id="rId12" Type="http://schemas.openxmlformats.org/officeDocument/2006/relationships/oleObject" Target="../embeddings/oleObject11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8.bin"/><Relationship Id="rId11" Type="http://schemas.openxmlformats.org/officeDocument/2006/relationships/image" Target="../media/image12.wmf"/><Relationship Id="rId5" Type="http://schemas.openxmlformats.org/officeDocument/2006/relationships/image" Target="../media/image9.wmf"/><Relationship Id="rId15" Type="http://schemas.openxmlformats.org/officeDocument/2006/relationships/image" Target="../media/image14.wmf"/><Relationship Id="rId10" Type="http://schemas.openxmlformats.org/officeDocument/2006/relationships/oleObject" Target="../embeddings/oleObject10.bin"/><Relationship Id="rId4" Type="http://schemas.openxmlformats.org/officeDocument/2006/relationships/oleObject" Target="../embeddings/oleObject7.bin"/><Relationship Id="rId9" Type="http://schemas.openxmlformats.org/officeDocument/2006/relationships/image" Target="../media/image11.wmf"/><Relationship Id="rId14" Type="http://schemas.openxmlformats.org/officeDocument/2006/relationships/oleObject" Target="../embeddings/oleObject12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16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13" Type="http://schemas.openxmlformats.org/officeDocument/2006/relationships/oleObject" Target="../embeddings/oleObject21.bin"/><Relationship Id="rId18" Type="http://schemas.openxmlformats.org/officeDocument/2006/relationships/image" Target="../media/image26.wmf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12" Type="http://schemas.openxmlformats.org/officeDocument/2006/relationships/image" Target="../media/image23.wmf"/><Relationship Id="rId17" Type="http://schemas.openxmlformats.org/officeDocument/2006/relationships/oleObject" Target="../embeddings/oleObject23.bin"/><Relationship Id="rId2" Type="http://schemas.openxmlformats.org/officeDocument/2006/relationships/slideLayout" Target="../slideLayouts/slideLayout18.xml"/><Relationship Id="rId16" Type="http://schemas.openxmlformats.org/officeDocument/2006/relationships/image" Target="../media/image25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20.wmf"/><Relationship Id="rId11" Type="http://schemas.openxmlformats.org/officeDocument/2006/relationships/oleObject" Target="../embeddings/oleObject20.bin"/><Relationship Id="rId5" Type="http://schemas.openxmlformats.org/officeDocument/2006/relationships/oleObject" Target="../embeddings/oleObject17.bin"/><Relationship Id="rId15" Type="http://schemas.openxmlformats.org/officeDocument/2006/relationships/oleObject" Target="../embeddings/oleObject22.bin"/><Relationship Id="rId10" Type="http://schemas.openxmlformats.org/officeDocument/2006/relationships/image" Target="../media/image22.wmf"/><Relationship Id="rId4" Type="http://schemas.openxmlformats.org/officeDocument/2006/relationships/image" Target="../media/image19.wmf"/><Relationship Id="rId9" Type="http://schemas.openxmlformats.org/officeDocument/2006/relationships/oleObject" Target="../embeddings/oleObject19.bin"/><Relationship Id="rId14" Type="http://schemas.openxmlformats.org/officeDocument/2006/relationships/image" Target="../media/image2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114" name="Rectangle 3">
            <a:extLst>
              <a:ext uri="{FF2B5EF4-FFF2-40B4-BE49-F238E27FC236}">
                <a16:creationId xmlns:a16="http://schemas.microsoft.com/office/drawing/2014/main" id="{6BE3F6A4-B498-4DAF-8BC8-428AB17516BF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9C1B34C4-5497-4C1A-85AD-D608668389EA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218115" name="Rectangle 4">
            <a:extLst>
              <a:ext uri="{FF2B5EF4-FFF2-40B4-BE49-F238E27FC236}">
                <a16:creationId xmlns:a16="http://schemas.microsoft.com/office/drawing/2014/main" id="{E73D2051-5AA8-4954-8BC1-86BCCC94C0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9" y="404814"/>
            <a:ext cx="3971925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b="1">
                <a:solidFill>
                  <a:srgbClr val="00007D"/>
                </a:solidFill>
              </a:rPr>
              <a:t>HLADILNI KROŽNI PROCES</a:t>
            </a:r>
            <a:r>
              <a:rPr lang="sl-SI" altLang="sl-SI" sz="2200">
                <a:solidFill>
                  <a:srgbClr val="00007D"/>
                </a:solidFill>
              </a:rPr>
              <a:t> </a:t>
            </a:r>
          </a:p>
        </p:txBody>
      </p:sp>
      <p:pic>
        <p:nvPicPr>
          <p:cNvPr id="218116" name="Picture 5">
            <a:extLst>
              <a:ext uri="{FF2B5EF4-FFF2-40B4-BE49-F238E27FC236}">
                <a16:creationId xmlns:a16="http://schemas.microsoft.com/office/drawing/2014/main" id="{99C07E20-A92B-4551-B79A-A88CDC20E6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7350" y="1412875"/>
            <a:ext cx="1200150" cy="1487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8117" name="Picture 6">
            <a:extLst>
              <a:ext uri="{FF2B5EF4-FFF2-40B4-BE49-F238E27FC236}">
                <a16:creationId xmlns:a16="http://schemas.microsoft.com/office/drawing/2014/main" id="{D00D1C3A-DF74-402A-970D-09601E5703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7800" y="1484313"/>
            <a:ext cx="884238" cy="1401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8118" name="Rectangle 7">
            <a:extLst>
              <a:ext uri="{FF2B5EF4-FFF2-40B4-BE49-F238E27FC236}">
                <a16:creationId xmlns:a16="http://schemas.microsoft.com/office/drawing/2014/main" id="{B7BF4FEA-28FF-4EF4-BD34-4362FEF81A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08664" y="908050"/>
            <a:ext cx="528637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 i="1">
                <a:solidFill>
                  <a:srgbClr val="000000"/>
                </a:solidFill>
              </a:rPr>
              <a:t>T </a:t>
            </a:r>
            <a:r>
              <a:rPr lang="sl-SI" altLang="sl-SI" sz="1000">
                <a:solidFill>
                  <a:srgbClr val="000000"/>
                </a:solidFill>
              </a:rPr>
              <a:t>[K]</a:t>
            </a:r>
            <a:r>
              <a:rPr lang="sl-SI" altLang="sl-SI" sz="22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218119" name="Rectangle 8">
            <a:extLst>
              <a:ext uri="{FF2B5EF4-FFF2-40B4-BE49-F238E27FC236}">
                <a16:creationId xmlns:a16="http://schemas.microsoft.com/office/drawing/2014/main" id="{D5BFDB40-50C8-48D5-BB9A-35FF2D38F9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83564" y="2852739"/>
            <a:ext cx="55562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 i="1">
                <a:solidFill>
                  <a:srgbClr val="000000"/>
                </a:solidFill>
              </a:rPr>
              <a:t>S </a:t>
            </a:r>
            <a:r>
              <a:rPr lang="sl-SI" altLang="sl-SI" sz="1000">
                <a:solidFill>
                  <a:srgbClr val="000000"/>
                </a:solidFill>
              </a:rPr>
              <a:t>[J/K]</a:t>
            </a:r>
          </a:p>
        </p:txBody>
      </p:sp>
      <p:sp>
        <p:nvSpPr>
          <p:cNvPr id="218120" name="Rectangle 9">
            <a:extLst>
              <a:ext uri="{FF2B5EF4-FFF2-40B4-BE49-F238E27FC236}">
                <a16:creationId xmlns:a16="http://schemas.microsoft.com/office/drawing/2014/main" id="{267E78F8-8425-4A6C-AC30-6340E753A0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27800" y="1196975"/>
            <a:ext cx="331788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>
                <a:solidFill>
                  <a:srgbClr val="000000"/>
                </a:solidFill>
              </a:rPr>
              <a:t>4</a:t>
            </a:r>
            <a:r>
              <a:rPr lang="sl-SI" altLang="sl-SI" sz="22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218121" name="Rectangle 10">
            <a:extLst>
              <a:ext uri="{FF2B5EF4-FFF2-40B4-BE49-F238E27FC236}">
                <a16:creationId xmlns:a16="http://schemas.microsoft.com/office/drawing/2014/main" id="{46BFA1A1-1A02-494E-B4A9-C1F8301360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1401" y="1844676"/>
            <a:ext cx="28892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>
                <a:solidFill>
                  <a:srgbClr val="000000"/>
                </a:solidFill>
              </a:rPr>
              <a:t>3 </a:t>
            </a:r>
          </a:p>
        </p:txBody>
      </p:sp>
      <p:sp>
        <p:nvSpPr>
          <p:cNvPr id="218122" name="Rectangle 11">
            <a:extLst>
              <a:ext uri="{FF2B5EF4-FFF2-40B4-BE49-F238E27FC236}">
                <a16:creationId xmlns:a16="http://schemas.microsoft.com/office/drawing/2014/main" id="{EC023366-71F4-4548-B655-FCF5541949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4425" y="2708276"/>
            <a:ext cx="2540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218123" name="Rectangle 12">
            <a:extLst>
              <a:ext uri="{FF2B5EF4-FFF2-40B4-BE49-F238E27FC236}">
                <a16:creationId xmlns:a16="http://schemas.microsoft.com/office/drawing/2014/main" id="{DE7402A9-4987-4EF8-B1B4-663ED0AA2A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11900" y="2349501"/>
            <a:ext cx="2540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218124" name="Line 13">
            <a:extLst>
              <a:ext uri="{FF2B5EF4-FFF2-40B4-BE49-F238E27FC236}">
                <a16:creationId xmlns:a16="http://schemas.microsoft.com/office/drawing/2014/main" id="{738785BF-E15F-4031-A52D-0AD0FB2AE94F}"/>
              </a:ext>
            </a:extLst>
          </p:cNvPr>
          <p:cNvSpPr>
            <a:spLocks noChangeShapeType="1"/>
          </p:cNvSpPr>
          <p:nvPr/>
        </p:nvSpPr>
        <p:spPr bwMode="auto">
          <a:xfrm>
            <a:off x="6167438" y="1341438"/>
            <a:ext cx="0" cy="16557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8125" name="Line 14">
            <a:extLst>
              <a:ext uri="{FF2B5EF4-FFF2-40B4-BE49-F238E27FC236}">
                <a16:creationId xmlns:a16="http://schemas.microsoft.com/office/drawing/2014/main" id="{7412FE90-8BED-45EE-B334-170A2B505E24}"/>
              </a:ext>
            </a:extLst>
          </p:cNvPr>
          <p:cNvSpPr>
            <a:spLocks noChangeShapeType="1"/>
          </p:cNvSpPr>
          <p:nvPr/>
        </p:nvSpPr>
        <p:spPr bwMode="auto">
          <a:xfrm>
            <a:off x="6167439" y="2997200"/>
            <a:ext cx="19446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19160" name="Group 24">
            <a:extLst>
              <a:ext uri="{FF2B5EF4-FFF2-40B4-BE49-F238E27FC236}">
                <a16:creationId xmlns:a16="http://schemas.microsoft.com/office/drawing/2014/main" id="{A5FFACA6-9C39-4758-8B7E-93E448724495}"/>
              </a:ext>
            </a:extLst>
          </p:cNvPr>
          <p:cNvGraphicFramePr>
            <a:graphicFrameLocks noGrp="1"/>
          </p:cNvGraphicFramePr>
          <p:nvPr/>
        </p:nvGraphicFramePr>
        <p:xfrm>
          <a:off x="4079875" y="2420938"/>
          <a:ext cx="241300" cy="228600"/>
        </p:xfrm>
        <a:graphic>
          <a:graphicData uri="http://schemas.openxmlformats.org/drawingml/2006/table">
            <a:tbl>
              <a:tblPr/>
              <a:tblGrid>
                <a:gridCol w="241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sl-SI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18128" name="Rectangle 25">
            <a:extLst>
              <a:ext uri="{FF2B5EF4-FFF2-40B4-BE49-F238E27FC236}">
                <a16:creationId xmlns:a16="http://schemas.microsoft.com/office/drawing/2014/main" id="{A56F3EEB-6306-4A21-B883-A481EB206B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75351" y="3257814"/>
            <a:ext cx="184731" cy="569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br>
              <a:rPr lang="sl-SI" altLang="sl-SI" sz="900">
                <a:solidFill>
                  <a:srgbClr val="000000"/>
                </a:solidFill>
              </a:rPr>
            </a:br>
            <a:endParaRPr lang="sl-SI" altLang="sl-SI" sz="2200">
              <a:solidFill>
                <a:srgbClr val="000000"/>
              </a:solidFill>
            </a:endParaRPr>
          </a:p>
        </p:txBody>
      </p:sp>
      <p:sp>
        <p:nvSpPr>
          <p:cNvPr id="218129" name="Line 26">
            <a:extLst>
              <a:ext uri="{FF2B5EF4-FFF2-40B4-BE49-F238E27FC236}">
                <a16:creationId xmlns:a16="http://schemas.microsoft.com/office/drawing/2014/main" id="{6B099A24-2956-4777-93C0-D0022133690E}"/>
              </a:ext>
            </a:extLst>
          </p:cNvPr>
          <p:cNvSpPr>
            <a:spLocks noChangeShapeType="1"/>
          </p:cNvSpPr>
          <p:nvPr/>
        </p:nvSpPr>
        <p:spPr bwMode="auto">
          <a:xfrm>
            <a:off x="2711450" y="1196976"/>
            <a:ext cx="0" cy="16557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8130" name="Line 27">
            <a:extLst>
              <a:ext uri="{FF2B5EF4-FFF2-40B4-BE49-F238E27FC236}">
                <a16:creationId xmlns:a16="http://schemas.microsoft.com/office/drawing/2014/main" id="{847D7063-37C2-4476-B341-1AE86CA2E0DE}"/>
              </a:ext>
            </a:extLst>
          </p:cNvPr>
          <p:cNvSpPr>
            <a:spLocks noChangeShapeType="1"/>
          </p:cNvSpPr>
          <p:nvPr/>
        </p:nvSpPr>
        <p:spPr bwMode="auto">
          <a:xfrm>
            <a:off x="2711450" y="2852738"/>
            <a:ext cx="19446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19179" name="Group 43">
            <a:extLst>
              <a:ext uri="{FF2B5EF4-FFF2-40B4-BE49-F238E27FC236}">
                <a16:creationId xmlns:a16="http://schemas.microsoft.com/office/drawing/2014/main" id="{783051C8-9B6F-413B-A373-9BF2B94D07F3}"/>
              </a:ext>
            </a:extLst>
          </p:cNvPr>
          <p:cNvGraphicFramePr>
            <a:graphicFrameLocks noGrp="1"/>
          </p:cNvGraphicFramePr>
          <p:nvPr/>
        </p:nvGraphicFramePr>
        <p:xfrm>
          <a:off x="3863975" y="2924175"/>
          <a:ext cx="647700" cy="274638"/>
        </p:xfrm>
        <a:graphic>
          <a:graphicData uri="http://schemas.openxmlformats.org/drawingml/2006/table">
            <a:tbl>
              <a:tblPr/>
              <a:tblGrid>
                <a:gridCol w="647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Q</a:t>
                      </a:r>
                      <a:r>
                        <a:rPr kumimoji="0" lang="sl-SI" sz="12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do</a:t>
                      </a:r>
                      <a:r>
                        <a:rPr kumimoji="0" lang="sl-SI" sz="12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v</a:t>
                      </a:r>
                    </a:p>
                  </a:txBody>
                  <a:tcPr marT="45773" marB="45773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18133" name="Rectangle 38">
            <a:extLst>
              <a:ext uri="{FF2B5EF4-FFF2-40B4-BE49-F238E27FC236}">
                <a16:creationId xmlns:a16="http://schemas.microsoft.com/office/drawing/2014/main" id="{88C00887-5E6F-4DD4-80E5-AFE45C0495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27726" y="3243527"/>
            <a:ext cx="184731" cy="569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br>
              <a:rPr lang="sl-SI" altLang="sl-SI" sz="900">
                <a:solidFill>
                  <a:srgbClr val="000000"/>
                </a:solidFill>
              </a:rPr>
            </a:b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219193" name="Group 57">
            <a:extLst>
              <a:ext uri="{FF2B5EF4-FFF2-40B4-BE49-F238E27FC236}">
                <a16:creationId xmlns:a16="http://schemas.microsoft.com/office/drawing/2014/main" id="{B341CE91-4664-4B82-8349-61EFC4007756}"/>
              </a:ext>
            </a:extLst>
          </p:cNvPr>
          <p:cNvGraphicFramePr>
            <a:graphicFrameLocks noGrp="1"/>
          </p:cNvGraphicFramePr>
          <p:nvPr/>
        </p:nvGraphicFramePr>
        <p:xfrm>
          <a:off x="3143251" y="1125539"/>
          <a:ext cx="612775" cy="274637"/>
        </p:xfrm>
        <a:graphic>
          <a:graphicData uri="http://schemas.openxmlformats.org/drawingml/2006/table">
            <a:tbl>
              <a:tblPr/>
              <a:tblGrid>
                <a:gridCol w="6127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74637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Q</a:t>
                      </a:r>
                      <a:r>
                        <a:rPr kumimoji="0" lang="sl-SI" sz="12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od</a:t>
                      </a:r>
                      <a:r>
                        <a:rPr kumimoji="0" lang="sl-SI" sz="12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v</a:t>
                      </a:r>
                    </a:p>
                  </a:txBody>
                  <a:tcPr marT="45773" marB="45773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18136" name="Rectangle 54">
            <a:extLst>
              <a:ext uri="{FF2B5EF4-FFF2-40B4-BE49-F238E27FC236}">
                <a16:creationId xmlns:a16="http://schemas.microsoft.com/office/drawing/2014/main" id="{0C435BB3-D03F-4135-B870-60EEE12654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15026" y="3243527"/>
            <a:ext cx="184731" cy="569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br>
              <a:rPr lang="sl-SI" altLang="sl-SI" sz="900">
                <a:solidFill>
                  <a:srgbClr val="000000"/>
                </a:solidFill>
              </a:rPr>
            </a:br>
            <a:endParaRPr lang="sl-SI" altLang="sl-SI" sz="2200">
              <a:solidFill>
                <a:srgbClr val="000000"/>
              </a:solidFill>
            </a:endParaRPr>
          </a:p>
        </p:txBody>
      </p:sp>
      <p:sp>
        <p:nvSpPr>
          <p:cNvPr id="218137" name="Rectangle 58">
            <a:extLst>
              <a:ext uri="{FF2B5EF4-FFF2-40B4-BE49-F238E27FC236}">
                <a16:creationId xmlns:a16="http://schemas.microsoft.com/office/drawing/2014/main" id="{A0541BB2-B045-420B-86CF-2FA76D5CA7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56139" y="2727326"/>
            <a:ext cx="528637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 i="1">
                <a:solidFill>
                  <a:srgbClr val="000000"/>
                </a:solidFill>
              </a:rPr>
              <a:t>V </a:t>
            </a:r>
            <a:r>
              <a:rPr lang="sl-SI" altLang="sl-SI" sz="1000">
                <a:solidFill>
                  <a:srgbClr val="000000"/>
                </a:solidFill>
              </a:rPr>
              <a:t>[m</a:t>
            </a:r>
            <a:r>
              <a:rPr lang="sl-SI" altLang="sl-SI" sz="1000" baseline="30000">
                <a:solidFill>
                  <a:srgbClr val="000000"/>
                </a:solidFill>
              </a:rPr>
              <a:t>3</a:t>
            </a:r>
            <a:r>
              <a:rPr lang="sl-SI" altLang="sl-SI" sz="1000">
                <a:solidFill>
                  <a:srgbClr val="000000"/>
                </a:solidFill>
              </a:rPr>
              <a:t>]</a:t>
            </a:r>
          </a:p>
        </p:txBody>
      </p:sp>
      <p:sp>
        <p:nvSpPr>
          <p:cNvPr id="218138" name="Rectangle 60">
            <a:extLst>
              <a:ext uri="{FF2B5EF4-FFF2-40B4-BE49-F238E27FC236}">
                <a16:creationId xmlns:a16="http://schemas.microsoft.com/office/drawing/2014/main" id="{FB04FCC8-7CED-4433-A2D0-B666ADFB26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446796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sp>
        <p:nvSpPr>
          <p:cNvPr id="218139" name="Rectangle 61">
            <a:extLst>
              <a:ext uri="{FF2B5EF4-FFF2-40B4-BE49-F238E27FC236}">
                <a16:creationId xmlns:a16="http://schemas.microsoft.com/office/drawing/2014/main" id="{4D4AF06F-80E2-4E95-A99E-ED7F267E13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9651" y="900114"/>
            <a:ext cx="576263" cy="24447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 i="1">
                <a:solidFill>
                  <a:srgbClr val="000000"/>
                </a:solidFill>
                <a:cs typeface="Times New Roman" panose="02020603050405020304" pitchFamily="18" charset="0"/>
              </a:rPr>
              <a:t>p </a:t>
            </a:r>
            <a:r>
              <a:rPr lang="sl-SI" altLang="sl-SI" sz="1000">
                <a:solidFill>
                  <a:srgbClr val="000000"/>
                </a:solidFill>
                <a:cs typeface="Times New Roman" panose="02020603050405020304" pitchFamily="18" charset="0"/>
              </a:rPr>
              <a:t>[Pa]</a:t>
            </a:r>
            <a:endParaRPr lang="sl-SI" altLang="sl-SI" sz="1000">
              <a:solidFill>
                <a:srgbClr val="000000"/>
              </a:solidFill>
            </a:endParaRPr>
          </a:p>
        </p:txBody>
      </p:sp>
      <p:sp>
        <p:nvSpPr>
          <p:cNvPr id="218140" name="Rectangle 62">
            <a:extLst>
              <a:ext uri="{FF2B5EF4-FFF2-40B4-BE49-F238E27FC236}">
                <a16:creationId xmlns:a16="http://schemas.microsoft.com/office/drawing/2014/main" id="{E0CFB032-13A1-4721-B71D-6E214DA744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32400" y="670611"/>
            <a:ext cx="381635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tabLst>
                <a:tab pos="2185988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tabLst>
                <a:tab pos="2185988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tabLst>
                <a:tab pos="218598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tabLst>
                <a:tab pos="2185988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2185988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2185988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2185988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2185988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2185988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200" b="1" i="1">
                <a:solidFill>
                  <a:srgbClr val="000000"/>
                </a:solidFill>
              </a:rPr>
              <a:t>	Diagram T-S enakotlačnega procesa</a:t>
            </a:r>
            <a:endParaRPr lang="sl-SI" altLang="sl-SI" sz="1200">
              <a:solidFill>
                <a:srgbClr val="000000"/>
              </a:solidFill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200" b="1" i="1">
                <a:solidFill>
                  <a:srgbClr val="000000"/>
                </a:solidFill>
              </a:rPr>
              <a:t>	</a:t>
            </a:r>
          </a:p>
        </p:txBody>
      </p:sp>
      <p:sp>
        <p:nvSpPr>
          <p:cNvPr id="218141" name="Rectangle 63">
            <a:extLst>
              <a:ext uri="{FF2B5EF4-FFF2-40B4-BE49-F238E27FC236}">
                <a16:creationId xmlns:a16="http://schemas.microsoft.com/office/drawing/2014/main" id="{DEE5534D-48EE-4988-82F3-222FB5FA0A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11450" y="765175"/>
            <a:ext cx="28067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200" b="1" i="1">
                <a:solidFill>
                  <a:srgbClr val="000000"/>
                </a:solidFill>
              </a:rPr>
              <a:t>Diagram p-V enakotlačnega procesa</a:t>
            </a:r>
          </a:p>
        </p:txBody>
      </p:sp>
      <p:sp>
        <p:nvSpPr>
          <p:cNvPr id="218142" name="Rectangle 64">
            <a:extLst>
              <a:ext uri="{FF2B5EF4-FFF2-40B4-BE49-F238E27FC236}">
                <a16:creationId xmlns:a16="http://schemas.microsoft.com/office/drawing/2014/main" id="{B996E1A3-7A99-44D2-A018-C11418CBA7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4826" y="3213100"/>
            <a:ext cx="856932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Prenos toplote je ob izobari najlažje izvedljiv, posebno še, ker so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v območju mokre pare izobare tudi izoterme.</a:t>
            </a:r>
          </a:p>
        </p:txBody>
      </p:sp>
      <p:sp>
        <p:nvSpPr>
          <p:cNvPr id="218143" name="Rectangle 65">
            <a:extLst>
              <a:ext uri="{FF2B5EF4-FFF2-40B4-BE49-F238E27FC236}">
                <a16:creationId xmlns:a16="http://schemas.microsoft.com/office/drawing/2014/main" id="{F064738D-F62F-4A94-9834-26CE59FFA3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12126" y="1043405"/>
            <a:ext cx="2555875" cy="1785104"/>
          </a:xfrm>
          <a:prstGeom prst="rect">
            <a:avLst/>
          </a:prstGeom>
          <a:solidFill>
            <a:srgbClr val="FFCC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Hladilni proces poteka med dvema izobarna in dvema izentropama. </a:t>
            </a:r>
          </a:p>
        </p:txBody>
      </p:sp>
      <p:sp>
        <p:nvSpPr>
          <p:cNvPr id="218144" name="Rectangle 66">
            <a:extLst>
              <a:ext uri="{FF2B5EF4-FFF2-40B4-BE49-F238E27FC236}">
                <a16:creationId xmlns:a16="http://schemas.microsoft.com/office/drawing/2014/main" id="{58D168C2-5FA9-45A5-A251-C8B4E335E5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35413" y="1337103"/>
            <a:ext cx="21590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200">
                <a:solidFill>
                  <a:srgbClr val="000000"/>
                </a:solidFill>
              </a:rPr>
              <a:t>1—2: izobarno stiskanje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200">
                <a:solidFill>
                  <a:srgbClr val="000000"/>
                </a:solidFill>
              </a:rPr>
              <a:t>2—3: izentropno raztezanje 3—4: izobarno raztezanje 4—1: izentropno stiskanje</a:t>
            </a:r>
          </a:p>
        </p:txBody>
      </p:sp>
      <p:sp>
        <p:nvSpPr>
          <p:cNvPr id="218145" name="Line 70">
            <a:extLst>
              <a:ext uri="{FF2B5EF4-FFF2-40B4-BE49-F238E27FC236}">
                <a16:creationId xmlns:a16="http://schemas.microsoft.com/office/drawing/2014/main" id="{5A1D8C5F-A74A-418B-8C24-3DE057465D55}"/>
              </a:ext>
            </a:extLst>
          </p:cNvPr>
          <p:cNvSpPr>
            <a:spLocks noChangeShapeType="1"/>
          </p:cNvSpPr>
          <p:nvPr/>
        </p:nvSpPr>
        <p:spPr bwMode="auto">
          <a:xfrm>
            <a:off x="5734050" y="3159126"/>
            <a:ext cx="0" cy="569913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8146" name="Line 69">
            <a:extLst>
              <a:ext uri="{FF2B5EF4-FFF2-40B4-BE49-F238E27FC236}">
                <a16:creationId xmlns:a16="http://schemas.microsoft.com/office/drawing/2014/main" id="{54145D69-FC25-4090-B888-FF7B35BA96E3}"/>
              </a:ext>
            </a:extLst>
          </p:cNvPr>
          <p:cNvSpPr>
            <a:spLocks noChangeShapeType="1"/>
          </p:cNvSpPr>
          <p:nvPr/>
        </p:nvSpPr>
        <p:spPr bwMode="auto">
          <a:xfrm>
            <a:off x="5727700" y="3162301"/>
            <a:ext cx="0" cy="563563"/>
          </a:xfrm>
          <a:prstGeom prst="line">
            <a:avLst/>
          </a:prstGeom>
          <a:noFill/>
          <a:ln w="1524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8147" name="Line 68">
            <a:extLst>
              <a:ext uri="{FF2B5EF4-FFF2-40B4-BE49-F238E27FC236}">
                <a16:creationId xmlns:a16="http://schemas.microsoft.com/office/drawing/2014/main" id="{245BED99-00A3-4827-BD19-A05DCD30EA03}"/>
              </a:ext>
            </a:extLst>
          </p:cNvPr>
          <p:cNvSpPr>
            <a:spLocks noChangeShapeType="1"/>
          </p:cNvSpPr>
          <p:nvPr/>
        </p:nvSpPr>
        <p:spPr bwMode="auto">
          <a:xfrm>
            <a:off x="7699375" y="3159126"/>
            <a:ext cx="0" cy="569913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8148" name="Line 67">
            <a:extLst>
              <a:ext uri="{FF2B5EF4-FFF2-40B4-BE49-F238E27FC236}">
                <a16:creationId xmlns:a16="http://schemas.microsoft.com/office/drawing/2014/main" id="{3FA75004-B9C5-4591-A3ED-75C8B6A98926}"/>
              </a:ext>
            </a:extLst>
          </p:cNvPr>
          <p:cNvSpPr>
            <a:spLocks noChangeShapeType="1"/>
          </p:cNvSpPr>
          <p:nvPr/>
        </p:nvSpPr>
        <p:spPr bwMode="auto">
          <a:xfrm>
            <a:off x="7696200" y="3162301"/>
            <a:ext cx="0" cy="563563"/>
          </a:xfrm>
          <a:prstGeom prst="line">
            <a:avLst/>
          </a:prstGeom>
          <a:noFill/>
          <a:ln w="1524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8149" name="Rectangle 71">
            <a:extLst>
              <a:ext uri="{FF2B5EF4-FFF2-40B4-BE49-F238E27FC236}">
                <a16:creationId xmlns:a16="http://schemas.microsoft.com/office/drawing/2014/main" id="{023580FC-92B0-4F72-B112-3291EE5D3B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13521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sp>
        <p:nvSpPr>
          <p:cNvPr id="218150" name="Rectangle 72">
            <a:extLst>
              <a:ext uri="{FF2B5EF4-FFF2-40B4-BE49-F238E27FC236}">
                <a16:creationId xmlns:a16="http://schemas.microsoft.com/office/drawing/2014/main" id="{E6D9F065-2648-434F-B308-EC2A781BB2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3750" y="3999746"/>
            <a:ext cx="4679950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66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tabLst>
                <a:tab pos="1438275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tabLst>
                <a:tab pos="1438275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tabLst>
                <a:tab pos="1438275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tabLst>
                <a:tab pos="14382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14382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14382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14382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14382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14382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  <a:cs typeface="Times New Roman" panose="02020603050405020304" pitchFamily="18" charset="0"/>
              </a:rPr>
              <a:t>Odvedena toplota:</a:t>
            </a:r>
            <a:endParaRPr lang="sl-SI" altLang="sl-SI" sz="220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FF0000"/>
                </a:solidFill>
                <a:cs typeface="Times New Roman" panose="02020603050405020304" pitchFamily="18" charset="0"/>
              </a:rPr>
              <a:t>│</a:t>
            </a:r>
            <a:r>
              <a:rPr lang="sl-SI" altLang="sl-SI" sz="2200" i="1">
                <a:solidFill>
                  <a:srgbClr val="FF0000"/>
                </a:solidFill>
                <a:cs typeface="Times New Roman" panose="02020603050405020304" pitchFamily="18" charset="0"/>
              </a:rPr>
              <a:t>Q</a:t>
            </a:r>
            <a:r>
              <a:rPr lang="sl-SI" altLang="sl-SI" sz="2200">
                <a:solidFill>
                  <a:srgbClr val="FF0000"/>
                </a:solidFill>
                <a:cs typeface="Times New Roman" panose="02020603050405020304" pitchFamily="18" charset="0"/>
              </a:rPr>
              <a:t>od│= </a:t>
            </a:r>
            <a:r>
              <a:rPr lang="sl-SI" altLang="sl-SI" sz="2200" i="1">
                <a:solidFill>
                  <a:srgbClr val="FF0000"/>
                </a:solidFill>
                <a:cs typeface="Times New Roman" panose="02020603050405020304" pitchFamily="18" charset="0"/>
              </a:rPr>
              <a:t>Qdo </a:t>
            </a:r>
            <a:r>
              <a:rPr lang="sl-SI" altLang="sl-SI" sz="2200">
                <a:solidFill>
                  <a:srgbClr val="FF0000"/>
                </a:solidFill>
                <a:cs typeface="Times New Roman" panose="02020603050405020304" pitchFamily="18" charset="0"/>
              </a:rPr>
              <a:t>+│</a:t>
            </a:r>
            <a:r>
              <a:rPr lang="sl-SI" altLang="sl-SI" sz="2200" i="1">
                <a:solidFill>
                  <a:srgbClr val="FF0000"/>
                </a:solidFill>
                <a:cs typeface="Times New Roman" panose="02020603050405020304" pitchFamily="18" charset="0"/>
              </a:rPr>
              <a:t>W</a:t>
            </a:r>
            <a:r>
              <a:rPr lang="sl-SI" altLang="sl-SI" sz="2200">
                <a:solidFill>
                  <a:srgbClr val="FF0000"/>
                </a:solidFill>
                <a:cs typeface="Times New Roman" panose="02020603050405020304" pitchFamily="18" charset="0"/>
              </a:rPr>
              <a:t>0 │[J]</a:t>
            </a:r>
            <a:endParaRPr lang="sl-SI" altLang="sl-SI" sz="2200">
              <a:solidFill>
                <a:srgbClr val="FF0000"/>
              </a:solidFill>
            </a:endParaRPr>
          </a:p>
        </p:txBody>
      </p:sp>
      <p:sp>
        <p:nvSpPr>
          <p:cNvPr id="218151" name="Rectangle 73">
            <a:extLst>
              <a:ext uri="{FF2B5EF4-FFF2-40B4-BE49-F238E27FC236}">
                <a16:creationId xmlns:a16="http://schemas.microsoft.com/office/drawing/2014/main" id="{675685BA-49A1-4A03-8E70-AED802ADD8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9" y="5229225"/>
            <a:ext cx="8497887" cy="762000"/>
          </a:xfrm>
          <a:prstGeom prst="rect">
            <a:avLst/>
          </a:prstGeom>
          <a:solidFill>
            <a:srgbClr val="FFCC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Delovna snov odda v levem krožnem procesu več toplote, kot jo sprejme.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38" name="Rectangle 3">
            <a:extLst>
              <a:ext uri="{FF2B5EF4-FFF2-40B4-BE49-F238E27FC236}">
                <a16:creationId xmlns:a16="http://schemas.microsoft.com/office/drawing/2014/main" id="{BF3C9A8B-61FA-4BF0-ADD3-B10BCECB54F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C5CF5B38-2A91-4D0A-9577-427FBF5244F3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2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219139" name="Rectangle 4">
            <a:extLst>
              <a:ext uri="{FF2B5EF4-FFF2-40B4-BE49-F238E27FC236}">
                <a16:creationId xmlns:a16="http://schemas.microsoft.com/office/drawing/2014/main" id="{D019B741-B7B1-4D8C-A614-DEDD2026FE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9" y="476250"/>
            <a:ext cx="8497887" cy="762000"/>
          </a:xfrm>
          <a:prstGeom prst="rect">
            <a:avLst/>
          </a:prstGeom>
          <a:solidFill>
            <a:srgbClr val="FFCC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  <a:cs typeface="Times New Roman" panose="02020603050405020304" pitchFamily="18" charset="0"/>
              </a:rPr>
              <a:t>Toplota se dovaja ob izobari </a:t>
            </a:r>
            <a:r>
              <a:rPr lang="sl-SI" altLang="sl-SI" sz="2200" i="1">
                <a:solidFill>
                  <a:srgbClr val="000000"/>
                </a:solidFill>
                <a:cs typeface="Times New Roman" panose="02020603050405020304" pitchFamily="18" charset="0"/>
              </a:rPr>
              <a:t>Q</a:t>
            </a:r>
            <a:r>
              <a:rPr lang="sl-SI" altLang="sl-SI" sz="2200" i="1" baseline="-25000">
                <a:solidFill>
                  <a:srgbClr val="000000"/>
                </a:solidFill>
              </a:rPr>
              <a:t>dov</a:t>
            </a:r>
            <a:r>
              <a:rPr lang="sl-SI" altLang="sl-SI" sz="2200" i="1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sl-SI" altLang="sl-SI" sz="2200">
                <a:solidFill>
                  <a:srgbClr val="000000"/>
                </a:solidFill>
                <a:cs typeface="Times New Roman" panose="02020603050405020304" pitchFamily="18" charset="0"/>
              </a:rPr>
              <a:t>od 1 do 2 odvaja pa se ob izobari </a:t>
            </a:r>
            <a:r>
              <a:rPr lang="sl-SI" altLang="sl-SI" sz="2200" i="1">
                <a:solidFill>
                  <a:srgbClr val="000000"/>
                </a:solidFill>
                <a:cs typeface="Times New Roman" panose="02020603050405020304" pitchFamily="18" charset="0"/>
              </a:rPr>
              <a:t>Q</a:t>
            </a:r>
            <a:r>
              <a:rPr lang="sl-SI" altLang="sl-SI" sz="2200" i="1" baseline="-25000">
                <a:solidFill>
                  <a:srgbClr val="000000"/>
                </a:solidFill>
              </a:rPr>
              <a:t>odv</a:t>
            </a:r>
            <a:r>
              <a:rPr lang="sl-SI" altLang="sl-SI" sz="2200" i="1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sl-SI" altLang="sl-SI" sz="2200">
                <a:solidFill>
                  <a:srgbClr val="000000"/>
                </a:solidFill>
                <a:cs typeface="Times New Roman" panose="02020603050405020304" pitchFamily="18" charset="0"/>
              </a:rPr>
              <a:t>od 3 do 4.</a:t>
            </a:r>
            <a:endParaRPr lang="sl-SI" altLang="sl-SI" sz="2200">
              <a:solidFill>
                <a:srgbClr val="000000"/>
              </a:solidFill>
            </a:endParaRPr>
          </a:p>
        </p:txBody>
      </p:sp>
      <p:sp>
        <p:nvSpPr>
          <p:cNvPr id="219140" name="Rectangle 16">
            <a:extLst>
              <a:ext uri="{FF2B5EF4-FFF2-40B4-BE49-F238E27FC236}">
                <a16:creationId xmlns:a16="http://schemas.microsoft.com/office/drawing/2014/main" id="{B6FB9D58-9CD3-49F2-9BAD-E0CD4F479A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1341439"/>
            <a:ext cx="46101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b="1">
                <a:solidFill>
                  <a:srgbClr val="00007D"/>
                </a:solidFill>
              </a:rPr>
              <a:t>HLADILNO IN GRELNO ŠTEVILO</a:t>
            </a:r>
            <a:r>
              <a:rPr lang="sl-SI" altLang="sl-SI" sz="22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219141" name="Rectangle 17">
            <a:extLst>
              <a:ext uri="{FF2B5EF4-FFF2-40B4-BE49-F238E27FC236}">
                <a16:creationId xmlns:a16="http://schemas.microsoft.com/office/drawing/2014/main" id="{73BC9B88-520C-434F-9DDF-019F267D82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1" y="1694696"/>
            <a:ext cx="8640763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Z dovajanjem dela lahko črpamo v procesu toploto od nižje k višji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temperaturi. Tak stroj lahko uporabljamo za ogrevanje vode ali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prostorov – </a:t>
            </a:r>
            <a:r>
              <a:rPr lang="sl-SI" altLang="sl-SI" sz="2200" b="1">
                <a:solidFill>
                  <a:srgbClr val="FF0000"/>
                </a:solidFill>
              </a:rPr>
              <a:t>toplotna črpalka</a:t>
            </a:r>
            <a:r>
              <a:rPr lang="sl-SI" altLang="sl-SI" sz="2200" b="1">
                <a:solidFill>
                  <a:srgbClr val="000000"/>
                </a:solidFill>
              </a:rPr>
              <a:t> </a:t>
            </a:r>
            <a:r>
              <a:rPr lang="sl-SI" altLang="sl-SI" sz="2200">
                <a:solidFill>
                  <a:srgbClr val="000000"/>
                </a:solidFill>
              </a:rPr>
              <a:t>ali pa za hlajenje – </a:t>
            </a:r>
            <a:r>
              <a:rPr lang="sl-SI" altLang="sl-SI" sz="2200" b="1">
                <a:solidFill>
                  <a:srgbClr val="FF0000"/>
                </a:solidFill>
              </a:rPr>
              <a:t>hladilnik</a:t>
            </a:r>
            <a:r>
              <a:rPr lang="sl-SI" altLang="sl-SI" sz="220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219142" name="Rectangle 18">
            <a:extLst>
              <a:ext uri="{FF2B5EF4-FFF2-40B4-BE49-F238E27FC236}">
                <a16:creationId xmlns:a16="http://schemas.microsoft.com/office/drawing/2014/main" id="{4548CBE3-23E8-4C2A-9E67-18A3FCFB71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0" y="2847221"/>
            <a:ext cx="8496300" cy="1107996"/>
          </a:xfrm>
          <a:prstGeom prst="rect">
            <a:avLst/>
          </a:prstGeom>
          <a:solidFill>
            <a:srgbClr val="FFCC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Hladilno število </a:t>
            </a:r>
            <a:r>
              <a:rPr lang="el-GR" altLang="sl-SI" sz="2200" b="1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</a:t>
            </a:r>
            <a:r>
              <a:rPr lang="sl-SI" altLang="sl-SI" sz="2200" i="1" baseline="-25000">
                <a:solidFill>
                  <a:srgbClr val="000000"/>
                </a:solidFill>
              </a:rPr>
              <a:t>H</a:t>
            </a:r>
            <a:r>
              <a:rPr lang="sl-SI" altLang="sl-SI" sz="2200" i="1">
                <a:solidFill>
                  <a:srgbClr val="000000"/>
                </a:solidFill>
              </a:rPr>
              <a:t> </a:t>
            </a:r>
            <a:r>
              <a:rPr lang="sl-SI" altLang="sl-SI" sz="2200">
                <a:solidFill>
                  <a:srgbClr val="000000"/>
                </a:solidFill>
              </a:rPr>
              <a:t>je razmerje med procesu odvedeno toploto in vloženim delom krožnega procesa. Razmerje hladilne moči in priključne moči uparjalnika.</a:t>
            </a:r>
          </a:p>
        </p:txBody>
      </p:sp>
      <p:sp>
        <p:nvSpPr>
          <p:cNvPr id="219143" name="Rectangle 20">
            <a:extLst>
              <a:ext uri="{FF2B5EF4-FFF2-40B4-BE49-F238E27FC236}">
                <a16:creationId xmlns:a16="http://schemas.microsoft.com/office/drawing/2014/main" id="{7A846F31-3052-4248-8113-085A62F239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70671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sp>
        <p:nvSpPr>
          <p:cNvPr id="219144" name="Rectangle 21">
            <a:extLst>
              <a:ext uri="{FF2B5EF4-FFF2-40B4-BE49-F238E27FC236}">
                <a16:creationId xmlns:a16="http://schemas.microsoft.com/office/drawing/2014/main" id="{A94402C7-8344-4549-B0C7-A16F0F45F5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5051" y="4221164"/>
            <a:ext cx="581025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&gt; 1</a:t>
            </a:r>
          </a:p>
        </p:txBody>
      </p:sp>
      <p:sp>
        <p:nvSpPr>
          <p:cNvPr id="219145" name="Rectangle 22">
            <a:extLst>
              <a:ext uri="{FF2B5EF4-FFF2-40B4-BE49-F238E27FC236}">
                <a16:creationId xmlns:a16="http://schemas.microsoft.com/office/drawing/2014/main" id="{082595FA-27CF-4D37-8DF0-C42FF00B60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9" y="4936371"/>
            <a:ext cx="8569325" cy="1107996"/>
          </a:xfrm>
          <a:prstGeom prst="rect">
            <a:avLst/>
          </a:prstGeom>
          <a:solidFill>
            <a:srgbClr val="FFCC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Grelno število </a:t>
            </a:r>
            <a:r>
              <a:rPr lang="el-GR" altLang="sl-SI" sz="22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</a:t>
            </a:r>
            <a:r>
              <a:rPr lang="sl-SI" altLang="sl-SI" sz="2200" baseline="-25000">
                <a:solidFill>
                  <a:srgbClr val="000000"/>
                </a:solidFill>
              </a:rPr>
              <a:t>G </a:t>
            </a:r>
            <a:r>
              <a:rPr lang="sl-SI" altLang="sl-SI" sz="2200">
                <a:solidFill>
                  <a:srgbClr val="000000"/>
                </a:solidFill>
              </a:rPr>
              <a:t>se imenuje razmerje med procesu dovedeno toploto in vloženim delom krožnega procesa. Razmerje toplotne moči kondenzatorja in priključne moči kompresorja.</a:t>
            </a:r>
          </a:p>
        </p:txBody>
      </p:sp>
      <p:sp>
        <p:nvSpPr>
          <p:cNvPr id="219146" name="Rectangle 24">
            <a:extLst>
              <a:ext uri="{FF2B5EF4-FFF2-40B4-BE49-F238E27FC236}">
                <a16:creationId xmlns:a16="http://schemas.microsoft.com/office/drawing/2014/main" id="{00F09DEF-A99B-4BA4-A88B-7F9CC9E1B8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70671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219147" name="Object 23">
            <a:extLst>
              <a:ext uri="{FF2B5EF4-FFF2-40B4-BE49-F238E27FC236}">
                <a16:creationId xmlns:a16="http://schemas.microsoft.com/office/drawing/2014/main" id="{FD8D7E59-FB20-427A-A82F-8DEB4D11FC6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35188" y="4076700"/>
          <a:ext cx="1439862" cy="757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2" name="Enačba" r:id="rId3" imgW="812447" imgH="482391" progId="Equation.3">
                  <p:embed/>
                </p:oleObj>
              </mc:Choice>
              <mc:Fallback>
                <p:oleObj name="Enačba" r:id="rId3" imgW="812447" imgH="482391" progId="Equation.3">
                  <p:embed/>
                  <p:pic>
                    <p:nvPicPr>
                      <p:cNvPr id="219147" name="Object 23">
                        <a:extLst>
                          <a:ext uri="{FF2B5EF4-FFF2-40B4-BE49-F238E27FC236}">
                            <a16:creationId xmlns:a16="http://schemas.microsoft.com/office/drawing/2014/main" id="{FD8D7E59-FB20-427A-A82F-8DEB4D11FC6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5188" y="4076700"/>
                        <a:ext cx="1439862" cy="757238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9148" name="Rectangle 26">
            <a:extLst>
              <a:ext uri="{FF2B5EF4-FFF2-40B4-BE49-F238E27FC236}">
                <a16:creationId xmlns:a16="http://schemas.microsoft.com/office/drawing/2014/main" id="{98E163FD-314D-4E92-898E-D08D7703E4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70671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219149" name="Object 25">
            <a:extLst>
              <a:ext uri="{FF2B5EF4-FFF2-40B4-BE49-F238E27FC236}">
                <a16:creationId xmlns:a16="http://schemas.microsoft.com/office/drawing/2014/main" id="{7015BC7C-EE9B-4D0A-981A-2649A35FBC4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92313" y="6118226"/>
          <a:ext cx="1511300" cy="73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3" name="Enačba" r:id="rId5" imgW="799753" imgH="482391" progId="Equation.3">
                  <p:embed/>
                </p:oleObj>
              </mc:Choice>
              <mc:Fallback>
                <p:oleObj name="Enačba" r:id="rId5" imgW="799753" imgH="482391" progId="Equation.3">
                  <p:embed/>
                  <p:pic>
                    <p:nvPicPr>
                      <p:cNvPr id="219149" name="Object 25">
                        <a:extLst>
                          <a:ext uri="{FF2B5EF4-FFF2-40B4-BE49-F238E27FC236}">
                            <a16:creationId xmlns:a16="http://schemas.microsoft.com/office/drawing/2014/main" id="{7015BC7C-EE9B-4D0A-981A-2649A35FBC4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2313" y="6118226"/>
                        <a:ext cx="1511300" cy="739775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9150" name="Rectangle 27">
            <a:extLst>
              <a:ext uri="{FF2B5EF4-FFF2-40B4-BE49-F238E27FC236}">
                <a16:creationId xmlns:a16="http://schemas.microsoft.com/office/drawing/2014/main" id="{F460412D-E9D4-4AE0-8B0C-05FE185941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5051" y="6308725"/>
            <a:ext cx="581025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&gt; 1</a:t>
            </a:r>
          </a:p>
        </p:txBody>
      </p:sp>
      <p:sp>
        <p:nvSpPr>
          <p:cNvPr id="219151" name="Rectangle 28">
            <a:extLst>
              <a:ext uri="{FF2B5EF4-FFF2-40B4-BE49-F238E27FC236}">
                <a16:creationId xmlns:a16="http://schemas.microsoft.com/office/drawing/2014/main" id="{F7ED1125-F109-4327-A343-5C6C3ABB20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67439" y="4073417"/>
            <a:ext cx="4456669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200" i="1">
                <a:solidFill>
                  <a:srgbClr val="000000"/>
                </a:solidFill>
              </a:rPr>
              <a:t>Q</a:t>
            </a:r>
            <a:r>
              <a:rPr lang="sl-SI" altLang="sl-SI" sz="1200" baseline="-25000">
                <a:solidFill>
                  <a:srgbClr val="000000"/>
                </a:solidFill>
              </a:rPr>
              <a:t>odv</a:t>
            </a:r>
            <a:r>
              <a:rPr lang="sl-SI" altLang="sl-SI" sz="1200">
                <a:solidFill>
                  <a:srgbClr val="000000"/>
                </a:solidFill>
              </a:rPr>
              <a:t> - odvedena toplota, ki jo porabimo za segrevanje [J]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200" i="1">
                <a:solidFill>
                  <a:srgbClr val="000000"/>
                </a:solidFill>
              </a:rPr>
              <a:t>W</a:t>
            </a:r>
            <a:r>
              <a:rPr lang="sl-SI" altLang="sl-SI" sz="1200" baseline="-25000">
                <a:solidFill>
                  <a:srgbClr val="000000"/>
                </a:solidFill>
              </a:rPr>
              <a:t>0</a:t>
            </a:r>
            <a:r>
              <a:rPr lang="sl-SI" altLang="sl-SI" sz="1200">
                <a:solidFill>
                  <a:srgbClr val="000000"/>
                </a:solidFill>
              </a:rPr>
              <a:t> - vloženo delo [J]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200">
                <a:solidFill>
                  <a:srgbClr val="000000"/>
                </a:solidFill>
              </a:rPr>
              <a:t>Q</a:t>
            </a:r>
            <a:r>
              <a:rPr lang="sl-SI" altLang="sl-SI" sz="1200" baseline="-25000">
                <a:solidFill>
                  <a:srgbClr val="000000"/>
                </a:solidFill>
              </a:rPr>
              <a:t>dov</a:t>
            </a:r>
            <a:r>
              <a:rPr lang="sl-SI" altLang="sl-SI" sz="1200">
                <a:solidFill>
                  <a:srgbClr val="000000"/>
                </a:solidFill>
              </a:rPr>
              <a:t> - dovedena toplota, ki jo dovedemo v levi krožni proces [J]</a:t>
            </a:r>
          </a:p>
        </p:txBody>
      </p:sp>
      <p:graphicFrame>
        <p:nvGraphicFramePr>
          <p:cNvPr id="219152" name="Object 29">
            <a:extLst>
              <a:ext uri="{FF2B5EF4-FFF2-40B4-BE49-F238E27FC236}">
                <a16:creationId xmlns:a16="http://schemas.microsoft.com/office/drawing/2014/main" id="{13F6D3A1-94C6-41E7-A898-DB2B0AC8DA0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95776" y="4076701"/>
          <a:ext cx="1279525" cy="708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4" name="Enačba" r:id="rId7" imgW="698197" imgH="393529" progId="Equation.3">
                  <p:embed/>
                </p:oleObj>
              </mc:Choice>
              <mc:Fallback>
                <p:oleObj name="Enačba" r:id="rId7" imgW="698197" imgH="393529" progId="Equation.3">
                  <p:embed/>
                  <p:pic>
                    <p:nvPicPr>
                      <p:cNvPr id="219152" name="Object 29">
                        <a:extLst>
                          <a:ext uri="{FF2B5EF4-FFF2-40B4-BE49-F238E27FC236}">
                            <a16:creationId xmlns:a16="http://schemas.microsoft.com/office/drawing/2014/main" id="{13F6D3A1-94C6-41E7-A898-DB2B0AC8DA0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5776" y="4076701"/>
                        <a:ext cx="1279525" cy="708025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9153" name="Rectangle 30">
            <a:extLst>
              <a:ext uri="{FF2B5EF4-FFF2-40B4-BE49-F238E27FC236}">
                <a16:creationId xmlns:a16="http://schemas.microsoft.com/office/drawing/2014/main" id="{82888470-2D66-4F2B-A8CE-5E040C1D88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64201" y="4221164"/>
            <a:ext cx="581025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&gt; 1</a:t>
            </a:r>
          </a:p>
        </p:txBody>
      </p:sp>
      <p:graphicFrame>
        <p:nvGraphicFramePr>
          <p:cNvPr id="219154" name="Object 31">
            <a:extLst>
              <a:ext uri="{FF2B5EF4-FFF2-40B4-BE49-F238E27FC236}">
                <a16:creationId xmlns:a16="http://schemas.microsoft.com/office/drawing/2014/main" id="{4C54085A-03B3-4193-9BA2-FAFA511785D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40238" y="6135688"/>
          <a:ext cx="1223962" cy="722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5" name="Enačba" r:id="rId9" imgW="660113" imgH="393529" progId="Equation.3">
                  <p:embed/>
                </p:oleObj>
              </mc:Choice>
              <mc:Fallback>
                <p:oleObj name="Enačba" r:id="rId9" imgW="660113" imgH="393529" progId="Equation.3">
                  <p:embed/>
                  <p:pic>
                    <p:nvPicPr>
                      <p:cNvPr id="219154" name="Object 31">
                        <a:extLst>
                          <a:ext uri="{FF2B5EF4-FFF2-40B4-BE49-F238E27FC236}">
                            <a16:creationId xmlns:a16="http://schemas.microsoft.com/office/drawing/2014/main" id="{4C54085A-03B3-4193-9BA2-FAFA511785D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0238" y="6135688"/>
                        <a:ext cx="1223962" cy="722312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9155" name="Rectangle 33">
            <a:extLst>
              <a:ext uri="{FF2B5EF4-FFF2-40B4-BE49-F238E27FC236}">
                <a16:creationId xmlns:a16="http://schemas.microsoft.com/office/drawing/2014/main" id="{6206D8C6-43B1-4B4C-B637-D5BC77303F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35639" y="6308725"/>
            <a:ext cx="581025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&gt; 1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2" name="Rectangle 3">
            <a:extLst>
              <a:ext uri="{FF2B5EF4-FFF2-40B4-BE49-F238E27FC236}">
                <a16:creationId xmlns:a16="http://schemas.microsoft.com/office/drawing/2014/main" id="{5142C3D9-89E7-4749-AAE9-27AD807312C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5C2D9516-B2D8-41C3-AB79-EBD2E73F6253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3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220163" name="Rectangle 4">
            <a:extLst>
              <a:ext uri="{FF2B5EF4-FFF2-40B4-BE49-F238E27FC236}">
                <a16:creationId xmlns:a16="http://schemas.microsoft.com/office/drawing/2014/main" id="{6A644473-91A7-40AA-962D-DA21B2917D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9" y="404813"/>
            <a:ext cx="856932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FF0000"/>
                </a:solidFill>
              </a:rPr>
              <a:t>Želimo, da bi bilo količina vložene energije v proces čim manjša, grelno in hladilno število pa čim večje. </a:t>
            </a:r>
          </a:p>
        </p:txBody>
      </p:sp>
      <p:sp>
        <p:nvSpPr>
          <p:cNvPr id="220164" name="Rectangle 5">
            <a:extLst>
              <a:ext uri="{FF2B5EF4-FFF2-40B4-BE49-F238E27FC236}">
                <a16:creationId xmlns:a16="http://schemas.microsoft.com/office/drawing/2014/main" id="{5F973461-D6FF-422E-904C-92ECE5CFCC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1268414"/>
            <a:ext cx="72136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Ob upoštevanju diagrama Carnotovega procesa dobimo:</a:t>
            </a:r>
          </a:p>
        </p:txBody>
      </p:sp>
      <p:sp>
        <p:nvSpPr>
          <p:cNvPr id="220165" name="Rectangle 7">
            <a:extLst>
              <a:ext uri="{FF2B5EF4-FFF2-40B4-BE49-F238E27FC236}">
                <a16:creationId xmlns:a16="http://schemas.microsoft.com/office/drawing/2014/main" id="{29CD1AF1-8132-44C9-B03A-4AC368C67E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99246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220166" name="Object 6">
            <a:extLst>
              <a:ext uri="{FF2B5EF4-FFF2-40B4-BE49-F238E27FC236}">
                <a16:creationId xmlns:a16="http://schemas.microsoft.com/office/drawing/2014/main" id="{17A0F34D-D417-4219-A5A8-45B7026F738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41526" y="2133601"/>
          <a:ext cx="4702175" cy="696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6" name="Enačba" r:id="rId3" imgW="2552700" imgH="431800" progId="Equation.3">
                  <p:embed/>
                </p:oleObj>
              </mc:Choice>
              <mc:Fallback>
                <p:oleObj name="Enačba" r:id="rId3" imgW="2552700" imgH="431800" progId="Equation.3">
                  <p:embed/>
                  <p:pic>
                    <p:nvPicPr>
                      <p:cNvPr id="220166" name="Object 6">
                        <a:extLst>
                          <a:ext uri="{FF2B5EF4-FFF2-40B4-BE49-F238E27FC236}">
                            <a16:creationId xmlns:a16="http://schemas.microsoft.com/office/drawing/2014/main" id="{17A0F34D-D417-4219-A5A8-45B7026F738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1526" y="2133601"/>
                        <a:ext cx="4702175" cy="696913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0167" name="Rectangle 8">
            <a:extLst>
              <a:ext uri="{FF2B5EF4-FFF2-40B4-BE49-F238E27FC236}">
                <a16:creationId xmlns:a16="http://schemas.microsoft.com/office/drawing/2014/main" id="{8DBDD711-DDCC-48A1-B7A3-569D577310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16726" y="2276475"/>
            <a:ext cx="581025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&gt; 1</a:t>
            </a:r>
          </a:p>
        </p:txBody>
      </p:sp>
      <p:sp>
        <p:nvSpPr>
          <p:cNvPr id="220168" name="Rectangle 9">
            <a:extLst>
              <a:ext uri="{FF2B5EF4-FFF2-40B4-BE49-F238E27FC236}">
                <a16:creationId xmlns:a16="http://schemas.microsoft.com/office/drawing/2014/main" id="{C3E0195D-7175-45B5-B56F-B4D9F9048F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3751" y="1700214"/>
            <a:ext cx="1909763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tabLst>
                <a:tab pos="4473575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tabLst>
                <a:tab pos="4473575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tabLst>
                <a:tab pos="4473575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tabLst>
                <a:tab pos="44735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4735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4735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4735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4735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4735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grelno število:</a:t>
            </a:r>
          </a:p>
        </p:txBody>
      </p:sp>
      <p:sp>
        <p:nvSpPr>
          <p:cNvPr id="220169" name="Rectangle 10">
            <a:extLst>
              <a:ext uri="{FF2B5EF4-FFF2-40B4-BE49-F238E27FC236}">
                <a16:creationId xmlns:a16="http://schemas.microsoft.com/office/drawing/2014/main" id="{3351B815-F929-47F1-AA38-0252E2B60A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3750" y="2852739"/>
            <a:ext cx="20955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tabLst>
                <a:tab pos="4473575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tabLst>
                <a:tab pos="4473575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tabLst>
                <a:tab pos="4473575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tabLst>
                <a:tab pos="44735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4735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4735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4735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4735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47357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hladilno število:</a:t>
            </a:r>
          </a:p>
        </p:txBody>
      </p:sp>
      <p:sp>
        <p:nvSpPr>
          <p:cNvPr id="220170" name="Rectangle 12">
            <a:extLst>
              <a:ext uri="{FF2B5EF4-FFF2-40B4-BE49-F238E27FC236}">
                <a16:creationId xmlns:a16="http://schemas.microsoft.com/office/drawing/2014/main" id="{EAE9EAA0-5B41-4607-AD2B-2ADEFCBD70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99246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220171" name="Object 11">
            <a:extLst>
              <a:ext uri="{FF2B5EF4-FFF2-40B4-BE49-F238E27FC236}">
                <a16:creationId xmlns:a16="http://schemas.microsoft.com/office/drawing/2014/main" id="{974E310B-B4A7-4A09-8DA9-4B6EE1A434A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63751" y="3284538"/>
          <a:ext cx="2544763" cy="741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7" name="Enačba" r:id="rId5" imgW="1295400" imgH="431800" progId="Equation.3">
                  <p:embed/>
                </p:oleObj>
              </mc:Choice>
              <mc:Fallback>
                <p:oleObj name="Enačba" r:id="rId5" imgW="1295400" imgH="431800" progId="Equation.3">
                  <p:embed/>
                  <p:pic>
                    <p:nvPicPr>
                      <p:cNvPr id="220171" name="Object 11">
                        <a:extLst>
                          <a:ext uri="{FF2B5EF4-FFF2-40B4-BE49-F238E27FC236}">
                            <a16:creationId xmlns:a16="http://schemas.microsoft.com/office/drawing/2014/main" id="{974E310B-B4A7-4A09-8DA9-4B6EE1A434A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3751" y="3284538"/>
                        <a:ext cx="2544763" cy="741362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0172" name="Rectangle 13">
            <a:extLst>
              <a:ext uri="{FF2B5EF4-FFF2-40B4-BE49-F238E27FC236}">
                <a16:creationId xmlns:a16="http://schemas.microsoft.com/office/drawing/2014/main" id="{FB497126-9231-47C2-83AC-AC74353F93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56139" y="3429000"/>
            <a:ext cx="581025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&gt; 1</a:t>
            </a:r>
          </a:p>
        </p:txBody>
      </p:sp>
      <p:sp>
        <p:nvSpPr>
          <p:cNvPr id="220173" name="Rectangle 14">
            <a:extLst>
              <a:ext uri="{FF2B5EF4-FFF2-40B4-BE49-F238E27FC236}">
                <a16:creationId xmlns:a16="http://schemas.microsoft.com/office/drawing/2014/main" id="{7B6C7698-D8FA-4DEF-B06B-CB83E71FD3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3389" y="4499392"/>
            <a:ext cx="8785225" cy="17851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1. Carnotov levi krožni proces deluje v intervalu temperatur </a:t>
            </a:r>
            <a:r>
              <a:rPr lang="sl-SI" altLang="sl-SI" sz="2200" i="1">
                <a:solidFill>
                  <a:srgbClr val="000000"/>
                </a:solidFill>
              </a:rPr>
              <a:t>T</a:t>
            </a:r>
            <a:r>
              <a:rPr lang="sl-SI" altLang="sl-SI" sz="2200" baseline="-25000">
                <a:solidFill>
                  <a:srgbClr val="000000"/>
                </a:solidFill>
              </a:rPr>
              <a:t>dov</a:t>
            </a:r>
            <a:r>
              <a:rPr lang="sl-SI" altLang="sl-SI" sz="2200">
                <a:solidFill>
                  <a:srgbClr val="000000"/>
                </a:solidFill>
              </a:rPr>
              <a:t> = 268 K in </a:t>
            </a:r>
            <a:r>
              <a:rPr lang="sl-SI" altLang="sl-SI" sz="2200" i="1">
                <a:solidFill>
                  <a:srgbClr val="000000"/>
                </a:solidFill>
              </a:rPr>
              <a:t>T</a:t>
            </a:r>
            <a:r>
              <a:rPr lang="sl-SI" altLang="sl-SI" sz="2200" baseline="-25000">
                <a:solidFill>
                  <a:srgbClr val="000000"/>
                </a:solidFill>
              </a:rPr>
              <a:t>odv</a:t>
            </a:r>
            <a:r>
              <a:rPr lang="sl-SI" altLang="sl-SI" sz="2200">
                <a:solidFill>
                  <a:srgbClr val="000000"/>
                </a:solidFill>
              </a:rPr>
              <a:t> = 283 K. Moč kompresorja je </a:t>
            </a:r>
            <a:r>
              <a:rPr lang="sl-SI" altLang="sl-SI" sz="2200" i="1">
                <a:solidFill>
                  <a:srgbClr val="000000"/>
                </a:solidFill>
              </a:rPr>
              <a:t>P</a:t>
            </a:r>
            <a:r>
              <a:rPr lang="sl-SI" altLang="sl-SI" sz="2200" baseline="-25000">
                <a:solidFill>
                  <a:srgbClr val="000000"/>
                </a:solidFill>
              </a:rPr>
              <a:t>1</a:t>
            </a:r>
            <a:r>
              <a:rPr lang="sl-SI" altLang="sl-SI" sz="2200">
                <a:solidFill>
                  <a:srgbClr val="000000"/>
                </a:solidFill>
              </a:rPr>
              <a:t> = 10 kW. Za koliko odstotkov se bo zmanjšalo hladilno število in povečala moč motorja, če se maksimalna temperatura poveča za 2 K in minimalna zmanjša za 2 K pri enakem toplotnem toku? Potek nariši v diagramu </a:t>
            </a:r>
            <a:r>
              <a:rPr lang="sl-SI" altLang="sl-SI" sz="2200" i="1">
                <a:solidFill>
                  <a:srgbClr val="000000"/>
                </a:solidFill>
              </a:rPr>
              <a:t>T</a:t>
            </a:r>
            <a:r>
              <a:rPr lang="sl-SI" altLang="sl-SI" sz="2200">
                <a:solidFill>
                  <a:srgbClr val="000000"/>
                </a:solidFill>
              </a:rPr>
              <a:t>-</a:t>
            </a:r>
            <a:r>
              <a:rPr lang="sl-SI" altLang="sl-SI" sz="2200" i="1">
                <a:solidFill>
                  <a:srgbClr val="000000"/>
                </a:solidFill>
              </a:rPr>
              <a:t>S</a:t>
            </a:r>
            <a:r>
              <a:rPr lang="sl-SI" altLang="sl-SI" sz="22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220174" name="Rectangle 15">
            <a:extLst>
              <a:ext uri="{FF2B5EF4-FFF2-40B4-BE49-F238E27FC236}">
                <a16:creationId xmlns:a16="http://schemas.microsoft.com/office/drawing/2014/main" id="{6BF7A0C1-9856-40F7-8F1C-3E2A5DEBE5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0" y="4076700"/>
            <a:ext cx="123825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b="1">
                <a:solidFill>
                  <a:srgbClr val="000000"/>
                </a:solidFill>
              </a:rPr>
              <a:t>Primeri: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6" name="Rectangle 3">
            <a:extLst>
              <a:ext uri="{FF2B5EF4-FFF2-40B4-BE49-F238E27FC236}">
                <a16:creationId xmlns:a16="http://schemas.microsoft.com/office/drawing/2014/main" id="{432A6B15-C62A-4D68-A06B-2052C627176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187E434A-CAB8-4A2E-B7A1-AC11C777DA3D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4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pic>
        <p:nvPicPr>
          <p:cNvPr id="221187" name="Picture 4">
            <a:extLst>
              <a:ext uri="{FF2B5EF4-FFF2-40B4-BE49-F238E27FC236}">
                <a16:creationId xmlns:a16="http://schemas.microsoft.com/office/drawing/2014/main" id="{02D4658C-43FF-412B-B567-92D4E3A674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3925" y="620714"/>
            <a:ext cx="1543050" cy="1209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1188" name="Rectangle 55">
            <a:extLst>
              <a:ext uri="{FF2B5EF4-FFF2-40B4-BE49-F238E27FC236}">
                <a16:creationId xmlns:a16="http://schemas.microsoft.com/office/drawing/2014/main" id="{DF6B9085-0023-4F17-A520-1FE1ED95D1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40688" y="908051"/>
            <a:ext cx="417512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 i="1">
                <a:solidFill>
                  <a:srgbClr val="000000"/>
                </a:solidFill>
                <a:cs typeface="Times New Roman" panose="02020603050405020304" pitchFamily="18" charset="0"/>
              </a:rPr>
              <a:t>T</a:t>
            </a:r>
            <a:r>
              <a:rPr lang="sl-SI" altLang="sl-SI" sz="600">
                <a:solidFill>
                  <a:srgbClr val="000000"/>
                </a:solidFill>
                <a:cs typeface="Times New Roman" panose="02020603050405020304" pitchFamily="18" charset="0"/>
              </a:rPr>
              <a:t>od</a:t>
            </a:r>
            <a:r>
              <a:rPr lang="sl-SI" altLang="sl-SI" sz="600">
                <a:solidFill>
                  <a:srgbClr val="000000"/>
                </a:solidFill>
              </a:rPr>
              <a:t>v</a:t>
            </a:r>
            <a:r>
              <a:rPr lang="sl-SI" altLang="sl-SI" sz="900">
                <a:solidFill>
                  <a:srgbClr val="000000"/>
                </a:solidFill>
              </a:rPr>
              <a:t> </a:t>
            </a: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224333" name="Group 77">
            <a:extLst>
              <a:ext uri="{FF2B5EF4-FFF2-40B4-BE49-F238E27FC236}">
                <a16:creationId xmlns:a16="http://schemas.microsoft.com/office/drawing/2014/main" id="{58871F50-8BA1-4A3B-8670-8A95EADF6CE4}"/>
              </a:ext>
            </a:extLst>
          </p:cNvPr>
          <p:cNvGraphicFramePr>
            <a:graphicFrameLocks noGrp="1"/>
          </p:cNvGraphicFramePr>
          <p:nvPr/>
        </p:nvGraphicFramePr>
        <p:xfrm>
          <a:off x="8112125" y="1557339"/>
          <a:ext cx="381000" cy="244475"/>
        </p:xfrm>
        <a:graphic>
          <a:graphicData uri="http://schemas.openxmlformats.org/drawingml/2006/table">
            <a:tbl>
              <a:tblPr/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r>
                        <a:rPr kumimoji="0" lang="sl-SI" sz="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dov</a:t>
                      </a:r>
                      <a:endParaRPr kumimoji="0" lang="sl-SI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839" marB="45839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24344" name="Group 88">
            <a:extLst>
              <a:ext uri="{FF2B5EF4-FFF2-40B4-BE49-F238E27FC236}">
                <a16:creationId xmlns:a16="http://schemas.microsoft.com/office/drawing/2014/main" id="{CF8B11A7-CA0E-4B5B-A094-9F1770BB28D2}"/>
              </a:ext>
            </a:extLst>
          </p:cNvPr>
          <p:cNvGraphicFramePr>
            <a:graphicFrameLocks noGrp="1"/>
          </p:cNvGraphicFramePr>
          <p:nvPr/>
        </p:nvGraphicFramePr>
        <p:xfrm>
          <a:off x="8472488" y="1844675"/>
          <a:ext cx="2087562" cy="501650"/>
        </p:xfrm>
        <a:graphic>
          <a:graphicData uri="http://schemas.openxmlformats.org/drawingml/2006/table">
            <a:tbl>
              <a:tblPr/>
              <a:tblGrid>
                <a:gridCol w="20875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016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r>
                        <a:rPr kumimoji="0" lang="sl-SI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= </a:t>
                      </a:r>
                      <a:r>
                        <a:rPr kumimoji="0" lang="sl-SI" sz="1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r>
                        <a:rPr kumimoji="0" lang="sl-SI" sz="10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kumimoji="0" lang="sl-SI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   </a:t>
                      </a:r>
                      <a:r>
                        <a:rPr kumimoji="0" lang="sl-SI" sz="1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r>
                        <a:rPr kumimoji="0" lang="sl-SI" sz="1000" b="0" i="1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sl-SI" sz="1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= S</a:t>
                      </a:r>
                      <a:r>
                        <a:rPr kumimoji="0" lang="sl-SI" sz="1000" b="0" i="1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kumimoji="0" lang="sl-SI" sz="1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S </a:t>
                      </a:r>
                      <a:r>
                        <a:rPr kumimoji="0" lang="sl-SI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[J/K]</a:t>
                      </a:r>
                      <a:endParaRPr kumimoji="0" lang="sl-SI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21193" name="Rectangle 89">
            <a:extLst>
              <a:ext uri="{FF2B5EF4-FFF2-40B4-BE49-F238E27FC236}">
                <a16:creationId xmlns:a16="http://schemas.microsoft.com/office/drawing/2014/main" id="{918846A4-90E6-456C-83CD-0424A759CE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75725" y="1844676"/>
            <a:ext cx="42545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 i="1">
                <a:solidFill>
                  <a:srgbClr val="000000"/>
                </a:solidFill>
              </a:rPr>
              <a:t>Q</a:t>
            </a:r>
            <a:r>
              <a:rPr lang="sl-SI" altLang="sl-SI" sz="1000" baseline="-25000">
                <a:solidFill>
                  <a:srgbClr val="000000"/>
                </a:solidFill>
              </a:rPr>
              <a:t>dov</a:t>
            </a:r>
          </a:p>
        </p:txBody>
      </p:sp>
      <p:sp>
        <p:nvSpPr>
          <p:cNvPr id="221194" name="Line 90">
            <a:extLst>
              <a:ext uri="{FF2B5EF4-FFF2-40B4-BE49-F238E27FC236}">
                <a16:creationId xmlns:a16="http://schemas.microsoft.com/office/drawing/2014/main" id="{ACBD627A-03BB-43B7-AE2D-59D92CE46CDB}"/>
              </a:ext>
            </a:extLst>
          </p:cNvPr>
          <p:cNvSpPr>
            <a:spLocks noChangeShapeType="1"/>
          </p:cNvSpPr>
          <p:nvPr/>
        </p:nvSpPr>
        <p:spPr bwMode="auto">
          <a:xfrm>
            <a:off x="8759825" y="1628775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1195" name="Line 94">
            <a:extLst>
              <a:ext uri="{FF2B5EF4-FFF2-40B4-BE49-F238E27FC236}">
                <a16:creationId xmlns:a16="http://schemas.microsoft.com/office/drawing/2014/main" id="{0B2800AB-BEAF-4908-8998-954BF3F341F0}"/>
              </a:ext>
            </a:extLst>
          </p:cNvPr>
          <p:cNvSpPr>
            <a:spLocks noChangeShapeType="1"/>
          </p:cNvSpPr>
          <p:nvPr/>
        </p:nvSpPr>
        <p:spPr bwMode="auto">
          <a:xfrm>
            <a:off x="9517063" y="1700213"/>
            <a:ext cx="0" cy="144462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1196" name="Rectangle 105">
            <a:extLst>
              <a:ext uri="{FF2B5EF4-FFF2-40B4-BE49-F238E27FC236}">
                <a16:creationId xmlns:a16="http://schemas.microsoft.com/office/drawing/2014/main" id="{1DBC93A6-536B-42BE-B803-DC36E9A623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56589" y="260350"/>
            <a:ext cx="528637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 i="1">
                <a:solidFill>
                  <a:srgbClr val="000000"/>
                </a:solidFill>
              </a:rPr>
              <a:t>T </a:t>
            </a:r>
            <a:r>
              <a:rPr lang="sl-SI" altLang="sl-SI" sz="1000">
                <a:solidFill>
                  <a:srgbClr val="000000"/>
                </a:solidFill>
              </a:rPr>
              <a:t>[K]</a:t>
            </a:r>
            <a:r>
              <a:rPr lang="sl-SI" altLang="sl-SI" sz="22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221197" name="Rectangle 107">
            <a:extLst>
              <a:ext uri="{FF2B5EF4-FFF2-40B4-BE49-F238E27FC236}">
                <a16:creationId xmlns:a16="http://schemas.microsoft.com/office/drawing/2014/main" id="{DBA56259-852A-4D95-A996-1256B13B27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642058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221198" name="Object 106">
            <a:extLst>
              <a:ext uri="{FF2B5EF4-FFF2-40B4-BE49-F238E27FC236}">
                <a16:creationId xmlns:a16="http://schemas.microsoft.com/office/drawing/2014/main" id="{AD72763C-1E66-4E30-BF97-3E4A208429E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27226" y="404814"/>
          <a:ext cx="2505075" cy="1520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0" name="Enačba" r:id="rId4" imgW="1879600" imgH="1143000" progId="Equation.3">
                  <p:embed/>
                </p:oleObj>
              </mc:Choice>
              <mc:Fallback>
                <p:oleObj name="Enačba" r:id="rId4" imgW="1879600" imgH="1143000" progId="Equation.3">
                  <p:embed/>
                  <p:pic>
                    <p:nvPicPr>
                      <p:cNvPr id="221198" name="Object 106">
                        <a:extLst>
                          <a:ext uri="{FF2B5EF4-FFF2-40B4-BE49-F238E27FC236}">
                            <a16:creationId xmlns:a16="http://schemas.microsoft.com/office/drawing/2014/main" id="{AD72763C-1E66-4E30-BF97-3E4A208429E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7226" y="404814"/>
                        <a:ext cx="2505075" cy="1520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4384" name="Group 128">
            <a:extLst>
              <a:ext uri="{FF2B5EF4-FFF2-40B4-BE49-F238E27FC236}">
                <a16:creationId xmlns:a16="http://schemas.microsoft.com/office/drawing/2014/main" id="{04A1F23B-38EE-434A-8E43-652F57A79DBE}"/>
              </a:ext>
            </a:extLst>
          </p:cNvPr>
          <p:cNvGraphicFramePr>
            <a:graphicFrameLocks noGrp="1"/>
          </p:cNvGraphicFramePr>
          <p:nvPr/>
        </p:nvGraphicFramePr>
        <p:xfrm>
          <a:off x="1847850" y="2060575"/>
          <a:ext cx="2952750" cy="427038"/>
        </p:xfrm>
        <a:graphic>
          <a:graphicData uri="http://schemas.openxmlformats.org/drawingml/2006/table">
            <a:tbl>
              <a:tblPr/>
              <a:tblGrid>
                <a:gridCol w="2952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270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Hladilno število </a:t>
                      </a:r>
                      <a:r>
                        <a:rPr kumimoji="0" lang="el-GR" sz="22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ε</a:t>
                      </a:r>
                      <a:r>
                        <a:rPr kumimoji="0" lang="sl-SI" sz="22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HA</a:t>
                      </a:r>
                      <a:r>
                        <a:rPr kumimoji="0" lang="sl-SI" sz="22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:</a:t>
                      </a:r>
                      <a:endParaRPr kumimoji="0" lang="el-GR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54" marB="45754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21201" name="Rectangle 125">
            <a:extLst>
              <a:ext uri="{FF2B5EF4-FFF2-40B4-BE49-F238E27FC236}">
                <a16:creationId xmlns:a16="http://schemas.microsoft.com/office/drawing/2014/main" id="{394651F4-6203-4961-9886-4A33B1CC50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99246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221202" name="Object 124">
            <a:extLst>
              <a:ext uri="{FF2B5EF4-FFF2-40B4-BE49-F238E27FC236}">
                <a16:creationId xmlns:a16="http://schemas.microsoft.com/office/drawing/2014/main" id="{952D9D39-B8B4-47FC-A90B-8FCD5672095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31989" y="2503488"/>
          <a:ext cx="7088187" cy="633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1" name="Enačba" r:id="rId6" imgW="4559300" imgH="431800" progId="Equation.3">
                  <p:embed/>
                </p:oleObj>
              </mc:Choice>
              <mc:Fallback>
                <p:oleObj name="Enačba" r:id="rId6" imgW="4559300" imgH="431800" progId="Equation.3">
                  <p:embed/>
                  <p:pic>
                    <p:nvPicPr>
                      <p:cNvPr id="221202" name="Object 124">
                        <a:extLst>
                          <a:ext uri="{FF2B5EF4-FFF2-40B4-BE49-F238E27FC236}">
                            <a16:creationId xmlns:a16="http://schemas.microsoft.com/office/drawing/2014/main" id="{952D9D39-B8B4-47FC-A90B-8FCD5672095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1989" y="2503488"/>
                        <a:ext cx="7088187" cy="633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1203" name="Rectangle 126">
            <a:extLst>
              <a:ext uri="{FF2B5EF4-FFF2-40B4-BE49-F238E27FC236}">
                <a16:creationId xmlns:a16="http://schemas.microsoft.com/office/drawing/2014/main" id="{44EDF5D7-7439-4555-BE91-51E0C06454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0" y="3213100"/>
            <a:ext cx="424815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Hladilno število </a:t>
            </a:r>
            <a:r>
              <a:rPr lang="el-GR" altLang="sl-SI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</a:t>
            </a:r>
            <a:r>
              <a:rPr lang="sl-SI" altLang="sl-SI" sz="2200" i="1" baseline="-25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HB</a:t>
            </a:r>
            <a:r>
              <a:rPr lang="sl-SI" altLang="sl-SI" sz="2200">
                <a:solidFill>
                  <a:srgbClr val="000000"/>
                </a:solidFill>
              </a:rPr>
              <a:t>:</a:t>
            </a:r>
          </a:p>
        </p:txBody>
      </p:sp>
      <p:sp>
        <p:nvSpPr>
          <p:cNvPr id="221204" name="Rectangle 130">
            <a:extLst>
              <a:ext uri="{FF2B5EF4-FFF2-40B4-BE49-F238E27FC236}">
                <a16:creationId xmlns:a16="http://schemas.microsoft.com/office/drawing/2014/main" id="{42F88268-8C58-4A33-83BC-8F572FFBAC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99246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221205" name="Object 129">
            <a:extLst>
              <a:ext uri="{FF2B5EF4-FFF2-40B4-BE49-F238E27FC236}">
                <a16:creationId xmlns:a16="http://schemas.microsoft.com/office/drawing/2014/main" id="{5E81A563-668A-42C5-980F-52A205FC027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19289" y="3644900"/>
          <a:ext cx="6696075" cy="655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2" name="Enačba" r:id="rId8" imgW="3822700" imgH="431800" progId="Equation.3">
                  <p:embed/>
                </p:oleObj>
              </mc:Choice>
              <mc:Fallback>
                <p:oleObj name="Enačba" r:id="rId8" imgW="3822700" imgH="431800" progId="Equation.3">
                  <p:embed/>
                  <p:pic>
                    <p:nvPicPr>
                      <p:cNvPr id="221205" name="Object 129">
                        <a:extLst>
                          <a:ext uri="{FF2B5EF4-FFF2-40B4-BE49-F238E27FC236}">
                            <a16:creationId xmlns:a16="http://schemas.microsoft.com/office/drawing/2014/main" id="{5E81A563-668A-42C5-980F-52A205FC027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9289" y="3644900"/>
                        <a:ext cx="6696075" cy="655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1206" name="Rectangle 131">
            <a:extLst>
              <a:ext uri="{FF2B5EF4-FFF2-40B4-BE49-F238E27FC236}">
                <a16:creationId xmlns:a16="http://schemas.microsoft.com/office/drawing/2014/main" id="{6FED7CE0-4167-4C63-A5C1-9189AF9543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1" y="4365625"/>
            <a:ext cx="3509963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Povečanje moči motorja </a:t>
            </a:r>
            <a:r>
              <a:rPr lang="sl-SI" altLang="sl-SI" sz="2200" i="1">
                <a:solidFill>
                  <a:srgbClr val="000000"/>
                </a:solidFill>
              </a:rPr>
              <a:t>P:</a:t>
            </a:r>
          </a:p>
        </p:txBody>
      </p:sp>
      <p:sp>
        <p:nvSpPr>
          <p:cNvPr id="221207" name="Rectangle 133">
            <a:extLst>
              <a:ext uri="{FF2B5EF4-FFF2-40B4-BE49-F238E27FC236}">
                <a16:creationId xmlns:a16="http://schemas.microsoft.com/office/drawing/2014/main" id="{90C47FAB-990D-4533-A7B1-AAB395181F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99246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221208" name="Object 132">
            <a:extLst>
              <a:ext uri="{FF2B5EF4-FFF2-40B4-BE49-F238E27FC236}">
                <a16:creationId xmlns:a16="http://schemas.microsoft.com/office/drawing/2014/main" id="{2B6FA97F-7744-43DD-AF51-952DFDD940A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56138" y="476251"/>
          <a:ext cx="2952750" cy="658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3" name="Enačba" r:id="rId10" imgW="1777229" imgH="431613" progId="Equation.3">
                  <p:embed/>
                </p:oleObj>
              </mc:Choice>
              <mc:Fallback>
                <p:oleObj name="Enačba" r:id="rId10" imgW="1777229" imgH="431613" progId="Equation.3">
                  <p:embed/>
                  <p:pic>
                    <p:nvPicPr>
                      <p:cNvPr id="221208" name="Object 132">
                        <a:extLst>
                          <a:ext uri="{FF2B5EF4-FFF2-40B4-BE49-F238E27FC236}">
                            <a16:creationId xmlns:a16="http://schemas.microsoft.com/office/drawing/2014/main" id="{2B6FA97F-7744-43DD-AF51-952DFDD940A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6138" y="476251"/>
                        <a:ext cx="2952750" cy="658813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1209" name="Rectangle 135">
            <a:extLst>
              <a:ext uri="{FF2B5EF4-FFF2-40B4-BE49-F238E27FC236}">
                <a16:creationId xmlns:a16="http://schemas.microsoft.com/office/drawing/2014/main" id="{A70208E8-57A9-4803-BA24-B1BD985EA5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565858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221210" name="Object 134">
            <a:extLst>
              <a:ext uri="{FF2B5EF4-FFF2-40B4-BE49-F238E27FC236}">
                <a16:creationId xmlns:a16="http://schemas.microsoft.com/office/drawing/2014/main" id="{7DC4ECE6-AFE3-4AFE-8F62-7B75521A7E3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92314" y="4724401"/>
          <a:ext cx="2663825" cy="2024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4" name="Enačba" r:id="rId12" imgW="1701800" imgH="1295400" progId="Equation.3">
                  <p:embed/>
                </p:oleObj>
              </mc:Choice>
              <mc:Fallback>
                <p:oleObj name="Enačba" r:id="rId12" imgW="1701800" imgH="1295400" progId="Equation.3">
                  <p:embed/>
                  <p:pic>
                    <p:nvPicPr>
                      <p:cNvPr id="221210" name="Object 134">
                        <a:extLst>
                          <a:ext uri="{FF2B5EF4-FFF2-40B4-BE49-F238E27FC236}">
                            <a16:creationId xmlns:a16="http://schemas.microsoft.com/office/drawing/2014/main" id="{7DC4ECE6-AFE3-4AFE-8F62-7B75521A7E3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2314" y="4724401"/>
                        <a:ext cx="2663825" cy="2024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1211" name="Rectangle 136">
            <a:extLst>
              <a:ext uri="{FF2B5EF4-FFF2-40B4-BE49-F238E27FC236}">
                <a16:creationId xmlns:a16="http://schemas.microsoft.com/office/drawing/2014/main" id="{6CF631A6-044A-49B6-9CB0-CC04054692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5051" y="5805489"/>
            <a:ext cx="3559175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pri enakem toplotnem toku </a:t>
            </a:r>
          </a:p>
        </p:txBody>
      </p:sp>
      <p:sp>
        <p:nvSpPr>
          <p:cNvPr id="221212" name="Rectangle 138">
            <a:extLst>
              <a:ext uri="{FF2B5EF4-FFF2-40B4-BE49-F238E27FC236}">
                <a16:creationId xmlns:a16="http://schemas.microsoft.com/office/drawing/2014/main" id="{014E33B3-4625-4FE4-9376-2CF59094DA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099258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221213" name="Object 137">
            <a:extLst>
              <a:ext uri="{FF2B5EF4-FFF2-40B4-BE49-F238E27FC236}">
                <a16:creationId xmlns:a16="http://schemas.microsoft.com/office/drawing/2014/main" id="{43F55CCC-D6A3-49E9-9ABC-632E12438F7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175501" y="5818188"/>
          <a:ext cx="1800225" cy="449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5" name="Enačba" r:id="rId14" imgW="914400" imgH="228600" progId="Equation.3">
                  <p:embed/>
                </p:oleObj>
              </mc:Choice>
              <mc:Fallback>
                <p:oleObj name="Enačba" r:id="rId14" imgW="914400" imgH="228600" progId="Equation.3">
                  <p:embed/>
                  <p:pic>
                    <p:nvPicPr>
                      <p:cNvPr id="221213" name="Object 137">
                        <a:extLst>
                          <a:ext uri="{FF2B5EF4-FFF2-40B4-BE49-F238E27FC236}">
                            <a16:creationId xmlns:a16="http://schemas.microsoft.com/office/drawing/2014/main" id="{43F55CCC-D6A3-49E9-9ABC-632E12438F7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75501" y="5818188"/>
                        <a:ext cx="1800225" cy="449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10" name="Rectangle 3">
            <a:extLst>
              <a:ext uri="{FF2B5EF4-FFF2-40B4-BE49-F238E27FC236}">
                <a16:creationId xmlns:a16="http://schemas.microsoft.com/office/drawing/2014/main" id="{E7944D50-8D8D-4C0D-90FD-CB25778F74F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8A9A6238-F70B-48B1-9D33-EBC28439144B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5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222211" name="Rectangle 5">
            <a:extLst>
              <a:ext uri="{FF2B5EF4-FFF2-40B4-BE49-F238E27FC236}">
                <a16:creationId xmlns:a16="http://schemas.microsoft.com/office/drawing/2014/main" id="{E358094B-E1AD-4ED7-98BA-BAC2B2ADB6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780171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222212" name="Object 4">
            <a:extLst>
              <a:ext uri="{FF2B5EF4-FFF2-40B4-BE49-F238E27FC236}">
                <a16:creationId xmlns:a16="http://schemas.microsoft.com/office/drawing/2014/main" id="{A8006568-3443-41D6-A95C-7303E6B1FFB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19289" y="404814"/>
          <a:ext cx="5184775" cy="1417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4" name="Enačba" r:id="rId3" imgW="2908300" imgH="863600" progId="Equation.3">
                  <p:embed/>
                </p:oleObj>
              </mc:Choice>
              <mc:Fallback>
                <p:oleObj name="Enačba" r:id="rId3" imgW="2908300" imgH="863600" progId="Equation.3">
                  <p:embed/>
                  <p:pic>
                    <p:nvPicPr>
                      <p:cNvPr id="222212" name="Object 4">
                        <a:extLst>
                          <a:ext uri="{FF2B5EF4-FFF2-40B4-BE49-F238E27FC236}">
                            <a16:creationId xmlns:a16="http://schemas.microsoft.com/office/drawing/2014/main" id="{A8006568-3443-41D6-A95C-7303E6B1FFB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9289" y="404814"/>
                        <a:ext cx="5184775" cy="1417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2213" name="Rectangle 6">
            <a:extLst>
              <a:ext uri="{FF2B5EF4-FFF2-40B4-BE49-F238E27FC236}">
                <a16:creationId xmlns:a16="http://schemas.microsoft.com/office/drawing/2014/main" id="{354F358A-2D89-4000-8926-96C3C58860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4826" y="1916114"/>
            <a:ext cx="3649663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Povečanje moči v odstotkih:</a:t>
            </a:r>
          </a:p>
        </p:txBody>
      </p:sp>
      <p:sp>
        <p:nvSpPr>
          <p:cNvPr id="222214" name="Rectangle 7">
            <a:extLst>
              <a:ext uri="{FF2B5EF4-FFF2-40B4-BE49-F238E27FC236}">
                <a16:creationId xmlns:a16="http://schemas.microsoft.com/office/drawing/2014/main" id="{4A4C4337-CA0E-4952-B51E-83F0309EFE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4149725"/>
            <a:ext cx="4392612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Zmanjšanje hladilnega števila </a:t>
            </a:r>
            <a:r>
              <a:rPr lang="el-GR" altLang="sl-SI" sz="22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</a:t>
            </a:r>
            <a:r>
              <a:rPr lang="sl-SI" altLang="sl-SI" sz="2200" baseline="-25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HB</a:t>
            </a:r>
            <a:r>
              <a:rPr lang="sl-SI" altLang="sl-SI" sz="2200">
                <a:solidFill>
                  <a:srgbClr val="000000"/>
                </a:solidFill>
              </a:rPr>
              <a:t>:</a:t>
            </a:r>
          </a:p>
        </p:txBody>
      </p:sp>
      <p:sp>
        <p:nvSpPr>
          <p:cNvPr id="222215" name="Rectangle 9">
            <a:extLst>
              <a:ext uri="{FF2B5EF4-FFF2-40B4-BE49-F238E27FC236}">
                <a16:creationId xmlns:a16="http://schemas.microsoft.com/office/drawing/2014/main" id="{8D484EC8-C4BD-4B47-A0F7-CFC9C1A2AA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656346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222216" name="Object 8">
            <a:extLst>
              <a:ext uri="{FF2B5EF4-FFF2-40B4-BE49-F238E27FC236}">
                <a16:creationId xmlns:a16="http://schemas.microsoft.com/office/drawing/2014/main" id="{E9FE80F6-8692-4608-B891-F6B25CCA32A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68564" y="2276476"/>
          <a:ext cx="5165725" cy="181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5" name="Enačba" r:id="rId5" imgW="2425700" imgH="1117600" progId="Equation.3">
                  <p:embed/>
                </p:oleObj>
              </mc:Choice>
              <mc:Fallback>
                <p:oleObj name="Enačba" r:id="rId5" imgW="2425700" imgH="1117600" progId="Equation.3">
                  <p:embed/>
                  <p:pic>
                    <p:nvPicPr>
                      <p:cNvPr id="222216" name="Object 8">
                        <a:extLst>
                          <a:ext uri="{FF2B5EF4-FFF2-40B4-BE49-F238E27FC236}">
                            <a16:creationId xmlns:a16="http://schemas.microsoft.com/office/drawing/2014/main" id="{E9FE80F6-8692-4608-B891-F6B25CCA32A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8564" y="2276476"/>
                        <a:ext cx="5165725" cy="1812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2217" name="Rectangle 11">
            <a:extLst>
              <a:ext uri="{FF2B5EF4-FFF2-40B4-BE49-F238E27FC236}">
                <a16:creationId xmlns:a16="http://schemas.microsoft.com/office/drawing/2014/main" id="{D9E6317F-8CCA-4C70-8D01-B0EE28868E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656346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222218" name="Object 10">
            <a:extLst>
              <a:ext uri="{FF2B5EF4-FFF2-40B4-BE49-F238E27FC236}">
                <a16:creationId xmlns:a16="http://schemas.microsoft.com/office/drawing/2014/main" id="{C150A50C-122E-4B51-9A0C-4BBE15E996F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98700" y="4560889"/>
          <a:ext cx="5291138" cy="1970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6" name="Enačba" r:id="rId7" imgW="2286000" imgH="1143000" progId="Equation.3">
                  <p:embed/>
                </p:oleObj>
              </mc:Choice>
              <mc:Fallback>
                <p:oleObj name="Enačba" r:id="rId7" imgW="2286000" imgH="1143000" progId="Equation.3">
                  <p:embed/>
                  <p:pic>
                    <p:nvPicPr>
                      <p:cNvPr id="222218" name="Object 10">
                        <a:extLst>
                          <a:ext uri="{FF2B5EF4-FFF2-40B4-BE49-F238E27FC236}">
                            <a16:creationId xmlns:a16="http://schemas.microsoft.com/office/drawing/2014/main" id="{C150A50C-122E-4B51-9A0C-4BBE15E996F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8700" y="4560889"/>
                        <a:ext cx="5291138" cy="1970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4" name="Rectangle 3">
            <a:extLst>
              <a:ext uri="{FF2B5EF4-FFF2-40B4-BE49-F238E27FC236}">
                <a16:creationId xmlns:a16="http://schemas.microsoft.com/office/drawing/2014/main" id="{A842C98C-4EEA-4B9E-BF1C-08D5E9F6B0B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967BBA1A-6FDF-4F41-90D5-F92EED5974A9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6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223235" name="Rectangle 4">
            <a:extLst>
              <a:ext uri="{FF2B5EF4-FFF2-40B4-BE49-F238E27FC236}">
                <a16:creationId xmlns:a16="http://schemas.microsoft.com/office/drawing/2014/main" id="{6C93A017-31C6-473D-A57E-60C8E8FC55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399296"/>
            <a:ext cx="8640762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tabLst>
                <a:tab pos="17065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tabLst>
                <a:tab pos="17065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tabLst>
                <a:tab pos="17065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tabLst>
                <a:tab pos="1706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1706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1706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1706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1706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1706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2. Izračunaj grelno in hladilno število za toplotno črpalko, ki črpa temperaturo pri </a:t>
            </a:r>
            <a:r>
              <a:rPr lang="sl-SI" altLang="sl-SI" sz="2200" i="1">
                <a:solidFill>
                  <a:srgbClr val="000000"/>
                </a:solidFill>
              </a:rPr>
              <a:t>T</a:t>
            </a:r>
            <a:r>
              <a:rPr lang="sl-SI" altLang="sl-SI" sz="2200" i="1" baseline="-25000">
                <a:solidFill>
                  <a:srgbClr val="000000"/>
                </a:solidFill>
              </a:rPr>
              <a:t>dov</a:t>
            </a:r>
            <a:r>
              <a:rPr lang="sl-SI" altLang="sl-SI" sz="2200" i="1">
                <a:solidFill>
                  <a:srgbClr val="000000"/>
                </a:solidFill>
              </a:rPr>
              <a:t> = </a:t>
            </a:r>
            <a:r>
              <a:rPr lang="sl-SI" altLang="sl-SI" sz="2200">
                <a:solidFill>
                  <a:srgbClr val="000000"/>
                </a:solidFill>
              </a:rPr>
              <a:t>278 K in jo oddaja pri </a:t>
            </a:r>
            <a:r>
              <a:rPr lang="sl-SI" altLang="sl-SI" sz="2200" i="1">
                <a:solidFill>
                  <a:srgbClr val="000000"/>
                </a:solidFill>
              </a:rPr>
              <a:t>T</a:t>
            </a:r>
            <a:r>
              <a:rPr lang="sl-SI" altLang="sl-SI" sz="2200" i="1" baseline="-25000">
                <a:solidFill>
                  <a:srgbClr val="000000"/>
                </a:solidFill>
              </a:rPr>
              <a:t>odv</a:t>
            </a:r>
            <a:r>
              <a:rPr lang="sl-SI" altLang="sl-SI" sz="2200" i="1">
                <a:solidFill>
                  <a:srgbClr val="000000"/>
                </a:solidFill>
              </a:rPr>
              <a:t>   = </a:t>
            </a:r>
            <a:r>
              <a:rPr lang="sl-SI" altLang="sl-SI" sz="2200">
                <a:solidFill>
                  <a:srgbClr val="000000"/>
                </a:solidFill>
              </a:rPr>
              <a:t>293 K? Nariši diagram </a:t>
            </a:r>
            <a:r>
              <a:rPr lang="sl-SI" altLang="sl-SI" sz="2200" i="1">
                <a:solidFill>
                  <a:srgbClr val="000000"/>
                </a:solidFill>
              </a:rPr>
              <a:t>T-S?</a:t>
            </a:r>
            <a:endParaRPr lang="sl-SI" altLang="sl-SI" sz="2200">
              <a:solidFill>
                <a:srgbClr val="000000"/>
              </a:solidFill>
            </a:endParaRPr>
          </a:p>
        </p:txBody>
      </p:sp>
      <p:sp>
        <p:nvSpPr>
          <p:cNvPr id="223236" name="Rectangle 5">
            <a:extLst>
              <a:ext uri="{FF2B5EF4-FFF2-40B4-BE49-F238E27FC236}">
                <a16:creationId xmlns:a16="http://schemas.microsoft.com/office/drawing/2014/main" id="{19619F19-2749-4E7B-83C1-5DF0DD3D7E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3389" y="1765926"/>
            <a:ext cx="8785225" cy="144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3. Hladilna skrinja za prečrpano toploto </a:t>
            </a:r>
            <a:r>
              <a:rPr lang="sl-SI" altLang="sl-SI" sz="2200" i="1">
                <a:solidFill>
                  <a:srgbClr val="000000"/>
                </a:solidFill>
              </a:rPr>
              <a:t>Q</a:t>
            </a:r>
            <a:r>
              <a:rPr lang="sl-SI" altLang="sl-SI" sz="2200" i="1" baseline="-25000">
                <a:solidFill>
                  <a:srgbClr val="000000"/>
                </a:solidFill>
              </a:rPr>
              <a:t>do</a:t>
            </a:r>
            <a:r>
              <a:rPr lang="sl-SI" altLang="sl-SI" sz="2200" i="1">
                <a:solidFill>
                  <a:srgbClr val="000000"/>
                </a:solidFill>
              </a:rPr>
              <a:t> = </a:t>
            </a:r>
            <a:r>
              <a:rPr lang="sl-SI" altLang="sl-SI" sz="2200">
                <a:solidFill>
                  <a:srgbClr val="000000"/>
                </a:solidFill>
              </a:rPr>
              <a:t>1,4 kWh iz skrinje v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okolico porabi </a:t>
            </a:r>
            <a:r>
              <a:rPr lang="sl-SI" altLang="sl-SI" sz="2200" i="1">
                <a:solidFill>
                  <a:srgbClr val="000000"/>
                </a:solidFill>
              </a:rPr>
              <a:t>W</a:t>
            </a:r>
            <a:r>
              <a:rPr lang="sl-SI" altLang="sl-SI" sz="2200" i="1" baseline="-25000">
                <a:solidFill>
                  <a:srgbClr val="000000"/>
                </a:solidFill>
              </a:rPr>
              <a:t>0</a:t>
            </a:r>
            <a:r>
              <a:rPr lang="sl-SI" altLang="sl-SI" sz="2200" i="1">
                <a:solidFill>
                  <a:srgbClr val="000000"/>
                </a:solidFill>
              </a:rPr>
              <a:t> = </a:t>
            </a:r>
            <a:r>
              <a:rPr lang="sl-SI" altLang="sl-SI" sz="2200">
                <a:solidFill>
                  <a:srgbClr val="000000"/>
                </a:solidFill>
              </a:rPr>
              <a:t>1 kWh elektrike. Koliko sta grelno in hladilno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število? Katero od teh števil je značilno za proces? Nariši diagram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i="1">
                <a:solidFill>
                  <a:srgbClr val="000000"/>
                </a:solidFill>
              </a:rPr>
              <a:t>T-S?</a:t>
            </a:r>
          </a:p>
        </p:txBody>
      </p:sp>
      <p:sp>
        <p:nvSpPr>
          <p:cNvPr id="223237" name="Rectangle 8">
            <a:extLst>
              <a:ext uri="{FF2B5EF4-FFF2-40B4-BE49-F238E27FC236}">
                <a16:creationId xmlns:a16="http://schemas.microsoft.com/office/drawing/2014/main" id="{1791E7B4-5730-4624-B20A-C55EF8071B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427163" y="2515058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sp>
        <p:nvSpPr>
          <p:cNvPr id="223238" name="Rectangle 9">
            <a:extLst>
              <a:ext uri="{FF2B5EF4-FFF2-40B4-BE49-F238E27FC236}">
                <a16:creationId xmlns:a16="http://schemas.microsoft.com/office/drawing/2014/main" id="{F43BB3A6-F0D4-48E9-9410-AF17AF9A6C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1950" y="3350251"/>
            <a:ext cx="9036050" cy="144655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  <a:cs typeface="Times New Roman" panose="02020603050405020304" pitchFamily="18" charset="0"/>
              </a:rPr>
              <a:t>4. Koliko dela porabi hladilni stroj, da spremeni </a:t>
            </a:r>
            <a:r>
              <a:rPr lang="sl-SI" altLang="sl-SI" sz="2200" i="1">
                <a:solidFill>
                  <a:srgbClr val="000000"/>
                </a:solidFill>
                <a:cs typeface="Times New Roman" panose="02020603050405020304" pitchFamily="18" charset="0"/>
              </a:rPr>
              <a:t>m = </a:t>
            </a:r>
            <a:r>
              <a:rPr lang="sl-SI" altLang="sl-SI" sz="2200">
                <a:solidFill>
                  <a:srgbClr val="000000"/>
                </a:solidFill>
                <a:cs typeface="Times New Roman" panose="02020603050405020304" pitchFamily="18" charset="0"/>
              </a:rPr>
              <a:t>1 kg mrzle vode </a:t>
            </a:r>
            <a:endParaRPr lang="sl-SI" altLang="sl-SI" sz="220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  <a:cs typeface="Times New Roman" panose="02020603050405020304" pitchFamily="18" charset="0"/>
              </a:rPr>
              <a:t>v led s temperaturo </a:t>
            </a:r>
            <a:r>
              <a:rPr lang="sl-SI" altLang="sl-SI" sz="2200" i="1">
                <a:solidFill>
                  <a:srgbClr val="000000"/>
                </a:solidFill>
                <a:cs typeface="Times New Roman" panose="02020603050405020304" pitchFamily="18" charset="0"/>
              </a:rPr>
              <a:t>T</a:t>
            </a:r>
            <a:r>
              <a:rPr lang="sl-SI" altLang="sl-SI" sz="2200" baseline="-30000">
                <a:solidFill>
                  <a:srgbClr val="000000"/>
                </a:solidFill>
                <a:cs typeface="Times New Roman" panose="02020603050405020304" pitchFamily="18" charset="0"/>
              </a:rPr>
              <a:t>do</a:t>
            </a:r>
            <a:r>
              <a:rPr lang="sl-SI" altLang="sl-SI" sz="2200">
                <a:solidFill>
                  <a:srgbClr val="000000"/>
                </a:solidFill>
                <a:cs typeface="Times New Roman" panose="02020603050405020304" pitchFamily="18" charset="0"/>
              </a:rPr>
              <a:t> = 273 K. Talilna toplota ledu je </a:t>
            </a:r>
            <a:r>
              <a:rPr lang="sl-SI" altLang="sl-SI" sz="2200" i="1">
                <a:solidFill>
                  <a:srgbClr val="000000"/>
                </a:solidFill>
                <a:cs typeface="Times New Roman" panose="02020603050405020304" pitchFamily="18" charset="0"/>
              </a:rPr>
              <a:t>q</a:t>
            </a:r>
            <a:r>
              <a:rPr lang="sl-SI" altLang="sl-SI" sz="2200" baseline="-30000">
                <a:solidFill>
                  <a:srgbClr val="000000"/>
                </a:solidFill>
                <a:cs typeface="Times New Roman" panose="02020603050405020304" pitchFamily="18" charset="0"/>
              </a:rPr>
              <a:t>tal</a:t>
            </a:r>
            <a:r>
              <a:rPr lang="sl-SI" altLang="sl-SI" sz="220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sl-SI" altLang="sl-SI" sz="2200" i="1">
                <a:solidFill>
                  <a:srgbClr val="000000"/>
                </a:solidFill>
                <a:cs typeface="Times New Roman" panose="02020603050405020304" pitchFamily="18" charset="0"/>
              </a:rPr>
              <a:t>= </a:t>
            </a:r>
            <a:r>
              <a:rPr lang="sl-SI" altLang="sl-SI" sz="2200">
                <a:solidFill>
                  <a:srgbClr val="000000"/>
                </a:solidFill>
                <a:cs typeface="Times New Roman" panose="02020603050405020304" pitchFamily="18" charset="0"/>
              </a:rPr>
              <a:t>335 </a:t>
            </a:r>
            <a:endParaRPr lang="sl-SI" altLang="sl-SI" sz="220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  <a:cs typeface="Times New Roman" panose="02020603050405020304" pitchFamily="18" charset="0"/>
              </a:rPr>
              <a:t>kJ/kg, če se v njegovem kondenzatorju oddaja toplota pri </a:t>
            </a:r>
            <a:r>
              <a:rPr lang="sl-SI" altLang="sl-SI" sz="2200" i="1">
                <a:solidFill>
                  <a:srgbClr val="000000"/>
                </a:solidFill>
                <a:cs typeface="Times New Roman" panose="02020603050405020304" pitchFamily="18" charset="0"/>
              </a:rPr>
              <a:t>T</a:t>
            </a:r>
            <a:r>
              <a:rPr lang="sl-SI" altLang="sl-SI" sz="2200" i="1" baseline="-30000">
                <a:solidFill>
                  <a:srgbClr val="000000"/>
                </a:solidFill>
                <a:cs typeface="Times New Roman" panose="02020603050405020304" pitchFamily="18" charset="0"/>
              </a:rPr>
              <a:t>od</a:t>
            </a:r>
            <a:r>
              <a:rPr lang="sl-SI" altLang="sl-SI" sz="2200" i="1">
                <a:solidFill>
                  <a:srgbClr val="000000"/>
                </a:solidFill>
                <a:cs typeface="Times New Roman" panose="02020603050405020304" pitchFamily="18" charset="0"/>
              </a:rPr>
              <a:t> = </a:t>
            </a:r>
            <a:r>
              <a:rPr lang="sl-SI" altLang="sl-SI" sz="2200">
                <a:solidFill>
                  <a:srgbClr val="000000"/>
                </a:solidFill>
                <a:cs typeface="Times New Roman" panose="02020603050405020304" pitchFamily="18" charset="0"/>
              </a:rPr>
              <a:t>293 K. </a:t>
            </a:r>
            <a:endParaRPr lang="sl-SI" altLang="sl-SI" sz="220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  <a:cs typeface="Times New Roman" panose="02020603050405020304" pitchFamily="18" charset="0"/>
              </a:rPr>
              <a:t>Nariši diagram </a:t>
            </a:r>
            <a:r>
              <a:rPr lang="sl-SI" altLang="sl-SI" sz="2200" i="1">
                <a:solidFill>
                  <a:srgbClr val="000000"/>
                </a:solidFill>
                <a:cs typeface="Times New Roman" panose="02020603050405020304" pitchFamily="18" charset="0"/>
              </a:rPr>
              <a:t>T-S?</a:t>
            </a:r>
            <a:endParaRPr lang="sl-SI" altLang="sl-SI" sz="22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3">
            <a:extLst>
              <a:ext uri="{FF2B5EF4-FFF2-40B4-BE49-F238E27FC236}">
                <a16:creationId xmlns:a16="http://schemas.microsoft.com/office/drawing/2014/main" id="{46D5B279-D83E-4B5E-B89B-174EFB1668A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B149D007-CA1F-449F-91A7-E55B5724CA12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7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224259" name="Rectangle 4">
            <a:extLst>
              <a:ext uri="{FF2B5EF4-FFF2-40B4-BE49-F238E27FC236}">
                <a16:creationId xmlns:a16="http://schemas.microsoft.com/office/drawing/2014/main" id="{05905612-40FF-4062-9F0A-EEE8548E5B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404814"/>
            <a:ext cx="3008312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2.  Grelno število </a:t>
            </a:r>
            <a:r>
              <a:rPr lang="el-GR" altLang="sl-SI" sz="22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</a:t>
            </a:r>
            <a:r>
              <a:rPr lang="sl-SI" altLang="sl-SI" sz="2200" b="1" baseline="-25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endParaRPr lang="el-GR" altLang="sl-SI" sz="2200" b="1" baseline="-250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4260" name="Rectangle 5">
            <a:extLst>
              <a:ext uri="{FF2B5EF4-FFF2-40B4-BE49-F238E27FC236}">
                <a16:creationId xmlns:a16="http://schemas.microsoft.com/office/drawing/2014/main" id="{7C356E1B-9C71-49AC-BD99-5347F2EB7B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1" y="404814"/>
            <a:ext cx="2481263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Hladilno število ε</a:t>
            </a:r>
            <a:r>
              <a:rPr lang="sl-SI" altLang="sl-SI" sz="2200" baseline="-25000">
                <a:solidFill>
                  <a:srgbClr val="000000"/>
                </a:solidFill>
              </a:rPr>
              <a:t>H</a:t>
            </a:r>
            <a:r>
              <a:rPr lang="sl-SI" altLang="sl-SI" sz="2200">
                <a:solidFill>
                  <a:srgbClr val="000000"/>
                </a:solidFill>
              </a:rPr>
              <a:t>:</a:t>
            </a:r>
          </a:p>
        </p:txBody>
      </p:sp>
      <p:sp>
        <p:nvSpPr>
          <p:cNvPr id="224261" name="Rectangle 7">
            <a:extLst>
              <a:ext uri="{FF2B5EF4-FFF2-40B4-BE49-F238E27FC236}">
                <a16:creationId xmlns:a16="http://schemas.microsoft.com/office/drawing/2014/main" id="{4B95BA09-F669-4A2D-820E-5FF7B55C3D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80196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224262" name="Object 6">
            <a:extLst>
              <a:ext uri="{FF2B5EF4-FFF2-40B4-BE49-F238E27FC236}">
                <a16:creationId xmlns:a16="http://schemas.microsoft.com/office/drawing/2014/main" id="{A3B0BAAF-8D00-40BF-83C9-8D200458374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31950" y="765176"/>
          <a:ext cx="4248150" cy="671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38" name="Enačba" r:id="rId3" imgW="3302000" imgH="469900" progId="Equation.3">
                  <p:embed/>
                </p:oleObj>
              </mc:Choice>
              <mc:Fallback>
                <p:oleObj name="Enačba" r:id="rId3" imgW="3302000" imgH="469900" progId="Equation.3">
                  <p:embed/>
                  <p:pic>
                    <p:nvPicPr>
                      <p:cNvPr id="224262" name="Object 6">
                        <a:extLst>
                          <a:ext uri="{FF2B5EF4-FFF2-40B4-BE49-F238E27FC236}">
                            <a16:creationId xmlns:a16="http://schemas.microsoft.com/office/drawing/2014/main" id="{A3B0BAAF-8D00-40BF-83C9-8D200458374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1950" y="765176"/>
                        <a:ext cx="4248150" cy="671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4263" name="Rectangle 9">
            <a:extLst>
              <a:ext uri="{FF2B5EF4-FFF2-40B4-BE49-F238E27FC236}">
                <a16:creationId xmlns:a16="http://schemas.microsoft.com/office/drawing/2014/main" id="{C0338D8E-528C-48B7-964E-82DDE27E9F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80196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224264" name="Object 8">
            <a:extLst>
              <a:ext uri="{FF2B5EF4-FFF2-40B4-BE49-F238E27FC236}">
                <a16:creationId xmlns:a16="http://schemas.microsoft.com/office/drawing/2014/main" id="{2782950F-AA93-46C6-86EF-E001C9DE118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951538" y="765175"/>
          <a:ext cx="4464050" cy="679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39" name="Enačba" r:id="rId5" imgW="3314700" imgH="469900" progId="Equation.3">
                  <p:embed/>
                </p:oleObj>
              </mc:Choice>
              <mc:Fallback>
                <p:oleObj name="Enačba" r:id="rId5" imgW="3314700" imgH="469900" progId="Equation.3">
                  <p:embed/>
                  <p:pic>
                    <p:nvPicPr>
                      <p:cNvPr id="224264" name="Object 8">
                        <a:extLst>
                          <a:ext uri="{FF2B5EF4-FFF2-40B4-BE49-F238E27FC236}">
                            <a16:creationId xmlns:a16="http://schemas.microsoft.com/office/drawing/2014/main" id="{2782950F-AA93-46C6-86EF-E001C9DE118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1538" y="765175"/>
                        <a:ext cx="4464050" cy="679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4265" name="Rectangle 10">
            <a:extLst>
              <a:ext uri="{FF2B5EF4-FFF2-40B4-BE49-F238E27FC236}">
                <a16:creationId xmlns:a16="http://schemas.microsoft.com/office/drawing/2014/main" id="{1E073740-40AB-4E0B-A00C-AEB2C09973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1" y="1628775"/>
            <a:ext cx="417513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3.</a:t>
            </a:r>
          </a:p>
        </p:txBody>
      </p:sp>
      <p:sp>
        <p:nvSpPr>
          <p:cNvPr id="224266" name="Rectangle 12">
            <a:extLst>
              <a:ext uri="{FF2B5EF4-FFF2-40B4-BE49-F238E27FC236}">
                <a16:creationId xmlns:a16="http://schemas.microsoft.com/office/drawing/2014/main" id="{9D4B8B18-D433-4FE9-B58D-4498C14CA9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84958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224267" name="Object 11">
            <a:extLst>
              <a:ext uri="{FF2B5EF4-FFF2-40B4-BE49-F238E27FC236}">
                <a16:creationId xmlns:a16="http://schemas.microsoft.com/office/drawing/2014/main" id="{3D90109D-BF79-4EE5-8423-82D39FAAAA7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08213" y="1700213"/>
          <a:ext cx="1511300" cy="677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0" name="Enačba" r:id="rId7" imgW="1016000" imgH="457200" progId="Equation.3">
                  <p:embed/>
                </p:oleObj>
              </mc:Choice>
              <mc:Fallback>
                <p:oleObj name="Enačba" r:id="rId7" imgW="1016000" imgH="457200" progId="Equation.3">
                  <p:embed/>
                  <p:pic>
                    <p:nvPicPr>
                      <p:cNvPr id="224267" name="Object 11">
                        <a:extLst>
                          <a:ext uri="{FF2B5EF4-FFF2-40B4-BE49-F238E27FC236}">
                            <a16:creationId xmlns:a16="http://schemas.microsoft.com/office/drawing/2014/main" id="{3D90109D-BF79-4EE5-8423-82D39FAAAA7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8213" y="1700213"/>
                        <a:ext cx="1511300" cy="677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4268" name="Rectangle 14">
            <a:extLst>
              <a:ext uri="{FF2B5EF4-FFF2-40B4-BE49-F238E27FC236}">
                <a16:creationId xmlns:a16="http://schemas.microsoft.com/office/drawing/2014/main" id="{6E4D42E0-1D24-4CDF-B975-8702C96AD2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89721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224269" name="Object 13">
            <a:extLst>
              <a:ext uri="{FF2B5EF4-FFF2-40B4-BE49-F238E27FC236}">
                <a16:creationId xmlns:a16="http://schemas.microsoft.com/office/drawing/2014/main" id="{0948B103-BD3A-49F4-9EEF-3B4791DAD0D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63975" y="2060576"/>
          <a:ext cx="2808288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1" name="Enačba" r:id="rId9" imgW="1688367" imgH="444307" progId="Equation.3">
                  <p:embed/>
                </p:oleObj>
              </mc:Choice>
              <mc:Fallback>
                <p:oleObj name="Enačba" r:id="rId9" imgW="1688367" imgH="444307" progId="Equation.3">
                  <p:embed/>
                  <p:pic>
                    <p:nvPicPr>
                      <p:cNvPr id="224269" name="Object 13">
                        <a:extLst>
                          <a:ext uri="{FF2B5EF4-FFF2-40B4-BE49-F238E27FC236}">
                            <a16:creationId xmlns:a16="http://schemas.microsoft.com/office/drawing/2014/main" id="{0948B103-BD3A-49F4-9EEF-3B4791DAD0D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3975" y="2060576"/>
                        <a:ext cx="2808288" cy="746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4270" name="Rectangle 15">
            <a:extLst>
              <a:ext uri="{FF2B5EF4-FFF2-40B4-BE49-F238E27FC236}">
                <a16:creationId xmlns:a16="http://schemas.microsoft.com/office/drawing/2014/main" id="{A4DFB4A5-D893-4F64-B8D0-F7720BE3AF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24338" y="1628775"/>
            <a:ext cx="2252662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Grelno število </a:t>
            </a:r>
            <a:r>
              <a:rPr lang="el-GR" altLang="sl-SI" sz="2200" b="1">
                <a:solidFill>
                  <a:srgbClr val="000000"/>
                </a:solidFill>
              </a:rPr>
              <a:t>ε</a:t>
            </a:r>
            <a:r>
              <a:rPr lang="sl-SI" altLang="sl-SI" sz="2200" b="1" baseline="-25000">
                <a:solidFill>
                  <a:srgbClr val="000000"/>
                </a:solidFill>
              </a:rPr>
              <a:t>G</a:t>
            </a:r>
          </a:p>
        </p:txBody>
      </p:sp>
      <p:sp>
        <p:nvSpPr>
          <p:cNvPr id="224271" name="Rectangle 16">
            <a:extLst>
              <a:ext uri="{FF2B5EF4-FFF2-40B4-BE49-F238E27FC236}">
                <a16:creationId xmlns:a16="http://schemas.microsoft.com/office/drawing/2014/main" id="{A05DA7F9-B834-4F6C-AC90-632F50EB05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9963" y="1628775"/>
            <a:ext cx="2481262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Hladilno število ε</a:t>
            </a:r>
            <a:r>
              <a:rPr lang="sl-SI" altLang="sl-SI" sz="2200" baseline="-25000">
                <a:solidFill>
                  <a:srgbClr val="000000"/>
                </a:solidFill>
              </a:rPr>
              <a:t>H</a:t>
            </a:r>
            <a:r>
              <a:rPr lang="sl-SI" altLang="sl-SI" sz="2200">
                <a:solidFill>
                  <a:srgbClr val="000000"/>
                </a:solidFill>
              </a:rPr>
              <a:t>:</a:t>
            </a:r>
          </a:p>
        </p:txBody>
      </p:sp>
      <p:sp>
        <p:nvSpPr>
          <p:cNvPr id="224272" name="Rectangle 18">
            <a:extLst>
              <a:ext uri="{FF2B5EF4-FFF2-40B4-BE49-F238E27FC236}">
                <a16:creationId xmlns:a16="http://schemas.microsoft.com/office/drawing/2014/main" id="{CF09D123-3B0A-4428-BF5F-BF4CF790AF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099258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224273" name="Object 17">
            <a:extLst>
              <a:ext uri="{FF2B5EF4-FFF2-40B4-BE49-F238E27FC236}">
                <a16:creationId xmlns:a16="http://schemas.microsoft.com/office/drawing/2014/main" id="{309CD843-12B2-4B3B-B32E-5A064485698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319964" y="2133600"/>
          <a:ext cx="3240087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2" name="Enačba" r:id="rId11" imgW="2159000" imgH="228600" progId="Equation.3">
                  <p:embed/>
                </p:oleObj>
              </mc:Choice>
              <mc:Fallback>
                <p:oleObj name="Enačba" r:id="rId11" imgW="2159000" imgH="228600" progId="Equation.3">
                  <p:embed/>
                  <p:pic>
                    <p:nvPicPr>
                      <p:cNvPr id="224273" name="Object 17">
                        <a:extLst>
                          <a:ext uri="{FF2B5EF4-FFF2-40B4-BE49-F238E27FC236}">
                            <a16:creationId xmlns:a16="http://schemas.microsoft.com/office/drawing/2014/main" id="{309CD843-12B2-4B3B-B32E-5A064485698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19964" y="2133600"/>
                        <a:ext cx="3240087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4274" name="Rectangle 19">
            <a:extLst>
              <a:ext uri="{FF2B5EF4-FFF2-40B4-BE49-F238E27FC236}">
                <a16:creationId xmlns:a16="http://schemas.microsoft.com/office/drawing/2014/main" id="{4A5EAFB3-B5F6-4575-BEAB-65B8FD8186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1" y="3141664"/>
            <a:ext cx="417513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4.</a:t>
            </a:r>
          </a:p>
        </p:txBody>
      </p:sp>
      <p:sp>
        <p:nvSpPr>
          <p:cNvPr id="224275" name="Rectangle 21">
            <a:extLst>
              <a:ext uri="{FF2B5EF4-FFF2-40B4-BE49-F238E27FC236}">
                <a16:creationId xmlns:a16="http://schemas.microsoft.com/office/drawing/2014/main" id="{D2705555-2CD2-4DC3-A09F-CAA6817F2B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637296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224276" name="Object 20">
            <a:extLst>
              <a:ext uri="{FF2B5EF4-FFF2-40B4-BE49-F238E27FC236}">
                <a16:creationId xmlns:a16="http://schemas.microsoft.com/office/drawing/2014/main" id="{94421D44-972F-489E-94A2-6D66F315F24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79651" y="3141663"/>
          <a:ext cx="1871663" cy="172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3" name="Enačba" r:id="rId13" imgW="1206500" imgH="1155700" progId="Equation.3">
                  <p:embed/>
                </p:oleObj>
              </mc:Choice>
              <mc:Fallback>
                <p:oleObj name="Enačba" r:id="rId13" imgW="1206500" imgH="1155700" progId="Equation.3">
                  <p:embed/>
                  <p:pic>
                    <p:nvPicPr>
                      <p:cNvPr id="224276" name="Object 20">
                        <a:extLst>
                          <a:ext uri="{FF2B5EF4-FFF2-40B4-BE49-F238E27FC236}">
                            <a16:creationId xmlns:a16="http://schemas.microsoft.com/office/drawing/2014/main" id="{94421D44-972F-489E-94A2-6D66F315F24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9651" y="3141663"/>
                        <a:ext cx="1871663" cy="172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4277" name="Rectangle 23">
            <a:extLst>
              <a:ext uri="{FF2B5EF4-FFF2-40B4-BE49-F238E27FC236}">
                <a16:creationId xmlns:a16="http://schemas.microsoft.com/office/drawing/2014/main" id="{F0AB5679-7767-4160-A3FC-8FDEEE81BA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89721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224278" name="Object 22">
            <a:extLst>
              <a:ext uri="{FF2B5EF4-FFF2-40B4-BE49-F238E27FC236}">
                <a16:creationId xmlns:a16="http://schemas.microsoft.com/office/drawing/2014/main" id="{FDFFBD0B-8C1F-4E51-80A6-06BAD4F6802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56138" y="3429000"/>
          <a:ext cx="5472112" cy="73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4" name="Enačba" r:id="rId15" imgW="3352800" imgH="444500" progId="Equation.3">
                  <p:embed/>
                </p:oleObj>
              </mc:Choice>
              <mc:Fallback>
                <p:oleObj name="Enačba" r:id="rId15" imgW="3352800" imgH="444500" progId="Equation.3">
                  <p:embed/>
                  <p:pic>
                    <p:nvPicPr>
                      <p:cNvPr id="224278" name="Object 22">
                        <a:extLst>
                          <a:ext uri="{FF2B5EF4-FFF2-40B4-BE49-F238E27FC236}">
                            <a16:creationId xmlns:a16="http://schemas.microsoft.com/office/drawing/2014/main" id="{FDFFBD0B-8C1F-4E51-80A6-06BAD4F6802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6138" y="3429000"/>
                        <a:ext cx="5472112" cy="730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4279" name="Rectangle 24">
            <a:extLst>
              <a:ext uri="{FF2B5EF4-FFF2-40B4-BE49-F238E27FC236}">
                <a16:creationId xmlns:a16="http://schemas.microsoft.com/office/drawing/2014/main" id="{DF0B47CA-D406-4950-A235-17394389C3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3113" y="2997200"/>
            <a:ext cx="2481262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Hladilno število ε</a:t>
            </a:r>
            <a:r>
              <a:rPr lang="sl-SI" altLang="sl-SI" sz="2200" baseline="-25000">
                <a:solidFill>
                  <a:srgbClr val="000000"/>
                </a:solidFill>
              </a:rPr>
              <a:t>H</a:t>
            </a:r>
            <a:r>
              <a:rPr lang="sl-SI" altLang="sl-SI" sz="2200">
                <a:solidFill>
                  <a:srgbClr val="000000"/>
                </a:solidFill>
              </a:rPr>
              <a:t>:</a:t>
            </a:r>
          </a:p>
        </p:txBody>
      </p:sp>
      <p:graphicFrame>
        <p:nvGraphicFramePr>
          <p:cNvPr id="227367" name="Group 39">
            <a:extLst>
              <a:ext uri="{FF2B5EF4-FFF2-40B4-BE49-F238E27FC236}">
                <a16:creationId xmlns:a16="http://schemas.microsoft.com/office/drawing/2014/main" id="{73E1A147-4861-45A5-859E-E5EE2B464CCA}"/>
              </a:ext>
            </a:extLst>
          </p:cNvPr>
          <p:cNvGraphicFramePr>
            <a:graphicFrameLocks noGrp="1"/>
          </p:cNvGraphicFramePr>
          <p:nvPr/>
        </p:nvGraphicFramePr>
        <p:xfrm>
          <a:off x="2782888" y="4724401"/>
          <a:ext cx="2303462" cy="582613"/>
        </p:xfrm>
        <a:graphic>
          <a:graphicData uri="http://schemas.openxmlformats.org/drawingml/2006/table">
            <a:tbl>
              <a:tblPr/>
              <a:tblGrid>
                <a:gridCol w="23034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82613">
                <a:tc>
                  <a:txBody>
                    <a:bodyPr/>
                    <a:lstStyle/>
                    <a:p>
                      <a:pPr marL="0" marR="0" lvl="0" indent="357188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725488" algn="l"/>
                        </a:tabLst>
                      </a:pPr>
                      <a:r>
                        <a:rPr kumimoji="0" lang="sl-SI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Delo </a:t>
                      </a:r>
                      <a:r>
                        <a:rPr kumimoji="0" lang="sl-SI" sz="2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W</a:t>
                      </a:r>
                      <a:r>
                        <a:rPr kumimoji="0" lang="sl-SI" sz="2200" b="0" i="1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r>
                        <a:rPr kumimoji="0" lang="sl-SI" sz="2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:</a:t>
                      </a:r>
                      <a:endParaRPr kumimoji="0" lang="sl-SI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24282" name="Rectangle 35">
            <a:extLst>
              <a:ext uri="{FF2B5EF4-FFF2-40B4-BE49-F238E27FC236}">
                <a16:creationId xmlns:a16="http://schemas.microsoft.com/office/drawing/2014/main" id="{12BD4CE4-6484-4818-A355-FBD389E5D1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8176" y="3905514"/>
            <a:ext cx="184731" cy="569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br>
              <a:rPr lang="sl-SI" altLang="sl-SI" sz="900">
                <a:solidFill>
                  <a:srgbClr val="000000"/>
                </a:solidFill>
              </a:rPr>
            </a:br>
            <a:endParaRPr lang="sl-SI" altLang="sl-SI" sz="2200">
              <a:solidFill>
                <a:srgbClr val="000000"/>
              </a:solidFill>
            </a:endParaRPr>
          </a:p>
        </p:txBody>
      </p:sp>
      <p:sp>
        <p:nvSpPr>
          <p:cNvPr id="224283" name="Rectangle 41">
            <a:extLst>
              <a:ext uri="{FF2B5EF4-FFF2-40B4-BE49-F238E27FC236}">
                <a16:creationId xmlns:a16="http://schemas.microsoft.com/office/drawing/2014/main" id="{16B8190B-9E99-4F7A-A34B-767EFFB900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89721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224284" name="Object 40">
            <a:extLst>
              <a:ext uri="{FF2B5EF4-FFF2-40B4-BE49-F238E27FC236}">
                <a16:creationId xmlns:a16="http://schemas.microsoft.com/office/drawing/2014/main" id="{722DE2B1-DDDB-47E6-84B3-810E5674D6F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35188" y="5373688"/>
          <a:ext cx="8064500" cy="768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5" name="Enačba" r:id="rId17" imgW="4699000" imgH="444500" progId="Equation.3">
                  <p:embed/>
                </p:oleObj>
              </mc:Choice>
              <mc:Fallback>
                <p:oleObj name="Enačba" r:id="rId17" imgW="4699000" imgH="444500" progId="Equation.3">
                  <p:embed/>
                  <p:pic>
                    <p:nvPicPr>
                      <p:cNvPr id="224284" name="Object 40">
                        <a:extLst>
                          <a:ext uri="{FF2B5EF4-FFF2-40B4-BE49-F238E27FC236}">
                            <a16:creationId xmlns:a16="http://schemas.microsoft.com/office/drawing/2014/main" id="{722DE2B1-DDDB-47E6-84B3-810E5674D6F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5188" y="5373688"/>
                        <a:ext cx="8064500" cy="768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ika">
  <a:themeElements>
    <a:clrScheme name="Pika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ka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ika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586</Words>
  <Application>Microsoft Office PowerPoint</Application>
  <PresentationFormat>Širokozaslonsko</PresentationFormat>
  <Paragraphs>85</Paragraphs>
  <Slides>7</Slides>
  <Notes>0</Notes>
  <HiddenSlides>0</HiddenSlides>
  <MMClips>0</MMClips>
  <ScaleCrop>false</ScaleCrop>
  <HeadingPairs>
    <vt:vector size="8" baseType="variant">
      <vt:variant>
        <vt:lpstr>Uporabljene pisave</vt:lpstr>
      </vt:variant>
      <vt:variant>
        <vt:i4>6</vt:i4>
      </vt:variant>
      <vt:variant>
        <vt:lpstr>Tema</vt:lpstr>
      </vt:variant>
      <vt:variant>
        <vt:i4>2</vt:i4>
      </vt:variant>
      <vt:variant>
        <vt:lpstr>Vdelani OLE strežniki</vt:lpstr>
      </vt:variant>
      <vt:variant>
        <vt:i4>1</vt:i4>
      </vt:variant>
      <vt:variant>
        <vt:lpstr>Naslovi diapozitivov</vt:lpstr>
      </vt:variant>
      <vt:variant>
        <vt:i4>7</vt:i4>
      </vt:variant>
    </vt:vector>
  </HeadingPairs>
  <TitlesOfParts>
    <vt:vector size="16" baseType="lpstr">
      <vt:lpstr>Arial</vt:lpstr>
      <vt:lpstr>Arial Black</vt:lpstr>
      <vt:lpstr>Calibri</vt:lpstr>
      <vt:lpstr>Calibri Light</vt:lpstr>
      <vt:lpstr>Times New Roman</vt:lpstr>
      <vt:lpstr>Wingdings</vt:lpstr>
      <vt:lpstr>Officeova tema</vt:lpstr>
      <vt:lpstr>Pika</vt:lpstr>
      <vt:lpstr>Microsoft Equation 3.0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OSNOVNE TERMODINAMIČNE VELIČINE</dc:title>
  <dc:creator>Tanja</dc:creator>
  <cp:lastModifiedBy>Vouk, Gaja</cp:lastModifiedBy>
  <cp:revision>25</cp:revision>
  <dcterms:created xsi:type="dcterms:W3CDTF">2021-09-26T19:56:46Z</dcterms:created>
  <dcterms:modified xsi:type="dcterms:W3CDTF">2022-01-24T19:40:07Z</dcterms:modified>
</cp:coreProperties>
</file>