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8" r:id="rId3"/>
    <p:sldId id="269" r:id="rId4"/>
    <p:sldId id="270" r:id="rId5"/>
    <p:sldId id="313" r:id="rId6"/>
    <p:sldId id="314" r:id="rId7"/>
    <p:sldId id="315" r:id="rId8"/>
    <p:sldId id="271" r:id="rId9"/>
    <p:sldId id="316" r:id="rId10"/>
    <p:sldId id="317" r:id="rId11"/>
    <p:sldId id="272" r:id="rId12"/>
    <p:sldId id="273" r:id="rId13"/>
    <p:sldId id="311" r:id="rId14"/>
    <p:sldId id="274" r:id="rId15"/>
    <p:sldId id="275" r:id="rId1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7589CF0-DBB5-C994-C3F3-390EBDAFB3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B324BAF-4DBC-3481-69C4-7F1CC2A340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7AE4BF3-1B28-6036-BC13-BCE4FAD11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CD96-D126-49A7-8C39-ACB7383CE803}" type="datetimeFigureOut">
              <a:rPr lang="sl-SI" smtClean="0"/>
              <a:t>8. 03. 2026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933B906-20E5-4B72-0590-B2928287A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4F58C95-F93B-A96D-63CE-B5A8FE859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81E1-0267-41BC-B22E-C93F2E8023E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36298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F2BEA09-12CF-1315-18A7-9539381AF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D7F08798-60AF-2826-CBA9-5E7087398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F4CE732-2F69-9893-7139-8C7D3CC22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CD96-D126-49A7-8C39-ACB7383CE803}" type="datetimeFigureOut">
              <a:rPr lang="sl-SI" smtClean="0"/>
              <a:t>8. 03. 2026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1B72F10-A7F8-3E1F-6493-F24C4EC30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A4AD80B-9A12-5BC8-DFA9-84C7A07F5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81E1-0267-41BC-B22E-C93F2E8023E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79194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39496D7C-AF15-15E9-018A-1A35EAAF98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E5F4D6DF-321C-E48E-10CB-5BFE3FE678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0C5218E-E66F-26DF-EA00-F8A68E0C9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CD96-D126-49A7-8C39-ACB7383CE803}" type="datetimeFigureOut">
              <a:rPr lang="sl-SI" smtClean="0"/>
              <a:t>8. 03. 2026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A269DA2-C85F-30F4-9594-D17C2DD9C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D494259-F22D-B086-F76E-60240212C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81E1-0267-41BC-B22E-C93F2E8023E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9403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57783"/>
            <a:ext cx="10969752" cy="313080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3902206"/>
            <a:ext cx="10969752" cy="2240529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9945-D8A3-4A88-8FBA-069833CD3301}" type="datetime1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845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7A334-0F5B-42B8-9623-DA697D33B75D}" type="datetime1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866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7784"/>
            <a:ext cx="10969752" cy="31464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3902207"/>
            <a:ext cx="10969752" cy="21874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B1048-7CD5-4C6F-B1CE-06594BE023D1}" type="datetime1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677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FDB9-B53E-4272-BFB8-64ED9352636D}" type="datetime1">
              <a:rPr lang="en-US" smtClean="0"/>
              <a:t>3/8/2026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408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578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95096"/>
            <a:ext cx="5387975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842211"/>
            <a:ext cx="5387975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7890" y="1895096"/>
            <a:ext cx="5414510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7890" y="2842211"/>
            <a:ext cx="5414510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9145B-7C5D-45C8-9901-2286948D44CD}" type="datetime1">
              <a:rPr lang="en-US" smtClean="0"/>
              <a:t>3/8/2026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41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D8100-F410-44EF-83E8-1A7FBD2F3FB0}" type="datetime1">
              <a:rPr lang="en-US" smtClean="0"/>
              <a:t>3/8/2026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691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DF45-E727-4FF7-AA98-47EC9830BE4A}" type="datetime1">
              <a:rPr lang="en-US" smtClean="0"/>
              <a:t>3/8/2026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9503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020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57200"/>
            <a:ext cx="5483352" cy="574400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9989"/>
            <a:ext cx="4970822" cy="28712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9A27-1CCD-46B7-A502-1B2C38EDEC04}" type="datetime1">
              <a:rPr lang="en-US" smtClean="0"/>
              <a:t>3/8/2026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05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0CD9DA-3645-98C7-87D3-C99A1D0D7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589A45D-D243-0BD5-5A6E-817C4920C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FD271BB-C0B6-6D1F-0AA5-86C435E89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CD96-D126-49A7-8C39-ACB7383CE803}" type="datetimeFigureOut">
              <a:rPr lang="sl-SI" smtClean="0"/>
              <a:t>8. 03. 2026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F646D19-9037-F746-E298-E8F0666F6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E0B840C-77FC-3B56-EDCB-DA675D94C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81E1-0267-41BC-B22E-C93F2E8023E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404599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74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457199"/>
            <a:ext cx="5483352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2708"/>
            <a:ext cx="4970822" cy="2546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F7FB-842E-4D51-8052-2A5BAD58138A}" type="datetime1">
              <a:rPr lang="en-US" smtClean="0"/>
              <a:t>3/8/2026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0150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2005-AEA8-494A-A35A-66CEB29BE141}" type="datetime1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2924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57784"/>
            <a:ext cx="2854452" cy="56434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557784"/>
            <a:ext cx="7734300" cy="56434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D3EB-731F-4BA3-AADC-196AF1017D00}" type="datetime1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3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C0BEF3-66C9-B934-A487-BF5EFA9A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A26C58D-2503-B669-9714-891BA6B49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3F7E05E-5662-531C-057C-9E4062A6F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CD96-D126-49A7-8C39-ACB7383CE803}" type="datetimeFigureOut">
              <a:rPr lang="sl-SI" smtClean="0"/>
              <a:t>8. 03. 2026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1AB6375-22D3-EC3F-ED2E-0F47278C1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B1C18A2-FC68-2036-646A-C9953CE9D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81E1-0267-41BC-B22E-C93F2E8023E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08643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6C13E3-8274-A3A5-F358-9F6AD7080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877D8D9-8F1F-4DB5-DBEE-6855EC24CB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20348C00-1AB9-CCDF-EA89-E9E4F79063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404D8BE9-1AB5-6248-5718-64BEB1D03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CD96-D126-49A7-8C39-ACB7383CE803}" type="datetimeFigureOut">
              <a:rPr lang="sl-SI" smtClean="0"/>
              <a:t>8. 03. 2026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A60FEF93-F2EE-677F-763B-F5A8C6142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23E0F325-400A-BF39-0575-4E9755413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81E1-0267-41BC-B22E-C93F2E8023E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15411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0723A5-F513-6F4A-4F15-3657D5339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AE8A35BF-5C7D-DB25-FDE1-4273FE77F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27A9094C-9945-6FB8-8D34-A78A3FE429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A4D9ECFC-B2DD-A91E-9762-01D1D69761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04D3BAC7-950D-80A5-6377-102F7F7CD4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93E8E8CE-C273-68ED-C829-C67E6C0FF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CD96-D126-49A7-8C39-ACB7383CE803}" type="datetimeFigureOut">
              <a:rPr lang="sl-SI" smtClean="0"/>
              <a:t>8. 03. 2026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B4AECEF3-7773-69C8-3BF5-EF95B4174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777F12C4-8C72-AD96-EF74-B558EE94E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81E1-0267-41BC-B22E-C93F2E8023E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92540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030800-FA9A-BD6A-1018-896D3195F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49DD1870-5E62-A5F0-654D-0BCD3818A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CD96-D126-49A7-8C39-ACB7383CE803}" type="datetimeFigureOut">
              <a:rPr lang="sl-SI" smtClean="0"/>
              <a:t>8. 03. 2026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5070841A-467A-67A4-CB33-B1B79077C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4DFAE36A-E75E-DD47-32D2-8CA299D35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81E1-0267-41BC-B22E-C93F2E8023E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65339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0748F43C-EBE2-7D5F-8AA9-C5648FF06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CD96-D126-49A7-8C39-ACB7383CE803}" type="datetimeFigureOut">
              <a:rPr lang="sl-SI" smtClean="0"/>
              <a:t>8. 03. 2026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8A2C6E1F-8B56-3F5E-4A7F-82248439B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8C0F0130-29BC-0754-AAC1-E50F2EFAD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81E1-0267-41BC-B22E-C93F2E8023E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01059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923ABA8-7997-8347-0452-0F02652AF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41D8EF6-0D85-29CC-06F9-361E85EA1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899FB04C-A6F2-F364-3778-D5F89DEF91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17239662-C116-B1E5-A21A-B010CD918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CD96-D126-49A7-8C39-ACB7383CE803}" type="datetimeFigureOut">
              <a:rPr lang="sl-SI" smtClean="0"/>
              <a:t>8. 03. 2026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1F4BDB65-09B8-07A0-63B4-BF270BCE6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2EBE4E69-F893-4725-FCC9-220370630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81E1-0267-41BC-B22E-C93F2E8023E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87281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95D428-0D02-9DD2-DC95-C15518A09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EA4D0148-881B-E38C-210C-9070D2C2F9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8059E536-0437-CB97-F84D-A772F3AA31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EDB94489-FF30-D85B-0408-0403E3597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CD96-D126-49A7-8C39-ACB7383CE803}" type="datetimeFigureOut">
              <a:rPr lang="sl-SI" smtClean="0"/>
              <a:t>8. 03. 2026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A2E239FC-DB2E-0DA8-3599-F666478CE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E9CA0595-414D-AA60-97ED-FB561AB4A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A81E1-0267-41BC-B22E-C93F2E8023E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73668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50AF56F3-378E-0370-6488-87B5498E8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232726E9-77E8-3B31-2080-C64A4E01A9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A3AB678-29AD-661B-FCA5-00E9E4C00D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76CD96-D126-49A7-8C39-ACB7383CE803}" type="datetimeFigureOut">
              <a:rPr lang="sl-SI" smtClean="0"/>
              <a:t>8. 03. 2026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2F473E3-3874-86DD-1AF1-48122F07A6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ACEB35B-EB4C-4FC1-8D49-A58859955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FA81E1-0267-41BC-B22E-C93F2E8023E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70460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2E603F-28B7-4831-BF23-65FBAB13D5FB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106204"/>
            <a:ext cx="10972800" cy="4036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3B9AA2C4-B410-4A2E-91C8-4B91FA95D17F}" type="datetime1">
              <a:rPr lang="en-US" smtClean="0"/>
              <a:t>3/8/2026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800" kern="1200" cap="all" spc="200" dirty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346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86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097C01-5CAF-3018-5AEE-7DB4D4D3B9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546234-36DB-5095-10B1-B498B3169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latin typeface="Aptos" panose="020B0004020202020204" pitchFamily="34" charset="0"/>
              </a:rPr>
              <a:t>Zavihek VSTAVLJANJE</a:t>
            </a:r>
          </a:p>
        </p:txBody>
      </p:sp>
      <p:sp>
        <p:nvSpPr>
          <p:cNvPr id="9" name="Desni zaviti oklepaj 8">
            <a:extLst>
              <a:ext uri="{FF2B5EF4-FFF2-40B4-BE49-F238E27FC236}">
                <a16:creationId xmlns:a16="http://schemas.microsoft.com/office/drawing/2014/main" id="{526F35E1-52E6-1694-8D5C-4628F709C698}"/>
              </a:ext>
            </a:extLst>
          </p:cNvPr>
          <p:cNvSpPr/>
          <p:nvPr/>
        </p:nvSpPr>
        <p:spPr>
          <a:xfrm rot="5400000">
            <a:off x="4720381" y="-2417174"/>
            <a:ext cx="2613586" cy="11779044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1" name="Naslov 1">
            <a:extLst>
              <a:ext uri="{FF2B5EF4-FFF2-40B4-BE49-F238E27FC236}">
                <a16:creationId xmlns:a16="http://schemas.microsoft.com/office/drawing/2014/main" id="{3A52C78B-F6EF-1ED2-8E6B-1931A248BAFA}"/>
              </a:ext>
            </a:extLst>
          </p:cNvPr>
          <p:cNvSpPr txBox="1">
            <a:spLocks/>
          </p:cNvSpPr>
          <p:nvPr/>
        </p:nvSpPr>
        <p:spPr>
          <a:xfrm>
            <a:off x="4960375" y="4779142"/>
            <a:ext cx="5707626" cy="3910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  <a:t>Zavihek VSTAVLJANJE</a:t>
            </a:r>
          </a:p>
        </p:txBody>
      </p:sp>
      <p:pic>
        <p:nvPicPr>
          <p:cNvPr id="4" name="Slika 3" descr="Slika, ki vsebuje besede besedilo, posnetek zaslona, programska oprema, večpredstavnostna programska oprema&#10;&#10;Vsebina, ustvarjena z UI, morda ni pravilna.">
            <a:extLst>
              <a:ext uri="{FF2B5EF4-FFF2-40B4-BE49-F238E27FC236}">
                <a16:creationId xmlns:a16="http://schemas.microsoft.com/office/drawing/2014/main" id="{F1744F44-2E48-FF8C-A484-B6CF86A5FC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07" t="6273" r="3710" b="79498"/>
          <a:stretch>
            <a:fillRect/>
          </a:stretch>
        </p:blipFill>
        <p:spPr>
          <a:xfrm>
            <a:off x="275303" y="2309412"/>
            <a:ext cx="11641393" cy="975811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321B04B1-C688-4F7B-9165-D0673868DE68}"/>
              </a:ext>
            </a:extLst>
          </p:cNvPr>
          <p:cNvSpPr txBox="1"/>
          <p:nvPr/>
        </p:nvSpPr>
        <p:spPr>
          <a:xfrm>
            <a:off x="1219200" y="2168753"/>
            <a:ext cx="688258" cy="33546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Označba mesta številke diapozitiva 2">
            <a:extLst>
              <a:ext uri="{FF2B5EF4-FFF2-40B4-BE49-F238E27FC236}">
                <a16:creationId xmlns:a16="http://schemas.microsoft.com/office/drawing/2014/main" id="{B0060790-F264-17F9-50DF-C60E11ADB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646F3F-274D-499B-ABBE-824EB4ABDC3D}" type="slidenum">
              <a:rPr kumimoji="0" lang="en-US" sz="800" b="0" i="0" u="none" strike="noStrike" kern="1200" cap="all" spc="20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venir Next LT Pro"/>
                <a:ea typeface="+mn-ea"/>
                <a:cs typeface="Segoe UI Semilight" panose="020B04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800" b="0" i="0" u="none" strike="noStrike" kern="1200" cap="all" spc="20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venir Next LT Pro"/>
              <a:ea typeface="+mn-ea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056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DD1FD5-2539-66A7-9CF7-7E6840916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9693B9B-8161-E822-04C4-28B352DAE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latin typeface="Aptos" panose="020B0004020202020204" pitchFamily="34" charset="0"/>
              </a:rPr>
              <a:t>Razdelek PRIPOMBE</a:t>
            </a:r>
          </a:p>
        </p:txBody>
      </p:sp>
      <p:pic>
        <p:nvPicPr>
          <p:cNvPr id="5" name="Slika 4" descr="Slika, ki vsebuje besede besedilo, posnetek zaslona, programska oprema, večpredstavnostna programska oprema&#10;&#10;Vsebina, ustvarjena z UI, morda ni pravilna.">
            <a:extLst>
              <a:ext uri="{FF2B5EF4-FFF2-40B4-BE49-F238E27FC236}">
                <a16:creationId xmlns:a16="http://schemas.microsoft.com/office/drawing/2014/main" id="{947999C2-3813-5BE9-CF2D-A89B2B6CF7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193" t="8134" r="10919" b="78781"/>
          <a:stretch>
            <a:fillRect/>
          </a:stretch>
        </p:blipFill>
        <p:spPr>
          <a:xfrm>
            <a:off x="865237" y="2644779"/>
            <a:ext cx="8499827" cy="1568442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4C04238E-408A-6658-15BF-A63052AD0D0F}"/>
              </a:ext>
            </a:extLst>
          </p:cNvPr>
          <p:cNvSpPr txBox="1"/>
          <p:nvPr/>
        </p:nvSpPr>
        <p:spPr>
          <a:xfrm>
            <a:off x="865237" y="2547120"/>
            <a:ext cx="1150376" cy="176376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Označba mesta številke diapozitiva 2">
            <a:extLst>
              <a:ext uri="{FF2B5EF4-FFF2-40B4-BE49-F238E27FC236}">
                <a16:creationId xmlns:a16="http://schemas.microsoft.com/office/drawing/2014/main" id="{A21296BE-3485-401E-2A3D-9E29F2FD3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646F3F-274D-499B-ABBE-824EB4ABDC3D}" type="slidenum">
              <a:rPr kumimoji="0" lang="en-US" sz="800" b="0" i="0" u="none" strike="noStrike" kern="1200" cap="all" spc="20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venir Next LT Pro"/>
                <a:ea typeface="+mn-ea"/>
                <a:cs typeface="Segoe UI Semilight" panose="020B04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800" b="0" i="0" u="none" strike="noStrike" kern="1200" cap="all" spc="20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venir Next LT Pro"/>
              <a:ea typeface="+mn-ea"/>
              <a:cs typeface="Segoe UI Semilight" panose="020B0402040204020203" pitchFamily="34" charset="0"/>
            </a:endParaRPr>
          </a:p>
        </p:txBody>
      </p:sp>
      <p:cxnSp>
        <p:nvCxnSpPr>
          <p:cNvPr id="4" name="Raven puščični povezovalnik 3">
            <a:extLst>
              <a:ext uri="{FF2B5EF4-FFF2-40B4-BE49-F238E27FC236}">
                <a16:creationId xmlns:a16="http://schemas.microsoft.com/office/drawing/2014/main" id="{35B08C0D-9540-9C43-6F00-FE075D69A2EF}"/>
              </a:ext>
            </a:extLst>
          </p:cNvPr>
          <p:cNvCxnSpPr>
            <a:cxnSpLocks/>
          </p:cNvCxnSpPr>
          <p:nvPr/>
        </p:nvCxnSpPr>
        <p:spPr>
          <a:xfrm>
            <a:off x="1841786" y="4213221"/>
            <a:ext cx="1227200" cy="10560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9E6F6913-A5C4-3EED-EB94-769ABD12A9C3}"/>
              </a:ext>
            </a:extLst>
          </p:cNvPr>
          <p:cNvSpPr txBox="1"/>
          <p:nvPr/>
        </p:nvSpPr>
        <p:spPr>
          <a:xfrm>
            <a:off x="3068986" y="4530629"/>
            <a:ext cx="43053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Dodajanje opomb k delom besedila.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Označimo del besedila/sliko, nad katerim imamo pripombo.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Klik na Pripomba.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Vpis Pripombe/komentarja.</a:t>
            </a:r>
          </a:p>
        </p:txBody>
      </p:sp>
    </p:spTree>
    <p:extLst>
      <p:ext uri="{BB962C8B-B14F-4D97-AF65-F5344CB8AC3E}">
        <p14:creationId xmlns:p14="http://schemas.microsoft.com/office/powerpoint/2010/main" val="1008089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3971B7-3D8E-B2E2-6AE3-AF60043EA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7089A5-9B4F-1302-9959-7507C3346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b="1" dirty="0">
                <a:latin typeface="Aptos" panose="020B0004020202020204" pitchFamily="34" charset="0"/>
              </a:rPr>
              <a:t>Razdelek GLAVA IN NOGA</a:t>
            </a:r>
          </a:p>
        </p:txBody>
      </p:sp>
      <p:pic>
        <p:nvPicPr>
          <p:cNvPr id="5" name="Slika 4" descr="Slika, ki vsebuje besede besedilo, posnetek zaslona, programska oprema, večpredstavnostna programska oprema&#10;&#10;Vsebina, ustvarjena z UI, morda ni pravilna.">
            <a:extLst>
              <a:ext uri="{FF2B5EF4-FFF2-40B4-BE49-F238E27FC236}">
                <a16:creationId xmlns:a16="http://schemas.microsoft.com/office/drawing/2014/main" id="{C359D582-B9E3-3EAA-0811-528D25F9D4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194" t="8134" r="36338" b="78781"/>
          <a:stretch>
            <a:fillRect/>
          </a:stretch>
        </p:blipFill>
        <p:spPr>
          <a:xfrm>
            <a:off x="771112" y="1958217"/>
            <a:ext cx="3083133" cy="1568442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9F6756CF-6526-6DC5-AB1E-64F5D6567693}"/>
              </a:ext>
            </a:extLst>
          </p:cNvPr>
          <p:cNvSpPr txBox="1"/>
          <p:nvPr/>
        </p:nvSpPr>
        <p:spPr>
          <a:xfrm>
            <a:off x="1868128" y="1899890"/>
            <a:ext cx="1838633" cy="164331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Označba mesta številke diapozitiva 2">
            <a:extLst>
              <a:ext uri="{FF2B5EF4-FFF2-40B4-BE49-F238E27FC236}">
                <a16:creationId xmlns:a16="http://schemas.microsoft.com/office/drawing/2014/main" id="{C022DF39-1C04-B2AD-13AA-8F718306A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646F3F-274D-499B-ABBE-824EB4ABDC3D}" type="slidenum">
              <a:rPr kumimoji="0" lang="en-US" sz="800" b="0" i="0" u="none" strike="noStrike" kern="1200" cap="all" spc="20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venir Next LT Pro"/>
                <a:ea typeface="+mn-ea"/>
                <a:cs typeface="Segoe UI Semilight" panose="020B04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800" b="0" i="0" u="none" strike="noStrike" kern="1200" cap="all" spc="20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venir Next LT Pro"/>
              <a:ea typeface="+mn-ea"/>
              <a:cs typeface="Segoe UI Semilight" panose="020B0402040204020203" pitchFamily="34" charset="0"/>
            </a:endParaRPr>
          </a:p>
        </p:txBody>
      </p:sp>
      <p:pic>
        <p:nvPicPr>
          <p:cNvPr id="6" name="Slika 5" descr="Slika, ki vsebuje besede besedilo, posnetek zaslona, programska oprema, računalniška ikona&#10;&#10;Vsebina, ustvarjena z UI, morda ni pravilna.">
            <a:extLst>
              <a:ext uri="{FF2B5EF4-FFF2-40B4-BE49-F238E27FC236}">
                <a16:creationId xmlns:a16="http://schemas.microsoft.com/office/drawing/2014/main" id="{FF092B52-7289-2C53-800A-58E34CE4A9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4916" t="17926" r="32917" b="60889"/>
          <a:stretch>
            <a:fillRect/>
          </a:stretch>
        </p:blipFill>
        <p:spPr>
          <a:xfrm>
            <a:off x="7487668" y="1787304"/>
            <a:ext cx="3416306" cy="3346107"/>
          </a:xfrm>
          <a:prstGeom prst="rect">
            <a:avLst/>
          </a:prstGeom>
        </p:spPr>
      </p:pic>
      <p:cxnSp>
        <p:nvCxnSpPr>
          <p:cNvPr id="7" name="Raven puščični povezovalnik 6">
            <a:extLst>
              <a:ext uri="{FF2B5EF4-FFF2-40B4-BE49-F238E27FC236}">
                <a16:creationId xmlns:a16="http://schemas.microsoft.com/office/drawing/2014/main" id="{D0437B76-951E-21A1-1D06-319318B31A1D}"/>
              </a:ext>
            </a:extLst>
          </p:cNvPr>
          <p:cNvCxnSpPr>
            <a:cxnSpLocks/>
          </p:cNvCxnSpPr>
          <p:nvPr/>
        </p:nvCxnSpPr>
        <p:spPr>
          <a:xfrm>
            <a:off x="4322317" y="3317773"/>
            <a:ext cx="2530767" cy="11264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9AF40ED7-9C19-C12E-5F7C-80C0F889F9FE}"/>
              </a:ext>
            </a:extLst>
          </p:cNvPr>
          <p:cNvSpPr txBox="1"/>
          <p:nvPr/>
        </p:nvSpPr>
        <p:spPr>
          <a:xfrm>
            <a:off x="4172931" y="2958427"/>
            <a:ext cx="2997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Vstavljanje številk strani in oblikovanje.</a:t>
            </a:r>
          </a:p>
        </p:txBody>
      </p:sp>
    </p:spTree>
    <p:extLst>
      <p:ext uri="{BB962C8B-B14F-4D97-AF65-F5344CB8AC3E}">
        <p14:creationId xmlns:p14="http://schemas.microsoft.com/office/powerpoint/2010/main" val="277615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61E1EBB-602B-E765-A0A4-21368928B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latin typeface="Aptos" panose="020B0004020202020204" pitchFamily="34" charset="0"/>
              </a:rPr>
              <a:t>Glava in noga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D7567CD-D006-4F0A-BE24-2FCC9DF82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l-SI" dirty="0">
                <a:latin typeface="Aptos" panose="020B0004020202020204" pitchFamily="34" charset="0"/>
              </a:rPr>
              <a:t>Klik na </a:t>
            </a:r>
            <a:r>
              <a:rPr lang="sl-SI" b="1" dirty="0">
                <a:latin typeface="Aptos" panose="020B0004020202020204" pitchFamily="34" charset="0"/>
              </a:rPr>
              <a:t>Glavo/Nogo </a:t>
            </a:r>
            <a:r>
              <a:rPr lang="sl-SI" dirty="0">
                <a:latin typeface="Aptos" panose="020B0004020202020204" pitchFamily="34" charset="0"/>
              </a:rPr>
              <a:t>in njeno urejanje po predlogah </a:t>
            </a:r>
            <a:r>
              <a:rPr lang="sl-SI" b="1" dirty="0">
                <a:latin typeface="Aptos" panose="020B0004020202020204" pitchFamily="34" charset="0"/>
              </a:rPr>
              <a:t>ALI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l-SI" b="1" dirty="0">
                <a:latin typeface="Aptos" panose="020B0004020202020204" pitchFamily="34" charset="0"/>
              </a:rPr>
              <a:t> dvojni klik v zgornji/spodnji del lista</a:t>
            </a:r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06D157E2-B890-37E9-15B7-09C740F0A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646F3F-274D-499B-ABBE-824EB4ABDC3D}" type="slidenum">
              <a:rPr kumimoji="0" lang="en-US" sz="800" b="0" i="0" u="none" strike="noStrike" kern="1200" cap="all" spc="20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venir Next LT Pro"/>
                <a:ea typeface="+mn-ea"/>
                <a:cs typeface="Segoe UI Semilight" panose="020B04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800" b="0" i="0" u="none" strike="noStrike" kern="1200" cap="all" spc="20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venir Next LT Pro"/>
              <a:ea typeface="+mn-ea"/>
              <a:cs typeface="Segoe UI Semilight" panose="020B0402040204020203" pitchFamily="34" charset="0"/>
            </a:endParaRPr>
          </a:p>
        </p:txBody>
      </p:sp>
      <p:pic>
        <p:nvPicPr>
          <p:cNvPr id="6" name="Slika 5" descr="Slika, ki vsebuje besede besedilo, posnetek zaslona, programska oprema, računalniška ikona&#10;&#10;Vsebina, ustvarjena z UI, morda ni pravilna.">
            <a:extLst>
              <a:ext uri="{FF2B5EF4-FFF2-40B4-BE49-F238E27FC236}">
                <a16:creationId xmlns:a16="http://schemas.microsoft.com/office/drawing/2014/main" id="{AC8BE67A-C6CB-0811-D60B-5C6B16EB2E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5167" t="12000" r="17750" b="20444"/>
          <a:stretch>
            <a:fillRect/>
          </a:stretch>
        </p:blipFill>
        <p:spPr>
          <a:xfrm>
            <a:off x="7866462" y="0"/>
            <a:ext cx="3302000" cy="4632960"/>
          </a:xfrm>
          <a:prstGeom prst="rect">
            <a:avLst/>
          </a:prstGeom>
        </p:spPr>
      </p:pic>
      <p:cxnSp>
        <p:nvCxnSpPr>
          <p:cNvPr id="7" name="Raven puščični povezovalnik 6">
            <a:extLst>
              <a:ext uri="{FF2B5EF4-FFF2-40B4-BE49-F238E27FC236}">
                <a16:creationId xmlns:a16="http://schemas.microsoft.com/office/drawing/2014/main" id="{1B949BF5-8759-3398-B299-A9CD8C95B962}"/>
              </a:ext>
            </a:extLst>
          </p:cNvPr>
          <p:cNvCxnSpPr>
            <a:cxnSpLocks/>
          </p:cNvCxnSpPr>
          <p:nvPr/>
        </p:nvCxnSpPr>
        <p:spPr>
          <a:xfrm flipV="1">
            <a:off x="3717188" y="1336616"/>
            <a:ext cx="3981470" cy="7695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" name="Slika 10" descr="Slika, ki vsebuje besede besedilo, posnetek zaslona, programska oprema, večpredstavnostna programska oprema&#10;&#10;Vsebina, ustvarjena z UI, morda ni pravilna.">
            <a:extLst>
              <a:ext uri="{FF2B5EF4-FFF2-40B4-BE49-F238E27FC236}">
                <a16:creationId xmlns:a16="http://schemas.microsoft.com/office/drawing/2014/main" id="{E00E4858-D13C-1EF0-7749-22D470B4F3B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68" t="8697" r="25000" b="77061"/>
          <a:stretch>
            <a:fillRect/>
          </a:stretch>
        </p:blipFill>
        <p:spPr>
          <a:xfrm>
            <a:off x="0" y="4751797"/>
            <a:ext cx="12249525" cy="1325562"/>
          </a:xfrm>
          <a:prstGeom prst="rect">
            <a:avLst/>
          </a:prstGeom>
        </p:spPr>
      </p:pic>
      <p:cxnSp>
        <p:nvCxnSpPr>
          <p:cNvPr id="12" name="Raven puščični povezovalnik 11">
            <a:extLst>
              <a:ext uri="{FF2B5EF4-FFF2-40B4-BE49-F238E27FC236}">
                <a16:creationId xmlns:a16="http://schemas.microsoft.com/office/drawing/2014/main" id="{49616F89-6EB8-FA74-2F3C-25504B6EA3D9}"/>
              </a:ext>
            </a:extLst>
          </p:cNvPr>
          <p:cNvCxnSpPr>
            <a:cxnSpLocks/>
          </p:cNvCxnSpPr>
          <p:nvPr/>
        </p:nvCxnSpPr>
        <p:spPr>
          <a:xfrm>
            <a:off x="2178439" y="3002273"/>
            <a:ext cx="3416115" cy="15266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ABC0140B-3025-C0DE-FF4A-AAD436576661}"/>
              </a:ext>
            </a:extLst>
          </p:cNvPr>
          <p:cNvSpPr txBox="1"/>
          <p:nvPr/>
        </p:nvSpPr>
        <p:spPr>
          <a:xfrm>
            <a:off x="25743" y="3745106"/>
            <a:ext cx="43053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Odpre se razdelek za podrobnejše urejanje glave, noge in drugih z njima povezanih funkcij.</a:t>
            </a:r>
          </a:p>
        </p:txBody>
      </p:sp>
    </p:spTree>
    <p:extLst>
      <p:ext uri="{BB962C8B-B14F-4D97-AF65-F5344CB8AC3E}">
        <p14:creationId xmlns:p14="http://schemas.microsoft.com/office/powerpoint/2010/main" val="229261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38181B-0084-4735-D73C-6650E5097A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BB2DCBF-1853-2CC8-F51C-0C9B1BE2D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b="1" dirty="0">
                <a:latin typeface="Aptos" panose="020B0004020202020204" pitchFamily="34" charset="0"/>
              </a:rPr>
              <a:t>Razdelek BESEDILO</a:t>
            </a:r>
          </a:p>
        </p:txBody>
      </p:sp>
      <p:pic>
        <p:nvPicPr>
          <p:cNvPr id="5" name="Slika 4" descr="Slika, ki vsebuje besede besedilo, posnetek zaslona, programska oprema, večpredstavnostna programska oprema&#10;&#10;Vsebina, ustvarjena z UI, morda ni pravilna.">
            <a:extLst>
              <a:ext uri="{FF2B5EF4-FFF2-40B4-BE49-F238E27FC236}">
                <a16:creationId xmlns:a16="http://schemas.microsoft.com/office/drawing/2014/main" id="{8CCF767F-D9E3-596E-5868-3A0FDCA263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4328" t="8134" r="3468" b="78781"/>
          <a:stretch>
            <a:fillRect/>
          </a:stretch>
        </p:blipFill>
        <p:spPr>
          <a:xfrm>
            <a:off x="1959429" y="2644779"/>
            <a:ext cx="8993196" cy="1568442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3C76678B-5A7D-7D38-6958-17AEC9DEF152}"/>
              </a:ext>
            </a:extLst>
          </p:cNvPr>
          <p:cNvSpPr txBox="1"/>
          <p:nvPr/>
        </p:nvSpPr>
        <p:spPr>
          <a:xfrm>
            <a:off x="3775585" y="2547120"/>
            <a:ext cx="5565060" cy="176376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Označba mesta številke diapozitiva 2">
            <a:extLst>
              <a:ext uri="{FF2B5EF4-FFF2-40B4-BE49-F238E27FC236}">
                <a16:creationId xmlns:a16="http://schemas.microsoft.com/office/drawing/2014/main" id="{FFB3314E-68B7-A907-8256-5CDC55C6A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646F3F-274D-499B-ABBE-824EB4ABDC3D}" type="slidenum">
              <a:rPr kumimoji="0" lang="en-US" sz="800" b="0" i="0" u="none" strike="noStrike" kern="1200" cap="all" spc="20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venir Next LT Pro"/>
                <a:ea typeface="+mn-ea"/>
                <a:cs typeface="Segoe UI Semilight" panose="020B04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800" b="0" i="0" u="none" strike="noStrike" kern="1200" cap="all" spc="20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venir Next LT Pro"/>
              <a:ea typeface="+mn-ea"/>
              <a:cs typeface="Segoe UI Semilight" panose="020B0402040204020203" pitchFamily="34" charset="0"/>
            </a:endParaRPr>
          </a:p>
        </p:txBody>
      </p:sp>
      <p:cxnSp>
        <p:nvCxnSpPr>
          <p:cNvPr id="4" name="Raven puščični povezovalnik 3">
            <a:extLst>
              <a:ext uri="{FF2B5EF4-FFF2-40B4-BE49-F238E27FC236}">
                <a16:creationId xmlns:a16="http://schemas.microsoft.com/office/drawing/2014/main" id="{3B16239C-B093-239E-C30F-A7C17B3637B4}"/>
              </a:ext>
            </a:extLst>
          </p:cNvPr>
          <p:cNvCxnSpPr>
            <a:cxnSpLocks/>
          </p:cNvCxnSpPr>
          <p:nvPr/>
        </p:nvCxnSpPr>
        <p:spPr>
          <a:xfrm>
            <a:off x="4390697" y="3774052"/>
            <a:ext cx="535264" cy="15107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64EBBC69-F7B8-9322-DFF1-7F41F627E10A}"/>
              </a:ext>
            </a:extLst>
          </p:cNvPr>
          <p:cNvSpPr txBox="1"/>
          <p:nvPr/>
        </p:nvSpPr>
        <p:spPr>
          <a:xfrm>
            <a:off x="3019072" y="5284785"/>
            <a:ext cx="4305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Dodajanje/risanje polja z besedilom</a:t>
            </a:r>
          </a:p>
        </p:txBody>
      </p:sp>
      <p:cxnSp>
        <p:nvCxnSpPr>
          <p:cNvPr id="8" name="Raven puščični povezovalnik 7">
            <a:extLst>
              <a:ext uri="{FF2B5EF4-FFF2-40B4-BE49-F238E27FC236}">
                <a16:creationId xmlns:a16="http://schemas.microsoft.com/office/drawing/2014/main" id="{563BCD34-6E3B-9E21-CB96-62951408C991}"/>
              </a:ext>
            </a:extLst>
          </p:cNvPr>
          <p:cNvCxnSpPr>
            <a:cxnSpLocks/>
          </p:cNvCxnSpPr>
          <p:nvPr/>
        </p:nvCxnSpPr>
        <p:spPr>
          <a:xfrm>
            <a:off x="8131871" y="3457854"/>
            <a:ext cx="535264" cy="15107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34F89246-2CFF-4222-721C-CC39AC5F4AA5}"/>
              </a:ext>
            </a:extLst>
          </p:cNvPr>
          <p:cNvSpPr txBox="1"/>
          <p:nvPr/>
        </p:nvSpPr>
        <p:spPr>
          <a:xfrm>
            <a:off x="7020232" y="4961619"/>
            <a:ext cx="4305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Dodajanje datuma in ure v različnih oblikah</a:t>
            </a:r>
          </a:p>
        </p:txBody>
      </p:sp>
    </p:spTree>
    <p:extLst>
      <p:ext uri="{BB962C8B-B14F-4D97-AF65-F5344CB8AC3E}">
        <p14:creationId xmlns:p14="http://schemas.microsoft.com/office/powerpoint/2010/main" val="445038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3D4E8D-D373-13E5-0EAC-12AA589C42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573EE67-1884-EB85-9853-0539E15A1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b="1" dirty="0">
                <a:latin typeface="Aptos" panose="020B0004020202020204" pitchFamily="34" charset="0"/>
              </a:rPr>
              <a:t>Razdelek SIMBOLI</a:t>
            </a:r>
          </a:p>
        </p:txBody>
      </p:sp>
      <p:pic>
        <p:nvPicPr>
          <p:cNvPr id="5" name="Slika 4" descr="Slika, ki vsebuje besede besedilo, posnetek zaslona, programska oprema, večpredstavnostna programska oprema&#10;&#10;Vsebina, ustvarjena z UI, morda ni pravilna.">
            <a:extLst>
              <a:ext uri="{FF2B5EF4-FFF2-40B4-BE49-F238E27FC236}">
                <a16:creationId xmlns:a16="http://schemas.microsoft.com/office/drawing/2014/main" id="{61EB710D-29E4-5C68-2A27-D18FCEDD32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3099" t="8134" r="3468" b="78781"/>
          <a:stretch>
            <a:fillRect/>
          </a:stretch>
        </p:blipFill>
        <p:spPr>
          <a:xfrm>
            <a:off x="127819" y="1985686"/>
            <a:ext cx="7124203" cy="1568442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C27383C8-D12B-4995-B5C0-E0FCF36FD863}"/>
              </a:ext>
            </a:extLst>
          </p:cNvPr>
          <p:cNvSpPr txBox="1"/>
          <p:nvPr/>
        </p:nvSpPr>
        <p:spPr>
          <a:xfrm>
            <a:off x="5649876" y="2010033"/>
            <a:ext cx="1602146" cy="1430127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Označba mesta številke diapozitiva 2">
            <a:extLst>
              <a:ext uri="{FF2B5EF4-FFF2-40B4-BE49-F238E27FC236}">
                <a16:creationId xmlns:a16="http://schemas.microsoft.com/office/drawing/2014/main" id="{2E1EE60B-4B64-C730-3F63-DF6CFCE21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646F3F-274D-499B-ABBE-824EB4ABDC3D}" type="slidenum">
              <a:rPr kumimoji="0" lang="en-US" sz="800" b="0" i="0" u="none" strike="noStrike" kern="1200" cap="all" spc="20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venir Next LT Pro"/>
                <a:ea typeface="+mn-ea"/>
                <a:cs typeface="Segoe UI Semilight" panose="020B04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800" b="0" i="0" u="none" strike="noStrike" kern="1200" cap="all" spc="20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venir Next LT Pro"/>
              <a:ea typeface="+mn-ea"/>
              <a:cs typeface="Segoe UI Semilight" panose="020B0402040204020203" pitchFamily="34" charset="0"/>
            </a:endParaRPr>
          </a:p>
        </p:txBody>
      </p:sp>
      <p:pic>
        <p:nvPicPr>
          <p:cNvPr id="6" name="Slika 5" descr="Slika, ki vsebuje besede besedilo, posnetek zaslona, programska oprema, računalniška ikona&#10;&#10;Vsebina, ustvarjena z UI, morda ni pravilna.">
            <a:extLst>
              <a:ext uri="{FF2B5EF4-FFF2-40B4-BE49-F238E27FC236}">
                <a16:creationId xmlns:a16="http://schemas.microsoft.com/office/drawing/2014/main" id="{AB27A132-7ADF-0B9C-188C-E8616D49509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750" t="8133" r="3166" b="78963"/>
          <a:stretch>
            <a:fillRect/>
          </a:stretch>
        </p:blipFill>
        <p:spPr>
          <a:xfrm>
            <a:off x="-51270" y="3949913"/>
            <a:ext cx="12294539" cy="1024741"/>
          </a:xfrm>
          <a:prstGeom prst="rect">
            <a:avLst/>
          </a:prstGeom>
        </p:spPr>
      </p:pic>
      <p:cxnSp>
        <p:nvCxnSpPr>
          <p:cNvPr id="7" name="Raven puščični povezovalnik 6">
            <a:extLst>
              <a:ext uri="{FF2B5EF4-FFF2-40B4-BE49-F238E27FC236}">
                <a16:creationId xmlns:a16="http://schemas.microsoft.com/office/drawing/2014/main" id="{99F08C74-0AD5-2B73-D4A1-17219F897A7D}"/>
              </a:ext>
            </a:extLst>
          </p:cNvPr>
          <p:cNvCxnSpPr>
            <a:cxnSpLocks/>
          </p:cNvCxnSpPr>
          <p:nvPr/>
        </p:nvCxnSpPr>
        <p:spPr>
          <a:xfrm>
            <a:off x="6765919" y="2492069"/>
            <a:ext cx="785255" cy="11643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29B0C747-93C2-8A25-BA88-A8D0464F15F8}"/>
              </a:ext>
            </a:extLst>
          </p:cNvPr>
          <p:cNvSpPr txBox="1"/>
          <p:nvPr/>
        </p:nvSpPr>
        <p:spPr>
          <a:xfrm>
            <a:off x="7551174" y="3059668"/>
            <a:ext cx="4305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Vstavljanje enačb ter uporaba simbolov in struktur.</a:t>
            </a:r>
          </a:p>
        </p:txBody>
      </p:sp>
      <p:pic>
        <p:nvPicPr>
          <p:cNvPr id="12" name="Slika 11" descr="Slika, ki vsebuje besede besedilo, posnetek zaslona, programska oprema, večpredstavnostna programska oprema&#10;&#10;Vsebina, ustvarjena z UI, morda ni pravilna.">
            <a:extLst>
              <a:ext uri="{FF2B5EF4-FFF2-40B4-BE49-F238E27FC236}">
                <a16:creationId xmlns:a16="http://schemas.microsoft.com/office/drawing/2014/main" id="{F282680C-CCB6-B13E-818A-CC0E4348466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9173" t="14580" r="1" b="64566"/>
          <a:stretch>
            <a:fillRect/>
          </a:stretch>
        </p:blipFill>
        <p:spPr>
          <a:xfrm>
            <a:off x="9501648" y="-1"/>
            <a:ext cx="2205222" cy="2389239"/>
          </a:xfrm>
          <a:prstGeom prst="rect">
            <a:avLst/>
          </a:prstGeom>
        </p:spPr>
      </p:pic>
      <p:cxnSp>
        <p:nvCxnSpPr>
          <p:cNvPr id="13" name="Raven puščični povezovalnik 12">
            <a:extLst>
              <a:ext uri="{FF2B5EF4-FFF2-40B4-BE49-F238E27FC236}">
                <a16:creationId xmlns:a16="http://schemas.microsoft.com/office/drawing/2014/main" id="{310474FC-F560-C2FF-3485-39A1ED2EF9C2}"/>
              </a:ext>
            </a:extLst>
          </p:cNvPr>
          <p:cNvCxnSpPr>
            <a:cxnSpLocks/>
          </p:cNvCxnSpPr>
          <p:nvPr/>
        </p:nvCxnSpPr>
        <p:spPr>
          <a:xfrm flipV="1">
            <a:off x="6839191" y="1220565"/>
            <a:ext cx="2451847" cy="13808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BCFD8B93-0CCF-23A6-437D-BB0BFDAC02FE}"/>
              </a:ext>
            </a:extLst>
          </p:cNvPr>
          <p:cNvSpPr txBox="1"/>
          <p:nvPr/>
        </p:nvSpPr>
        <p:spPr>
          <a:xfrm>
            <a:off x="6548282" y="782708"/>
            <a:ext cx="3155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Vstavljanje simbolov</a:t>
            </a:r>
          </a:p>
        </p:txBody>
      </p:sp>
    </p:spTree>
    <p:extLst>
      <p:ext uri="{BB962C8B-B14F-4D97-AF65-F5344CB8AC3E}">
        <p14:creationId xmlns:p14="http://schemas.microsoft.com/office/powerpoint/2010/main" val="3658484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BBFD10-790A-7F74-7313-239484B0B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19DE75-A8BD-ADCD-D118-9FAF93342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latin typeface="Aptos" panose="020B0004020202020204" pitchFamily="34" charset="0"/>
              </a:rPr>
              <a:t>Razdelek STRANI</a:t>
            </a:r>
          </a:p>
        </p:txBody>
      </p:sp>
      <p:pic>
        <p:nvPicPr>
          <p:cNvPr id="4" name="Slika 3" descr="Slika, ki vsebuje besede besedilo, posnetek zaslona, programska oprema, večpredstavnostna programska oprema&#10;&#10;Vsebina, ustvarjena z UI, morda ni pravilna.">
            <a:extLst>
              <a:ext uri="{FF2B5EF4-FFF2-40B4-BE49-F238E27FC236}">
                <a16:creationId xmlns:a16="http://schemas.microsoft.com/office/drawing/2014/main" id="{D8BB6847-3277-2D3A-8668-45CBE207A5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133" r="67339" b="79498"/>
          <a:stretch>
            <a:fillRect/>
          </a:stretch>
        </p:blipFill>
        <p:spPr>
          <a:xfrm>
            <a:off x="2210936" y="3912185"/>
            <a:ext cx="8280083" cy="1763760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51BA0FBF-36B2-D14A-4E12-3D0A72892743}"/>
              </a:ext>
            </a:extLst>
          </p:cNvPr>
          <p:cNvSpPr txBox="1"/>
          <p:nvPr/>
        </p:nvSpPr>
        <p:spPr>
          <a:xfrm>
            <a:off x="2262556" y="3912185"/>
            <a:ext cx="2184083" cy="176376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Označba mesta številke diapozitiva 2">
            <a:extLst>
              <a:ext uri="{FF2B5EF4-FFF2-40B4-BE49-F238E27FC236}">
                <a16:creationId xmlns:a16="http://schemas.microsoft.com/office/drawing/2014/main" id="{F9D8E93E-6CD6-ED03-680B-2D6B1981E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646F3F-274D-499B-ABBE-824EB4ABDC3D}" type="slidenum">
              <a:rPr kumimoji="0" lang="en-US" sz="800" b="0" i="0" u="none" strike="noStrike" kern="1200" cap="all" spc="20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venir Next LT Pro"/>
                <a:ea typeface="+mn-ea"/>
                <a:cs typeface="Segoe UI Semilight" panose="020B04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800" b="0" i="0" u="none" strike="noStrike" kern="1200" cap="all" spc="20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venir Next LT Pro"/>
              <a:ea typeface="+mn-ea"/>
              <a:cs typeface="Segoe UI Semilight" panose="020B0402040204020203" pitchFamily="34" charset="0"/>
            </a:endParaRPr>
          </a:p>
        </p:txBody>
      </p:sp>
      <p:cxnSp>
        <p:nvCxnSpPr>
          <p:cNvPr id="5" name="Raven puščični povezovalnik 4">
            <a:extLst>
              <a:ext uri="{FF2B5EF4-FFF2-40B4-BE49-F238E27FC236}">
                <a16:creationId xmlns:a16="http://schemas.microsoft.com/office/drawing/2014/main" id="{DB9BCE21-3BD7-496D-B766-61451C31F7FA}"/>
              </a:ext>
            </a:extLst>
          </p:cNvPr>
          <p:cNvCxnSpPr>
            <a:cxnSpLocks/>
          </p:cNvCxnSpPr>
          <p:nvPr/>
        </p:nvCxnSpPr>
        <p:spPr>
          <a:xfrm flipV="1">
            <a:off x="3578942" y="3225113"/>
            <a:ext cx="2251587" cy="8947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" name="Slika 8" descr="Slika, ki vsebuje besede besedilo, programska oprema, računalniška ikona, večpredstavnostna programska oprema&#10;&#10;Vsebina, ustvarjena z UI, morda ni pravilna.">
            <a:extLst>
              <a:ext uri="{FF2B5EF4-FFF2-40B4-BE49-F238E27FC236}">
                <a16:creationId xmlns:a16="http://schemas.microsoft.com/office/drawing/2014/main" id="{4D505827-E68F-6B06-E7EB-E63F45143A8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90" t="12473" r="70565" b="31039"/>
          <a:stretch>
            <a:fillRect/>
          </a:stretch>
        </p:blipFill>
        <p:spPr>
          <a:xfrm>
            <a:off x="5909187" y="0"/>
            <a:ext cx="3431458" cy="3873910"/>
          </a:xfrm>
          <a:prstGeom prst="rect">
            <a:avLst/>
          </a:prstGeom>
        </p:spPr>
      </p:pic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A66B735D-FF84-6719-7E10-7620ECEE791E}"/>
              </a:ext>
            </a:extLst>
          </p:cNvPr>
          <p:cNvSpPr txBox="1"/>
          <p:nvPr/>
        </p:nvSpPr>
        <p:spPr>
          <a:xfrm>
            <a:off x="9255272" y="1383296"/>
            <a:ext cx="2651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Podloge za oblikovanje naslovnice.</a:t>
            </a:r>
          </a:p>
        </p:txBody>
      </p:sp>
      <p:cxnSp>
        <p:nvCxnSpPr>
          <p:cNvPr id="12" name="Raven puščični povezovalnik 11">
            <a:extLst>
              <a:ext uri="{FF2B5EF4-FFF2-40B4-BE49-F238E27FC236}">
                <a16:creationId xmlns:a16="http://schemas.microsoft.com/office/drawing/2014/main" id="{BA812816-4101-65D1-D0AD-AD3FAB26B084}"/>
              </a:ext>
            </a:extLst>
          </p:cNvPr>
          <p:cNvCxnSpPr>
            <a:cxnSpLocks/>
          </p:cNvCxnSpPr>
          <p:nvPr/>
        </p:nvCxnSpPr>
        <p:spPr>
          <a:xfrm flipH="1" flipV="1">
            <a:off x="1700981" y="3672480"/>
            <a:ext cx="870156" cy="8947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EB9EB029-0073-B049-ABB4-34EEFCA15277}"/>
              </a:ext>
            </a:extLst>
          </p:cNvPr>
          <p:cNvSpPr txBox="1"/>
          <p:nvPr/>
        </p:nvSpPr>
        <p:spPr>
          <a:xfrm>
            <a:off x="239091" y="3136612"/>
            <a:ext cx="26515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Dodajanje prazne strani.</a:t>
            </a:r>
          </a:p>
        </p:txBody>
      </p:sp>
      <p:cxnSp>
        <p:nvCxnSpPr>
          <p:cNvPr id="15" name="Raven puščični povezovalnik 14">
            <a:extLst>
              <a:ext uri="{FF2B5EF4-FFF2-40B4-BE49-F238E27FC236}">
                <a16:creationId xmlns:a16="http://schemas.microsoft.com/office/drawing/2014/main" id="{E84AB261-D164-04A4-06EC-39D8ED3CF001}"/>
              </a:ext>
            </a:extLst>
          </p:cNvPr>
          <p:cNvCxnSpPr>
            <a:cxnSpLocks/>
          </p:cNvCxnSpPr>
          <p:nvPr/>
        </p:nvCxnSpPr>
        <p:spPr>
          <a:xfrm flipH="1">
            <a:off x="1700981" y="5237175"/>
            <a:ext cx="868925" cy="8757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4FCD0F78-E386-4B2E-2AA4-87411D6B8A33}"/>
              </a:ext>
            </a:extLst>
          </p:cNvPr>
          <p:cNvSpPr txBox="1"/>
          <p:nvPr/>
        </p:nvSpPr>
        <p:spPr>
          <a:xfrm>
            <a:off x="375184" y="6176628"/>
            <a:ext cx="2651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Konec trenutne strani in premik na drugo stran. </a:t>
            </a:r>
          </a:p>
        </p:txBody>
      </p:sp>
    </p:spTree>
    <p:extLst>
      <p:ext uri="{BB962C8B-B14F-4D97-AF65-F5344CB8AC3E}">
        <p14:creationId xmlns:p14="http://schemas.microsoft.com/office/powerpoint/2010/main" val="2390523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B9B7A0-2A59-47B5-BA84-37FF099538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EB49AB6-2F32-59CD-B55D-8146AE40E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136" y="0"/>
            <a:ext cx="10972800" cy="1325563"/>
          </a:xfrm>
        </p:spPr>
        <p:txBody>
          <a:bodyPr/>
          <a:lstStyle/>
          <a:p>
            <a:r>
              <a:rPr lang="sl-SI" b="1" dirty="0">
                <a:latin typeface="Aptos" panose="020B0004020202020204" pitchFamily="34" charset="0"/>
              </a:rPr>
              <a:t>Razdelek TABELE</a:t>
            </a:r>
          </a:p>
        </p:txBody>
      </p:sp>
      <p:pic>
        <p:nvPicPr>
          <p:cNvPr id="4" name="Slika 3" descr="Slika, ki vsebuje besede besedilo, posnetek zaslona, programska oprema, večpredstavnostna programska oprema&#10;&#10;Vsebina, ustvarjena z UI, morda ni pravilna.">
            <a:extLst>
              <a:ext uri="{FF2B5EF4-FFF2-40B4-BE49-F238E27FC236}">
                <a16:creationId xmlns:a16="http://schemas.microsoft.com/office/drawing/2014/main" id="{AC28E0AE-D304-D0FD-6BC0-04689D14B8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133" r="67339" b="79498"/>
          <a:stretch>
            <a:fillRect/>
          </a:stretch>
        </p:blipFill>
        <p:spPr>
          <a:xfrm>
            <a:off x="1758653" y="1400397"/>
            <a:ext cx="8280083" cy="1763760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184B0674-0425-EF05-AAA6-877964FB5139}"/>
              </a:ext>
            </a:extLst>
          </p:cNvPr>
          <p:cNvSpPr txBox="1"/>
          <p:nvPr/>
        </p:nvSpPr>
        <p:spPr>
          <a:xfrm>
            <a:off x="3854245" y="1439626"/>
            <a:ext cx="1002891" cy="176376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Označba mesta številke diapozitiva 2">
            <a:extLst>
              <a:ext uri="{FF2B5EF4-FFF2-40B4-BE49-F238E27FC236}">
                <a16:creationId xmlns:a16="http://schemas.microsoft.com/office/drawing/2014/main" id="{DE494C23-ABE3-97BD-7F9B-5E65631A6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646F3F-274D-499B-ABBE-824EB4ABDC3D}" type="slidenum">
              <a:rPr kumimoji="0" lang="en-US" sz="800" b="0" i="0" u="none" strike="noStrike" kern="1200" cap="all" spc="20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venir Next LT Pro"/>
                <a:ea typeface="+mn-ea"/>
                <a:cs typeface="Segoe UI Semilight" panose="020B04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800" b="0" i="0" u="none" strike="noStrike" kern="1200" cap="all" spc="20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venir Next LT Pro"/>
              <a:ea typeface="+mn-ea"/>
              <a:cs typeface="Segoe UI Semilight" panose="020B0402040204020203" pitchFamily="34" charset="0"/>
            </a:endParaRPr>
          </a:p>
        </p:txBody>
      </p:sp>
      <p:pic>
        <p:nvPicPr>
          <p:cNvPr id="6" name="Slika 5" descr="Slika, ki vsebuje besede besedilo, posnetek zaslona, programska oprema, večpredstavnostna programska oprema&#10;&#10;Vsebina, ustvarjena z UI, morda ni pravilna.">
            <a:extLst>
              <a:ext uri="{FF2B5EF4-FFF2-40B4-BE49-F238E27FC236}">
                <a16:creationId xmlns:a16="http://schemas.microsoft.com/office/drawing/2014/main" id="{86F96855-5E58-519C-0BEA-61B9E845DFC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000" t="18223" r="77167" b="41363"/>
          <a:stretch>
            <a:fillRect/>
          </a:stretch>
        </p:blipFill>
        <p:spPr>
          <a:xfrm>
            <a:off x="5643717" y="2783927"/>
            <a:ext cx="2479122" cy="4074073"/>
          </a:xfrm>
          <a:prstGeom prst="rect">
            <a:avLst/>
          </a:prstGeom>
        </p:spPr>
      </p:pic>
      <p:cxnSp>
        <p:nvCxnSpPr>
          <p:cNvPr id="7" name="Raven puščični povezovalnik 6">
            <a:extLst>
              <a:ext uri="{FF2B5EF4-FFF2-40B4-BE49-F238E27FC236}">
                <a16:creationId xmlns:a16="http://schemas.microsoft.com/office/drawing/2014/main" id="{BA9AA341-9118-DF5B-C975-D5C9B056E6C9}"/>
              </a:ext>
            </a:extLst>
          </p:cNvPr>
          <p:cNvCxnSpPr>
            <a:cxnSpLocks/>
          </p:cNvCxnSpPr>
          <p:nvPr/>
        </p:nvCxnSpPr>
        <p:spPr>
          <a:xfrm>
            <a:off x="4788311" y="3256218"/>
            <a:ext cx="855406" cy="11699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D085B856-CD88-87FE-2784-F2EF5C50E954}"/>
              </a:ext>
            </a:extLst>
          </p:cNvPr>
          <p:cNvSpPr txBox="1"/>
          <p:nvPr/>
        </p:nvSpPr>
        <p:spPr>
          <a:xfrm>
            <a:off x="8122839" y="3548569"/>
            <a:ext cx="2997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Vstavljanje tabel z omejenim številom vrstic in stolpcev.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36699C6E-3F99-0A9C-C2B8-65E59DF63E91}"/>
              </a:ext>
            </a:extLst>
          </p:cNvPr>
          <p:cNvSpPr txBox="1"/>
          <p:nvPr/>
        </p:nvSpPr>
        <p:spPr>
          <a:xfrm>
            <a:off x="8717690" y="4952459"/>
            <a:ext cx="2997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Poljubno določanje števila vrstic in stolpcev.</a:t>
            </a:r>
          </a:p>
        </p:txBody>
      </p:sp>
      <p:cxnSp>
        <p:nvCxnSpPr>
          <p:cNvPr id="12" name="Raven puščični povezovalnik 11">
            <a:extLst>
              <a:ext uri="{FF2B5EF4-FFF2-40B4-BE49-F238E27FC236}">
                <a16:creationId xmlns:a16="http://schemas.microsoft.com/office/drawing/2014/main" id="{274D0542-760D-0C48-D015-B01E016DF55C}"/>
              </a:ext>
            </a:extLst>
          </p:cNvPr>
          <p:cNvCxnSpPr>
            <a:cxnSpLocks/>
          </p:cNvCxnSpPr>
          <p:nvPr/>
        </p:nvCxnSpPr>
        <p:spPr>
          <a:xfrm>
            <a:off x="7648432" y="5244846"/>
            <a:ext cx="106925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799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225B144-052E-70F6-93ED-74AC9E84A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latin typeface="Aptos" panose="020B0004020202020204" pitchFamily="34" charset="0"/>
              </a:rPr>
              <a:t>Tabela – 1. del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079B236-DE56-9AC9-8051-9DE61BA02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sl-SI" dirty="0">
                <a:latin typeface="Aptos" panose="020B0004020202020204" pitchFamily="34" charset="0"/>
              </a:rPr>
              <a:t>Ustvarimo tabelo.</a:t>
            </a:r>
          </a:p>
          <a:p>
            <a:pPr marL="457200" indent="-457200">
              <a:buAutoNum type="arabicPeriod"/>
            </a:pPr>
            <a:r>
              <a:rPr lang="sl-SI" dirty="0">
                <a:latin typeface="Aptos" panose="020B0004020202020204" pitchFamily="34" charset="0"/>
              </a:rPr>
              <a:t>Odpre se zavihek </a:t>
            </a:r>
            <a:r>
              <a:rPr lang="sl-SI" b="1" dirty="0">
                <a:latin typeface="Aptos" panose="020B0004020202020204" pitchFamily="34" charset="0"/>
              </a:rPr>
              <a:t>Načrt tabele </a:t>
            </a:r>
            <a:r>
              <a:rPr lang="sl-SI" dirty="0">
                <a:latin typeface="Aptos" panose="020B0004020202020204" pitchFamily="34" charset="0"/>
              </a:rPr>
              <a:t>in </a:t>
            </a:r>
          </a:p>
          <a:p>
            <a:pPr marL="457200" indent="-457200">
              <a:buAutoNum type="arabicPeriod"/>
            </a:pPr>
            <a:endParaRPr lang="sl-SI" b="1" dirty="0">
              <a:latin typeface="Aptos" panose="020B0004020202020204" pitchFamily="34" charset="0"/>
            </a:endParaRPr>
          </a:p>
          <a:p>
            <a:pPr marL="457200" indent="-457200">
              <a:buAutoNum type="arabicPeriod"/>
            </a:pPr>
            <a:endParaRPr lang="sl-SI" b="1" dirty="0">
              <a:latin typeface="Aptos" panose="020B0004020202020204" pitchFamily="34" charset="0"/>
            </a:endParaRPr>
          </a:p>
          <a:p>
            <a:pPr marL="457200" indent="-457200">
              <a:buAutoNum type="arabicPeriod"/>
            </a:pPr>
            <a:endParaRPr lang="sl-SI" b="1" dirty="0">
              <a:latin typeface="Aptos" panose="020B0004020202020204" pitchFamily="34" charset="0"/>
            </a:endParaRPr>
          </a:p>
          <a:p>
            <a:pPr marL="457200" indent="-457200">
              <a:buAutoNum type="arabicPeriod"/>
            </a:pPr>
            <a:r>
              <a:rPr lang="sl-SI" dirty="0">
                <a:latin typeface="Aptos" panose="020B0004020202020204" pitchFamily="34" charset="0"/>
              </a:rPr>
              <a:t>Zavihek</a:t>
            </a:r>
            <a:r>
              <a:rPr lang="sl-SI" b="1" dirty="0">
                <a:latin typeface="Aptos" panose="020B0004020202020204" pitchFamily="34" charset="0"/>
              </a:rPr>
              <a:t> Postavitev tabele. </a:t>
            </a:r>
          </a:p>
          <a:p>
            <a:pPr marL="457200" indent="-457200">
              <a:buAutoNum type="arabicPeriod"/>
            </a:pPr>
            <a:r>
              <a:rPr lang="sl-SI" dirty="0">
                <a:latin typeface="Aptos" panose="020B0004020202020204" pitchFamily="34" charset="0"/>
              </a:rPr>
              <a:t>Z zavihkoma nam je omogočeno še podrobnejše urejanje tabel.</a:t>
            </a:r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AEFB567F-A420-34D3-798D-A6CD3307B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646F3F-274D-499B-ABBE-824EB4ABDC3D}" type="slidenum">
              <a:rPr kumimoji="0" lang="en-US" sz="800" b="0" i="0" u="none" strike="noStrike" kern="1200" cap="all" spc="20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venir Next LT Pro"/>
                <a:ea typeface="+mn-ea"/>
                <a:cs typeface="Segoe UI Semilight" panose="020B04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800" b="0" i="0" u="none" strike="noStrike" kern="1200" cap="all" spc="20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venir Next LT Pro"/>
              <a:ea typeface="+mn-ea"/>
              <a:cs typeface="Segoe UI Semilight" panose="020B0402040204020203" pitchFamily="34" charset="0"/>
            </a:endParaRPr>
          </a:p>
        </p:txBody>
      </p:sp>
      <p:pic>
        <p:nvPicPr>
          <p:cNvPr id="6" name="Slika 5" descr="Slika, ki vsebuje besede besedilo, posnetek zaslona, programska oprema, večpredstavnostna programska oprema&#10;&#10;Vsebina, ustvarjena z UI, morda ni pravilna.">
            <a:extLst>
              <a:ext uri="{FF2B5EF4-FFF2-40B4-BE49-F238E27FC236}">
                <a16:creationId xmlns:a16="http://schemas.microsoft.com/office/drawing/2014/main" id="{20FF3777-A44C-D389-A54B-693393350B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739" r="11694" b="78781"/>
          <a:stretch>
            <a:fillRect/>
          </a:stretch>
        </p:blipFill>
        <p:spPr>
          <a:xfrm>
            <a:off x="0" y="3008670"/>
            <a:ext cx="12152084" cy="1120877"/>
          </a:xfrm>
          <a:prstGeom prst="rect">
            <a:avLst/>
          </a:prstGeom>
        </p:spPr>
      </p:pic>
      <p:pic>
        <p:nvPicPr>
          <p:cNvPr id="8" name="Slika 7" descr="Slika, ki vsebuje besede posnetek zaslona, besedilo, programska oprema, večpredstavnostna programska oprema&#10;&#10;Vsebina, ustvarjena z UI, morda ni pravilna.">
            <a:extLst>
              <a:ext uri="{FF2B5EF4-FFF2-40B4-BE49-F238E27FC236}">
                <a16:creationId xmlns:a16="http://schemas.microsoft.com/office/drawing/2014/main" id="{7B249C0A-252E-DC17-7109-89D4603602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137" r="6000" b="78519"/>
          <a:stretch>
            <a:fillRect/>
          </a:stretch>
        </p:blipFill>
        <p:spPr>
          <a:xfrm>
            <a:off x="11047" y="5547066"/>
            <a:ext cx="12180953" cy="119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387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7F5B9F-954C-A177-7D6F-596B4B4D6F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AD5B98E-FBAA-4D2A-9CE1-2900A91A3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latin typeface="Aptos" panose="020B0004020202020204" pitchFamily="34" charset="0"/>
              </a:rPr>
              <a:t>Tabela – 2. del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19B979A-E430-CE8C-EA9C-518040F67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AutoNum type="arabicPeriod"/>
            </a:pPr>
            <a:r>
              <a:rPr lang="sl-SI" dirty="0">
                <a:latin typeface="Aptos" panose="020B0004020202020204" pitchFamily="34" charset="0"/>
              </a:rPr>
              <a:t>Ustvarimo tabelo in jo označimo. </a:t>
            </a:r>
          </a:p>
          <a:p>
            <a:pPr marL="457200" indent="-457200" algn="just">
              <a:buAutoNum type="arabicPeriod"/>
            </a:pPr>
            <a:endParaRPr lang="sl-SI" b="1" dirty="0">
              <a:latin typeface="Aptos" panose="020B0004020202020204" pitchFamily="34" charset="0"/>
            </a:endParaRPr>
          </a:p>
          <a:p>
            <a:pPr marL="457200" indent="-457200" algn="just">
              <a:buAutoNum type="arabicPeriod"/>
            </a:pPr>
            <a:r>
              <a:rPr lang="sl-SI" dirty="0">
                <a:latin typeface="Aptos" panose="020B0004020202020204" pitchFamily="34" charset="0"/>
              </a:rPr>
              <a:t>Desni klik na tabelo in odpre se podokno za urejanje vsebin v tabeli.</a:t>
            </a:r>
          </a:p>
          <a:p>
            <a:pPr marL="457200" indent="-457200" algn="just">
              <a:buAutoNum type="arabicPeriod"/>
            </a:pPr>
            <a:endParaRPr lang="sl-SI" dirty="0">
              <a:latin typeface="Aptos" panose="020B0004020202020204" pitchFamily="34" charset="0"/>
            </a:endParaRPr>
          </a:p>
          <a:p>
            <a:pPr marL="457200" indent="-457200" algn="just">
              <a:buAutoNum type="arabicPeriod"/>
            </a:pPr>
            <a:endParaRPr lang="sl-SI" dirty="0">
              <a:latin typeface="Aptos" panose="020B0004020202020204" pitchFamily="34" charset="0"/>
            </a:endParaRPr>
          </a:p>
          <a:p>
            <a:pPr algn="just"/>
            <a:endParaRPr lang="sl-SI" b="1" dirty="0">
              <a:latin typeface="Aptos" panose="020B0004020202020204" pitchFamily="34" charset="0"/>
            </a:endParaRPr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C26DC5B1-0146-1A85-A71F-ED8618669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646F3F-274D-499B-ABBE-824EB4ABDC3D}" type="slidenum">
              <a:rPr kumimoji="0" lang="en-US" sz="800" b="0" i="0" u="none" strike="noStrike" kern="1200" cap="all" spc="20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venir Next LT Pro"/>
                <a:ea typeface="+mn-ea"/>
                <a:cs typeface="Segoe UI Semilight" panose="020B04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800" b="0" i="0" u="none" strike="noStrike" kern="1200" cap="all" spc="20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venir Next LT Pro"/>
              <a:ea typeface="+mn-ea"/>
              <a:cs typeface="Segoe UI Semilight" panose="020B0402040204020203" pitchFamily="34" charset="0"/>
            </a:endParaRPr>
          </a:p>
        </p:txBody>
      </p:sp>
      <p:pic>
        <p:nvPicPr>
          <p:cNvPr id="7" name="Slika 6" descr="Slika, ki vsebuje besede posnetek zaslona, besedilo, programska oprema, večpredstavnostna programska oprema&#10;&#10;Vsebina, ustvarjena z UI, morda ni pravilna.">
            <a:extLst>
              <a:ext uri="{FF2B5EF4-FFF2-40B4-BE49-F238E27FC236}">
                <a16:creationId xmlns:a16="http://schemas.microsoft.com/office/drawing/2014/main" id="{E24282D3-700D-2A9B-77CE-3DBC9DEF15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951" t="33692" r="28468" b="54265"/>
          <a:stretch>
            <a:fillRect/>
          </a:stretch>
        </p:blipFill>
        <p:spPr>
          <a:xfrm>
            <a:off x="4886632" y="1883347"/>
            <a:ext cx="7135272" cy="1135156"/>
          </a:xfrm>
          <a:prstGeom prst="rect">
            <a:avLst/>
          </a:prstGeom>
        </p:spPr>
      </p:pic>
      <p:pic>
        <p:nvPicPr>
          <p:cNvPr id="10" name="Slika 9" descr="Slika, ki vsebuje besede besedilo, posnetek zaslona, programska oprema, računalniška ikona&#10;&#10;Vsebina, ustvarjena z UI, morda ni pravilna.">
            <a:extLst>
              <a:ext uri="{FF2B5EF4-FFF2-40B4-BE49-F238E27FC236}">
                <a16:creationId xmlns:a16="http://schemas.microsoft.com/office/drawing/2014/main" id="{F725DAE7-C012-1D3C-2A79-3B1E6E4F0A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7339" t="37957" r="48146" b="5949"/>
          <a:stretch>
            <a:fillRect/>
          </a:stretch>
        </p:blipFill>
        <p:spPr>
          <a:xfrm>
            <a:off x="9081423" y="2904270"/>
            <a:ext cx="1818968" cy="3953730"/>
          </a:xfrm>
          <a:prstGeom prst="rect">
            <a:avLst/>
          </a:prstGeom>
        </p:spPr>
      </p:pic>
      <p:pic>
        <p:nvPicPr>
          <p:cNvPr id="11" name="Slika 10" descr="Slika, ki vsebuje besede besedilo, posnetek zaslona, programska oprema, računalniška ikona&#10;&#10;Vsebina, ustvarjena z UI, morda ni pravilna.">
            <a:extLst>
              <a:ext uri="{FF2B5EF4-FFF2-40B4-BE49-F238E27FC236}">
                <a16:creationId xmlns:a16="http://schemas.microsoft.com/office/drawing/2014/main" id="{56FA930A-1A49-F289-4EDE-2341EA27A8A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7339" t="28817" r="41856" b="63475"/>
          <a:stretch>
            <a:fillRect/>
          </a:stretch>
        </p:blipFill>
        <p:spPr>
          <a:xfrm>
            <a:off x="2137183" y="3471349"/>
            <a:ext cx="4188401" cy="872717"/>
          </a:xfrm>
          <a:prstGeom prst="rect">
            <a:avLst/>
          </a:prstGeom>
        </p:spPr>
      </p:pic>
      <p:cxnSp>
        <p:nvCxnSpPr>
          <p:cNvPr id="12" name="Raven puščični povezovalnik 11">
            <a:extLst>
              <a:ext uri="{FF2B5EF4-FFF2-40B4-BE49-F238E27FC236}">
                <a16:creationId xmlns:a16="http://schemas.microsoft.com/office/drawing/2014/main" id="{9B78A79B-F9EC-BC94-1847-8C5674A46F0F}"/>
              </a:ext>
            </a:extLst>
          </p:cNvPr>
          <p:cNvCxnSpPr>
            <a:cxnSpLocks/>
          </p:cNvCxnSpPr>
          <p:nvPr/>
        </p:nvCxnSpPr>
        <p:spPr>
          <a:xfrm>
            <a:off x="6664726" y="3401277"/>
            <a:ext cx="2184306" cy="11412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246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508570-02B0-B17E-3AD0-723658582C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50C5561-80E4-F103-8CA4-29B858D81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2480"/>
            <a:ext cx="10972800" cy="1325563"/>
          </a:xfrm>
        </p:spPr>
        <p:txBody>
          <a:bodyPr/>
          <a:lstStyle/>
          <a:p>
            <a:r>
              <a:rPr lang="sl-SI" b="1" dirty="0">
                <a:latin typeface="Aptos" panose="020B0004020202020204" pitchFamily="34" charset="0"/>
              </a:rPr>
              <a:t>Poimenovanje tabel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02EC354-BEC3-976F-8A64-3F82CF697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91177"/>
            <a:ext cx="10972800" cy="4036534"/>
          </a:xfrm>
        </p:spPr>
        <p:txBody>
          <a:bodyPr/>
          <a:lstStyle/>
          <a:p>
            <a:pPr marL="457200" indent="-457200" algn="just">
              <a:buAutoNum type="arabicPeriod"/>
            </a:pPr>
            <a:r>
              <a:rPr lang="sl-SI" dirty="0">
                <a:latin typeface="Aptos" panose="020B0004020202020204" pitchFamily="34" charset="0"/>
              </a:rPr>
              <a:t>Ustvarimo tabelo in jo označimo. </a:t>
            </a:r>
          </a:p>
          <a:p>
            <a:pPr marL="457200" indent="-457200" algn="just">
              <a:buAutoNum type="arabicPeriod"/>
            </a:pPr>
            <a:r>
              <a:rPr lang="sl-SI" dirty="0">
                <a:latin typeface="Aptos" panose="020B0004020202020204" pitchFamily="34" charset="0"/>
              </a:rPr>
              <a:t>Izberemo opcijo </a:t>
            </a:r>
            <a:r>
              <a:rPr lang="sl-SI" b="1" dirty="0">
                <a:latin typeface="Aptos" panose="020B0004020202020204" pitchFamily="34" charset="0"/>
              </a:rPr>
              <a:t>Vstavi napis.</a:t>
            </a:r>
          </a:p>
          <a:p>
            <a:pPr marL="457200" indent="-457200" algn="just">
              <a:buAutoNum type="arabicPeriod"/>
            </a:pPr>
            <a:r>
              <a:rPr lang="sl-SI" dirty="0">
                <a:latin typeface="Aptos" panose="020B0004020202020204" pitchFamily="34" charset="0"/>
              </a:rPr>
              <a:t>Oznaka: </a:t>
            </a:r>
            <a:r>
              <a:rPr lang="sl-SI" b="1" dirty="0">
                <a:latin typeface="Aptos" panose="020B0004020202020204" pitchFamily="34" charset="0"/>
              </a:rPr>
              <a:t>Tabela</a:t>
            </a:r>
          </a:p>
          <a:p>
            <a:pPr marL="457200" indent="-457200" algn="just">
              <a:buAutoNum type="arabicPeriod"/>
            </a:pPr>
            <a:r>
              <a:rPr lang="sl-SI" dirty="0">
                <a:latin typeface="Aptos" panose="020B0004020202020204" pitchFamily="34" charset="0"/>
              </a:rPr>
              <a:t>Tabelo poimenujemo. Vedno po principu </a:t>
            </a:r>
            <a:r>
              <a:rPr lang="sl-SI" b="1" dirty="0">
                <a:latin typeface="Aptos" panose="020B0004020202020204" pitchFamily="34" charset="0"/>
              </a:rPr>
              <a:t>Tabela X: Naziv.</a:t>
            </a:r>
            <a:endParaRPr lang="sl-SI" dirty="0">
              <a:latin typeface="Aptos" panose="020B00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l-SI" dirty="0">
                <a:latin typeface="Aptos" panose="020B0004020202020204" pitchFamily="34" charset="0"/>
              </a:rPr>
              <a:t>Številčenje tabel je samodejno, zato števil ne spreminjamo.</a:t>
            </a:r>
          </a:p>
          <a:p>
            <a:pPr marL="457200" indent="-457200" algn="just">
              <a:buAutoNum type="arabicPeriod" startAt="5"/>
            </a:pPr>
            <a:r>
              <a:rPr lang="sl-SI" dirty="0">
                <a:latin typeface="Aptos" panose="020B0004020202020204" pitchFamily="34" charset="0"/>
              </a:rPr>
              <a:t>Položaj: </a:t>
            </a:r>
            <a:r>
              <a:rPr lang="sl-SI" b="1" dirty="0">
                <a:latin typeface="Aptos" panose="020B0004020202020204" pitchFamily="34" charset="0"/>
              </a:rPr>
              <a:t>nad izbranim elementom.</a:t>
            </a:r>
          </a:p>
          <a:p>
            <a:pPr marL="457200" indent="-457200" algn="just">
              <a:buAutoNum type="arabicPeriod" startAt="5"/>
            </a:pPr>
            <a:r>
              <a:rPr lang="sl-SI" dirty="0">
                <a:latin typeface="Aptos" panose="020B0004020202020204" pitchFamily="34" charset="0"/>
              </a:rPr>
              <a:t>Klik na </a:t>
            </a:r>
            <a:r>
              <a:rPr lang="sl-SI" b="1" dirty="0">
                <a:latin typeface="Aptos" panose="020B0004020202020204" pitchFamily="34" charset="0"/>
              </a:rPr>
              <a:t>V redu </a:t>
            </a:r>
            <a:r>
              <a:rPr lang="sl-SI" dirty="0">
                <a:latin typeface="Aptos" panose="020B0004020202020204" pitchFamily="34" charset="0"/>
              </a:rPr>
              <a:t>– potrdimo svoj vnos.</a:t>
            </a:r>
          </a:p>
          <a:p>
            <a:pPr marL="457200" indent="-457200" algn="just">
              <a:buAutoNum type="arabicPeriod" startAt="5"/>
            </a:pPr>
            <a:r>
              <a:rPr lang="sl-SI" dirty="0">
                <a:latin typeface="Aptos" panose="020B0004020202020204" pitchFamily="34" charset="0"/>
              </a:rPr>
              <a:t>Uredimo zapis tako da je </a:t>
            </a:r>
            <a:r>
              <a:rPr lang="sl-SI" b="1" dirty="0">
                <a:latin typeface="Aptos" panose="020B0004020202020204" pitchFamily="34" charset="0"/>
              </a:rPr>
              <a:t>pisava enaka pisavi besedila, velikost pa manjša.</a:t>
            </a:r>
          </a:p>
          <a:p>
            <a:pPr algn="just"/>
            <a:endParaRPr lang="sl-SI" b="1" dirty="0">
              <a:latin typeface="Aptos" panose="020B0004020202020204" pitchFamily="34" charset="0"/>
            </a:endParaRPr>
          </a:p>
          <a:p>
            <a:pPr marL="457200" indent="-457200" algn="just">
              <a:buAutoNum type="arabicPeriod"/>
            </a:pPr>
            <a:endParaRPr lang="sl-SI" dirty="0">
              <a:latin typeface="Aptos" panose="020B0004020202020204" pitchFamily="34" charset="0"/>
            </a:endParaRPr>
          </a:p>
          <a:p>
            <a:pPr marL="457200" indent="-457200" algn="just">
              <a:buAutoNum type="arabicPeriod"/>
            </a:pPr>
            <a:endParaRPr lang="sl-SI" dirty="0">
              <a:latin typeface="Aptos" panose="020B0004020202020204" pitchFamily="34" charset="0"/>
            </a:endParaRPr>
          </a:p>
          <a:p>
            <a:pPr algn="just"/>
            <a:endParaRPr lang="sl-SI" b="1" dirty="0">
              <a:latin typeface="Aptos" panose="020B0004020202020204" pitchFamily="34" charset="0"/>
            </a:endParaRPr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4F8080EA-EDCC-7FA9-33AA-02D4A41F7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646F3F-274D-499B-ABBE-824EB4ABDC3D}" type="slidenum">
              <a:rPr kumimoji="0" lang="en-US" sz="800" b="0" i="0" u="none" strike="noStrike" kern="1200" cap="all" spc="20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venir Next LT Pro"/>
                <a:ea typeface="+mn-ea"/>
                <a:cs typeface="Segoe UI Semilight" panose="020B04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800" b="0" i="0" u="none" strike="noStrike" kern="1200" cap="all" spc="20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venir Next LT Pro"/>
              <a:ea typeface="+mn-ea"/>
              <a:cs typeface="Segoe UI Semilight" panose="020B0402040204020203" pitchFamily="34" charset="0"/>
            </a:endParaRPr>
          </a:p>
        </p:txBody>
      </p:sp>
      <p:pic>
        <p:nvPicPr>
          <p:cNvPr id="6" name="Slika 5" descr="Slika, ki vsebuje besede besedilo, posnetek zaslona, programska oprema, računalniška ikona&#10;&#10;Vsebina, ustvarjena z UI, morda ni pravilna.">
            <a:extLst>
              <a:ext uri="{FF2B5EF4-FFF2-40B4-BE49-F238E27FC236}">
                <a16:creationId xmlns:a16="http://schemas.microsoft.com/office/drawing/2014/main" id="{2FA7902D-FBED-67D4-900C-59348F3315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167" t="43852" r="40000" b="26074"/>
          <a:stretch>
            <a:fillRect/>
          </a:stretch>
        </p:blipFill>
        <p:spPr>
          <a:xfrm>
            <a:off x="7645794" y="715261"/>
            <a:ext cx="4546205" cy="3522442"/>
          </a:xfrm>
          <a:prstGeom prst="rect">
            <a:avLst/>
          </a:prstGeom>
        </p:spPr>
      </p:pic>
      <p:pic>
        <p:nvPicPr>
          <p:cNvPr id="9" name="Slika 8" descr="Slika, ki vsebuje besede besedilo, posnetek zaslona, programska oprema, računalniška ikona&#10;&#10;Vsebina, ustvarjena z UI, morda ni pravilna.">
            <a:extLst>
              <a:ext uri="{FF2B5EF4-FFF2-40B4-BE49-F238E27FC236}">
                <a16:creationId xmlns:a16="http://schemas.microsoft.com/office/drawing/2014/main" id="{A5AE6C35-6234-D7DC-EB47-A19D57C7A3E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667" t="35111" r="29667" b="53037"/>
          <a:stretch>
            <a:fillRect/>
          </a:stretch>
        </p:blipFill>
        <p:spPr>
          <a:xfrm>
            <a:off x="1328374" y="5242364"/>
            <a:ext cx="9535252" cy="156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939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FDF452-7402-3BD7-CAAF-A3D34258B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6A90E4D-C3CE-40A5-0DFB-C1D56478F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063"/>
            <a:ext cx="10972800" cy="1325563"/>
          </a:xfrm>
        </p:spPr>
        <p:txBody>
          <a:bodyPr/>
          <a:lstStyle/>
          <a:p>
            <a:r>
              <a:rPr lang="sl-SI" b="1" dirty="0">
                <a:latin typeface="Aptos" panose="020B0004020202020204" pitchFamily="34" charset="0"/>
              </a:rPr>
              <a:t>Razdelek ILUSTRACIJE</a:t>
            </a:r>
          </a:p>
        </p:txBody>
      </p:sp>
      <p:pic>
        <p:nvPicPr>
          <p:cNvPr id="4" name="Slika 3" descr="Slika, ki vsebuje besede besedilo, posnetek zaslona, programska oprema, večpredstavnostna programska oprema&#10;&#10;Vsebina, ustvarjena z UI, morda ni pravilna.">
            <a:extLst>
              <a:ext uri="{FF2B5EF4-FFF2-40B4-BE49-F238E27FC236}">
                <a16:creationId xmlns:a16="http://schemas.microsoft.com/office/drawing/2014/main" id="{40CA5FF9-01E6-0562-D6A4-FA5D83A47E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133" r="67339" b="79498"/>
          <a:stretch>
            <a:fillRect/>
          </a:stretch>
        </p:blipFill>
        <p:spPr>
          <a:xfrm>
            <a:off x="0" y="1355626"/>
            <a:ext cx="8280083" cy="1763760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E5820369-9B31-EF32-B01E-D315D6970CA0}"/>
              </a:ext>
            </a:extLst>
          </p:cNvPr>
          <p:cNvSpPr txBox="1"/>
          <p:nvPr/>
        </p:nvSpPr>
        <p:spPr>
          <a:xfrm>
            <a:off x="3137150" y="1355626"/>
            <a:ext cx="5142933" cy="176376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Označba mesta številke diapozitiva 2">
            <a:extLst>
              <a:ext uri="{FF2B5EF4-FFF2-40B4-BE49-F238E27FC236}">
                <a16:creationId xmlns:a16="http://schemas.microsoft.com/office/drawing/2014/main" id="{48E0EB35-BD32-D418-8D6B-D4DA4034D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646F3F-274D-499B-ABBE-824EB4ABDC3D}" type="slidenum">
              <a:rPr kumimoji="0" lang="en-US" sz="800" b="0" i="0" u="none" strike="noStrike" kern="1200" cap="all" spc="20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venir Next LT Pro"/>
                <a:ea typeface="+mn-ea"/>
                <a:cs typeface="Segoe UI Semilight" panose="020B04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800" b="0" i="0" u="none" strike="noStrike" kern="1200" cap="all" spc="20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venir Next LT Pro"/>
              <a:ea typeface="+mn-ea"/>
              <a:cs typeface="Segoe UI Semilight" panose="020B0402040204020203" pitchFamily="34" charset="0"/>
            </a:endParaRPr>
          </a:p>
        </p:txBody>
      </p:sp>
      <p:cxnSp>
        <p:nvCxnSpPr>
          <p:cNvPr id="5" name="Raven puščični povezovalnik 4">
            <a:extLst>
              <a:ext uri="{FF2B5EF4-FFF2-40B4-BE49-F238E27FC236}">
                <a16:creationId xmlns:a16="http://schemas.microsoft.com/office/drawing/2014/main" id="{3600F4DF-57DE-D77F-6CD8-A25CD871DF05}"/>
              </a:ext>
            </a:extLst>
          </p:cNvPr>
          <p:cNvCxnSpPr>
            <a:cxnSpLocks/>
          </p:cNvCxnSpPr>
          <p:nvPr/>
        </p:nvCxnSpPr>
        <p:spPr>
          <a:xfrm flipH="1">
            <a:off x="2467897" y="2654275"/>
            <a:ext cx="982566" cy="8744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35D4DD52-5474-73E9-A707-91E3A37C0680}"/>
              </a:ext>
            </a:extLst>
          </p:cNvPr>
          <p:cNvSpPr txBox="1"/>
          <p:nvPr/>
        </p:nvSpPr>
        <p:spPr>
          <a:xfrm>
            <a:off x="0" y="3429000"/>
            <a:ext cx="29974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Vstavljanje slik</a:t>
            </a:r>
          </a:p>
        </p:txBody>
      </p:sp>
      <p:pic>
        <p:nvPicPr>
          <p:cNvPr id="9" name="Slika 8" descr="Slika, ki vsebuje besede besedilo, posnetek zaslona, programska oprema, zaslon&#10;&#10;Vsebina, ustvarjena z UI, morda ni pravilna.">
            <a:extLst>
              <a:ext uri="{FF2B5EF4-FFF2-40B4-BE49-F238E27FC236}">
                <a16:creationId xmlns:a16="http://schemas.microsoft.com/office/drawing/2014/main" id="{F644D590-52E2-8CEB-4741-D0F8211926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806" t="12330" r="64597" b="33620"/>
          <a:stretch>
            <a:fillRect/>
          </a:stretch>
        </p:blipFill>
        <p:spPr>
          <a:xfrm>
            <a:off x="3529122" y="3151239"/>
            <a:ext cx="2389238" cy="3706761"/>
          </a:xfrm>
          <a:prstGeom prst="rect">
            <a:avLst/>
          </a:prstGeom>
        </p:spPr>
      </p:pic>
      <p:cxnSp>
        <p:nvCxnSpPr>
          <p:cNvPr id="11" name="Raven puščični povezovalnik 10">
            <a:extLst>
              <a:ext uri="{FF2B5EF4-FFF2-40B4-BE49-F238E27FC236}">
                <a16:creationId xmlns:a16="http://schemas.microsoft.com/office/drawing/2014/main" id="{65AD89A0-592E-5DF6-14B8-F7CEDCF40A8E}"/>
              </a:ext>
            </a:extLst>
          </p:cNvPr>
          <p:cNvCxnSpPr>
            <a:cxnSpLocks/>
          </p:cNvCxnSpPr>
          <p:nvPr/>
        </p:nvCxnSpPr>
        <p:spPr>
          <a:xfrm>
            <a:off x="2372803" y="4977434"/>
            <a:ext cx="95967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ED7990F4-0F65-1428-76F1-D935AF3DF92A}"/>
              </a:ext>
            </a:extLst>
          </p:cNvPr>
          <p:cNvSpPr txBox="1"/>
          <p:nvPr/>
        </p:nvSpPr>
        <p:spPr>
          <a:xfrm>
            <a:off x="0" y="4835342"/>
            <a:ext cx="29974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Vstavljanje oblik</a:t>
            </a:r>
          </a:p>
        </p:txBody>
      </p:sp>
      <p:cxnSp>
        <p:nvCxnSpPr>
          <p:cNvPr id="15" name="Raven puščični povezovalnik 14">
            <a:extLst>
              <a:ext uri="{FF2B5EF4-FFF2-40B4-BE49-F238E27FC236}">
                <a16:creationId xmlns:a16="http://schemas.microsoft.com/office/drawing/2014/main" id="{B6B12E7F-7D4E-F03F-5C41-98186D737B91}"/>
              </a:ext>
            </a:extLst>
          </p:cNvPr>
          <p:cNvCxnSpPr>
            <a:cxnSpLocks/>
          </p:cNvCxnSpPr>
          <p:nvPr/>
        </p:nvCxnSpPr>
        <p:spPr>
          <a:xfrm flipV="1">
            <a:off x="7246374" y="1355626"/>
            <a:ext cx="1582994" cy="4240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61D3980B-43DC-AFAA-A006-74057EA31110}"/>
              </a:ext>
            </a:extLst>
          </p:cNvPr>
          <p:cNvSpPr txBox="1"/>
          <p:nvPr/>
        </p:nvSpPr>
        <p:spPr>
          <a:xfrm>
            <a:off x="8635877" y="1186349"/>
            <a:ext cx="29974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Vstavljanje grafik </a:t>
            </a:r>
            <a:r>
              <a:rPr kumimoji="0" lang="sl-SI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SmartArt</a:t>
            </a:r>
            <a:endParaRPr kumimoji="0" lang="sl-SI" sz="16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Seznami slik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Diagrami procesov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Zahtevnejši diagrami</a:t>
            </a:r>
          </a:p>
        </p:txBody>
      </p:sp>
      <p:cxnSp>
        <p:nvCxnSpPr>
          <p:cNvPr id="19" name="Raven puščični povezovalnik 18">
            <a:extLst>
              <a:ext uri="{FF2B5EF4-FFF2-40B4-BE49-F238E27FC236}">
                <a16:creationId xmlns:a16="http://schemas.microsoft.com/office/drawing/2014/main" id="{982F473F-1378-B710-F6D5-1C147D161560}"/>
              </a:ext>
            </a:extLst>
          </p:cNvPr>
          <p:cNvCxnSpPr>
            <a:cxnSpLocks/>
          </p:cNvCxnSpPr>
          <p:nvPr/>
        </p:nvCxnSpPr>
        <p:spPr>
          <a:xfrm>
            <a:off x="7052883" y="2305278"/>
            <a:ext cx="1227200" cy="10560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PoljeZBesedilom 20">
            <a:extLst>
              <a:ext uri="{FF2B5EF4-FFF2-40B4-BE49-F238E27FC236}">
                <a16:creationId xmlns:a16="http://schemas.microsoft.com/office/drawing/2014/main" id="{C63A99FD-684F-4562-A07C-43B0EC3121A5}"/>
              </a:ext>
            </a:extLst>
          </p:cNvPr>
          <p:cNvSpPr txBox="1"/>
          <p:nvPr/>
        </p:nvSpPr>
        <p:spPr>
          <a:xfrm>
            <a:off x="7366196" y="3327374"/>
            <a:ext cx="29974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Vstavljanje grafikonov</a:t>
            </a:r>
          </a:p>
        </p:txBody>
      </p:sp>
    </p:spTree>
    <p:extLst>
      <p:ext uri="{BB962C8B-B14F-4D97-AF65-F5344CB8AC3E}">
        <p14:creationId xmlns:p14="http://schemas.microsoft.com/office/powerpoint/2010/main" val="2937640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8C36D6-777B-5A40-BCD4-2A171A1621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BF1CE9-440E-8146-3A46-6A0DF812C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latin typeface="Aptos" panose="020B0004020202020204" pitchFamily="34" charset="0"/>
              </a:rPr>
              <a:t>Slika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92A6786-327E-093D-516E-F5630BD39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sl-SI" dirty="0">
                <a:latin typeface="Aptos" panose="020B0004020202020204" pitchFamily="34" charset="0"/>
              </a:rPr>
              <a:t>Prilepimo fotografijo.</a:t>
            </a:r>
          </a:p>
          <a:p>
            <a:pPr marL="457200" indent="-457200">
              <a:buAutoNum type="arabicPeriod"/>
            </a:pPr>
            <a:r>
              <a:rPr lang="sl-SI" dirty="0">
                <a:latin typeface="Aptos" panose="020B0004020202020204" pitchFamily="34" charset="0"/>
              </a:rPr>
              <a:t>Ob kliku na sliko se odpre zavihek </a:t>
            </a:r>
            <a:r>
              <a:rPr lang="sl-SI" b="1" dirty="0">
                <a:latin typeface="Aptos" panose="020B0004020202020204" pitchFamily="34" charset="0"/>
              </a:rPr>
              <a:t>Oblika slike</a:t>
            </a:r>
            <a:r>
              <a:rPr lang="sl-SI" dirty="0">
                <a:latin typeface="Aptos" panose="020B0004020202020204" pitchFamily="34" charset="0"/>
              </a:rPr>
              <a:t>, s katerim lahko podrobneje urejamo sliko.</a:t>
            </a:r>
          </a:p>
          <a:p>
            <a:pPr marL="457200" indent="-457200">
              <a:buAutoNum type="arabicPeriod"/>
            </a:pPr>
            <a:endParaRPr lang="sl-SI" dirty="0">
              <a:latin typeface="Aptos" panose="020B0004020202020204" pitchFamily="34" charset="0"/>
            </a:endParaRPr>
          </a:p>
          <a:p>
            <a:pPr marL="457200" indent="-457200">
              <a:buAutoNum type="arabicPeriod"/>
            </a:pPr>
            <a:endParaRPr lang="sl-SI" dirty="0">
              <a:latin typeface="Aptos" panose="020B0004020202020204" pitchFamily="34" charset="0"/>
            </a:endParaRPr>
          </a:p>
          <a:p>
            <a:pPr marL="457200" indent="-457200">
              <a:buAutoNum type="arabicPeriod"/>
            </a:pPr>
            <a:endParaRPr lang="sl-SI" dirty="0">
              <a:latin typeface="Aptos" panose="020B0004020202020204" pitchFamily="34" charset="0"/>
            </a:endParaRPr>
          </a:p>
          <a:p>
            <a:pPr marL="457200" indent="-457200">
              <a:buAutoNum type="arabicPeriod"/>
            </a:pPr>
            <a:r>
              <a:rPr lang="sl-SI" dirty="0">
                <a:latin typeface="Aptos" panose="020B0004020202020204" pitchFamily="34" charset="0"/>
              </a:rPr>
              <a:t>Z desnim klikom na sliko se odpre podokno kot pri tabelah, za urejanje slike. </a:t>
            </a:r>
          </a:p>
          <a:p>
            <a:endParaRPr lang="sl-SI" b="1" dirty="0">
              <a:latin typeface="Aptos" panose="020B0004020202020204" pitchFamily="34" charset="0"/>
            </a:endParaRPr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EADBA423-21FA-D12D-6DAC-C401A31AF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646F3F-274D-499B-ABBE-824EB4ABDC3D}" type="slidenum">
              <a:rPr kumimoji="0" lang="en-US" sz="800" b="0" i="0" u="none" strike="noStrike" kern="1200" cap="all" spc="20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venir Next LT Pro"/>
                <a:ea typeface="+mn-ea"/>
                <a:cs typeface="Segoe UI Semilight" panose="020B04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800" b="0" i="0" u="none" strike="noStrike" kern="1200" cap="all" spc="20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venir Next LT Pro"/>
              <a:ea typeface="+mn-ea"/>
              <a:cs typeface="Segoe UI Semilight" panose="020B0402040204020203" pitchFamily="34" charset="0"/>
            </a:endParaRPr>
          </a:p>
        </p:txBody>
      </p:sp>
      <p:pic>
        <p:nvPicPr>
          <p:cNvPr id="7" name="Slika 6" descr="Slika, ki vsebuje besede besedilo, posnetek zaslona, programska oprema, večpredstavnostna programska oprema&#10;&#10;Vsebina, ustvarjena z UI, morda ni pravilna.">
            <a:extLst>
              <a:ext uri="{FF2B5EF4-FFF2-40B4-BE49-F238E27FC236}">
                <a16:creationId xmlns:a16="http://schemas.microsoft.com/office/drawing/2014/main" id="{28622655-4DE3-4230-633F-7D5A63C661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019" r="6371" b="79211"/>
          <a:stretch>
            <a:fillRect/>
          </a:stretch>
        </p:blipFill>
        <p:spPr>
          <a:xfrm>
            <a:off x="68825" y="3042966"/>
            <a:ext cx="12091519" cy="114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430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139FC-C4FE-3FFB-5978-3CBA716D2D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0CAE9B1-7312-30A6-92C1-62F29CB33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2480"/>
            <a:ext cx="10972800" cy="1325563"/>
          </a:xfrm>
        </p:spPr>
        <p:txBody>
          <a:bodyPr/>
          <a:lstStyle/>
          <a:p>
            <a:r>
              <a:rPr lang="sl-SI" b="1" dirty="0">
                <a:latin typeface="Aptos" panose="020B0004020202020204" pitchFamily="34" charset="0"/>
              </a:rPr>
              <a:t>Poimenovanje slike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6BD452C-17AC-B036-2747-861FF24EF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91177"/>
            <a:ext cx="10972800" cy="4036534"/>
          </a:xfrm>
        </p:spPr>
        <p:txBody>
          <a:bodyPr/>
          <a:lstStyle/>
          <a:p>
            <a:pPr marL="457200" indent="-457200" algn="just">
              <a:buAutoNum type="arabicPeriod"/>
            </a:pPr>
            <a:r>
              <a:rPr lang="sl-SI" dirty="0">
                <a:latin typeface="Aptos" panose="020B0004020202020204" pitchFamily="34" charset="0"/>
              </a:rPr>
              <a:t>Desni klik na sliko in izberemo opcijo </a:t>
            </a:r>
            <a:r>
              <a:rPr lang="sl-SI" b="1" dirty="0">
                <a:latin typeface="Aptos" panose="020B0004020202020204" pitchFamily="34" charset="0"/>
              </a:rPr>
              <a:t>Vstavi napis.</a:t>
            </a:r>
          </a:p>
          <a:p>
            <a:pPr marL="457200" indent="-457200" algn="just">
              <a:buAutoNum type="arabicPeriod"/>
            </a:pPr>
            <a:r>
              <a:rPr lang="sl-SI" dirty="0">
                <a:latin typeface="Aptos" panose="020B0004020202020204" pitchFamily="34" charset="0"/>
              </a:rPr>
              <a:t>Oznaka: </a:t>
            </a:r>
            <a:r>
              <a:rPr lang="sl-SI" b="1" dirty="0">
                <a:latin typeface="Aptos" panose="020B0004020202020204" pitchFamily="34" charset="0"/>
              </a:rPr>
              <a:t>Slika</a:t>
            </a:r>
          </a:p>
          <a:p>
            <a:pPr marL="457200" indent="-457200" algn="just">
              <a:buAutoNum type="arabicPeriod"/>
            </a:pPr>
            <a:r>
              <a:rPr lang="sl-SI" dirty="0">
                <a:latin typeface="Aptos" panose="020B0004020202020204" pitchFamily="34" charset="0"/>
              </a:rPr>
              <a:t>Sliko poimenujemo. Vedno po principu </a:t>
            </a:r>
            <a:r>
              <a:rPr lang="sl-SI" b="1" dirty="0">
                <a:latin typeface="Aptos" panose="020B0004020202020204" pitchFamily="34" charset="0"/>
              </a:rPr>
              <a:t>Slika X: Naziv.</a:t>
            </a:r>
            <a:endParaRPr lang="sl-SI" dirty="0">
              <a:latin typeface="Aptos" panose="020B00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l-SI" dirty="0">
                <a:latin typeface="Aptos" panose="020B0004020202020204" pitchFamily="34" charset="0"/>
              </a:rPr>
              <a:t>Številčenje slik je samodejno, zato števil ne spreminjamo.</a:t>
            </a:r>
          </a:p>
          <a:p>
            <a:pPr marL="457200" indent="-457200" algn="just">
              <a:buAutoNum type="arabicPeriod" startAt="5"/>
            </a:pPr>
            <a:r>
              <a:rPr lang="sl-SI" dirty="0">
                <a:latin typeface="Aptos" panose="020B0004020202020204" pitchFamily="34" charset="0"/>
              </a:rPr>
              <a:t>Položaj: </a:t>
            </a:r>
            <a:r>
              <a:rPr lang="sl-SI" b="1" dirty="0">
                <a:latin typeface="Aptos" panose="020B0004020202020204" pitchFamily="34" charset="0"/>
              </a:rPr>
              <a:t>pod izbranim elementom.</a:t>
            </a:r>
          </a:p>
          <a:p>
            <a:pPr marL="457200" indent="-457200" algn="just">
              <a:buAutoNum type="arabicPeriod" startAt="5"/>
            </a:pPr>
            <a:r>
              <a:rPr lang="sl-SI" dirty="0">
                <a:latin typeface="Aptos" panose="020B0004020202020204" pitchFamily="34" charset="0"/>
              </a:rPr>
              <a:t>Klik na </a:t>
            </a:r>
            <a:r>
              <a:rPr lang="sl-SI" b="1" dirty="0">
                <a:latin typeface="Aptos" panose="020B0004020202020204" pitchFamily="34" charset="0"/>
              </a:rPr>
              <a:t>V redu </a:t>
            </a:r>
            <a:r>
              <a:rPr lang="sl-SI" dirty="0">
                <a:latin typeface="Aptos" panose="020B0004020202020204" pitchFamily="34" charset="0"/>
              </a:rPr>
              <a:t>– potrdimo svoj vnos.</a:t>
            </a:r>
          </a:p>
          <a:p>
            <a:pPr marL="457200" indent="-457200" algn="just">
              <a:buAutoNum type="arabicPeriod" startAt="5"/>
            </a:pPr>
            <a:r>
              <a:rPr lang="sl-SI" dirty="0">
                <a:latin typeface="Aptos" panose="020B0004020202020204" pitchFamily="34" charset="0"/>
              </a:rPr>
              <a:t>Uredimo zapis tako da je </a:t>
            </a:r>
            <a:r>
              <a:rPr lang="sl-SI" b="1" dirty="0">
                <a:latin typeface="Aptos" panose="020B0004020202020204" pitchFamily="34" charset="0"/>
              </a:rPr>
              <a:t>pisava enaka pisavi besedila, velikost pa manjša.</a:t>
            </a:r>
          </a:p>
          <a:p>
            <a:pPr marL="457200" indent="-457200" algn="just">
              <a:buAutoNum type="arabicPeriod" startAt="5"/>
            </a:pPr>
            <a:r>
              <a:rPr lang="sl-SI" b="1" dirty="0">
                <a:solidFill>
                  <a:schemeClr val="accent5"/>
                </a:solidFill>
                <a:latin typeface="Aptos" panose="020B0004020202020204" pitchFamily="34" charset="0"/>
              </a:rPr>
              <a:t>Na enak način številčimo grafe, enačbe …</a:t>
            </a:r>
          </a:p>
          <a:p>
            <a:pPr algn="just"/>
            <a:endParaRPr lang="sl-SI" b="1" dirty="0">
              <a:latin typeface="Aptos" panose="020B0004020202020204" pitchFamily="34" charset="0"/>
            </a:endParaRPr>
          </a:p>
          <a:p>
            <a:pPr marL="457200" indent="-457200" algn="just">
              <a:buAutoNum type="arabicPeriod"/>
            </a:pPr>
            <a:endParaRPr lang="sl-SI" dirty="0">
              <a:latin typeface="Aptos" panose="020B0004020202020204" pitchFamily="34" charset="0"/>
            </a:endParaRPr>
          </a:p>
          <a:p>
            <a:pPr marL="457200" indent="-457200" algn="just">
              <a:buAutoNum type="arabicPeriod"/>
            </a:pPr>
            <a:endParaRPr lang="sl-SI" dirty="0">
              <a:latin typeface="Aptos" panose="020B0004020202020204" pitchFamily="34" charset="0"/>
            </a:endParaRPr>
          </a:p>
          <a:p>
            <a:pPr algn="just"/>
            <a:endParaRPr lang="sl-SI" b="1" dirty="0">
              <a:latin typeface="Aptos" panose="020B0004020202020204" pitchFamily="34" charset="0"/>
            </a:endParaRPr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A73E0868-8979-10CD-B3C9-9FDEF98D0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646F3F-274D-499B-ABBE-824EB4ABDC3D}" type="slidenum">
              <a:rPr kumimoji="0" lang="en-US" sz="800" b="0" i="0" u="none" strike="noStrike" kern="1200" cap="all" spc="20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venir Next LT Pro"/>
                <a:ea typeface="+mn-ea"/>
                <a:cs typeface="Segoe UI Semilight" panose="020B04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800" b="0" i="0" u="none" strike="noStrike" kern="1200" cap="all" spc="20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venir Next LT Pro"/>
              <a:ea typeface="+mn-ea"/>
              <a:cs typeface="Segoe UI Semilight" panose="020B0402040204020203" pitchFamily="34" charset="0"/>
            </a:endParaRPr>
          </a:p>
        </p:txBody>
      </p:sp>
      <p:pic>
        <p:nvPicPr>
          <p:cNvPr id="7" name="Slika 6" descr="Slika, ki vsebuje besede besedilo, posnetek zaslona, programska oprema, večpredstavnostna programska oprema&#10;&#10;Vsebina, ustvarjena z UI, morda ni pravilna.">
            <a:extLst>
              <a:ext uri="{FF2B5EF4-FFF2-40B4-BE49-F238E27FC236}">
                <a16:creationId xmlns:a16="http://schemas.microsoft.com/office/drawing/2014/main" id="{7828764E-8B27-6D0F-5AD2-6040DF9CF3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583" t="41778" r="47083" b="28148"/>
          <a:stretch>
            <a:fillRect/>
          </a:stretch>
        </p:blipFill>
        <p:spPr>
          <a:xfrm>
            <a:off x="7905135" y="1185274"/>
            <a:ext cx="4286865" cy="310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202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isarn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SplashVTI">
  <a:themeElements>
    <a:clrScheme name="Custom 11">
      <a:dk1>
        <a:srgbClr val="262626"/>
      </a:dk1>
      <a:lt1>
        <a:sysClr val="window" lastClr="FFFFFF"/>
      </a:lt1>
      <a:dk2>
        <a:srgbClr val="2F333D"/>
      </a:dk2>
      <a:lt2>
        <a:srgbClr val="E9F3F3"/>
      </a:lt2>
      <a:accent1>
        <a:srgbClr val="1EBE9B"/>
      </a:accent1>
      <a:accent2>
        <a:srgbClr val="FD8686"/>
      </a:accent2>
      <a:accent3>
        <a:srgbClr val="0AC8AD"/>
      </a:accent3>
      <a:accent4>
        <a:srgbClr val="E69500"/>
      </a:accent4>
      <a:accent5>
        <a:srgbClr val="EC4E70"/>
      </a:accent5>
      <a:accent6>
        <a:srgbClr val="794DFF"/>
      </a:accent6>
      <a:hlink>
        <a:srgbClr val="3E8FF1"/>
      </a:hlink>
      <a:folHlink>
        <a:srgbClr val="939393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lashVTI" id="{CD38C481-21EC-466B-953B-A1440B42712A}" vid="{D3E4813C-1D98-48C2-AF59-2D0D78E255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406</Words>
  <Application>Microsoft Office PowerPoint</Application>
  <PresentationFormat>Širokozaslonsko</PresentationFormat>
  <Paragraphs>90</Paragraphs>
  <Slides>14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14</vt:i4>
      </vt:variant>
    </vt:vector>
  </HeadingPairs>
  <TitlesOfParts>
    <vt:vector size="21" baseType="lpstr">
      <vt:lpstr>Aptos</vt:lpstr>
      <vt:lpstr>Aptos Display</vt:lpstr>
      <vt:lpstr>Arial</vt:lpstr>
      <vt:lpstr>Avenir Next LT Pro</vt:lpstr>
      <vt:lpstr>Posterama</vt:lpstr>
      <vt:lpstr>Officeova tema</vt:lpstr>
      <vt:lpstr>SplashVTI</vt:lpstr>
      <vt:lpstr>Zavihek VSTAVLJANJE</vt:lpstr>
      <vt:lpstr>Razdelek STRANI</vt:lpstr>
      <vt:lpstr>Razdelek TABELE</vt:lpstr>
      <vt:lpstr>Tabela – 1. del </vt:lpstr>
      <vt:lpstr>Tabela – 2. del </vt:lpstr>
      <vt:lpstr>Poimenovanje tabel</vt:lpstr>
      <vt:lpstr>Razdelek ILUSTRACIJE</vt:lpstr>
      <vt:lpstr>Slika</vt:lpstr>
      <vt:lpstr>Poimenovanje slike</vt:lpstr>
      <vt:lpstr>Razdelek PRIPOMBE</vt:lpstr>
      <vt:lpstr>Razdelek GLAVA IN NOGA</vt:lpstr>
      <vt:lpstr>Glava in noga </vt:lpstr>
      <vt:lpstr>Razdelek BESEDILO</vt:lpstr>
      <vt:lpstr>Razdelek SIMBOLI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Gaja Vouk</dc:creator>
  <cp:lastModifiedBy>Gaja Vouk</cp:lastModifiedBy>
  <cp:revision>4</cp:revision>
  <dcterms:created xsi:type="dcterms:W3CDTF">2026-02-23T17:33:34Z</dcterms:created>
  <dcterms:modified xsi:type="dcterms:W3CDTF">2026-03-08T14:11:26Z</dcterms:modified>
</cp:coreProperties>
</file>