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85" r:id="rId3"/>
    <p:sldId id="291" r:id="rId4"/>
    <p:sldId id="286" r:id="rId5"/>
    <p:sldId id="287" r:id="rId6"/>
    <p:sldId id="290" r:id="rId7"/>
    <p:sldId id="264" r:id="rId8"/>
    <p:sldId id="288" r:id="rId9"/>
    <p:sldId id="276" r:id="rId10"/>
    <p:sldId id="281" r:id="rId11"/>
    <p:sldId id="283" r:id="rId12"/>
    <p:sldId id="284" r:id="rId13"/>
    <p:sldId id="289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48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sl-SI">
                <a:solidFill>
                  <a:schemeClr val="tx2"/>
                </a:solidFill>
              </a:rPr>
              <a:t>12. 10. 2017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sl-SI" noProof="0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sl-SI" noProof="0" smtClean="0"/>
              <a:pPr/>
              <a:t>12. 10. 2017</a:t>
            </a:fld>
            <a:endParaRPr lang="sl-SI" noProof="0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 smtClean="0"/>
              <a:t>Uredite sloge besedila matrice</a:t>
            </a:r>
          </a:p>
          <a:p>
            <a:pPr lvl="1"/>
            <a:r>
              <a:rPr lang="sl-SI" noProof="0" dirty="0" smtClean="0"/>
              <a:t>Druga raven</a:t>
            </a:r>
          </a:p>
          <a:p>
            <a:pPr lvl="2"/>
            <a:r>
              <a:rPr lang="sl-SI" noProof="0" dirty="0" smtClean="0"/>
              <a:t>Tretja raven</a:t>
            </a:r>
          </a:p>
          <a:p>
            <a:pPr lvl="3"/>
            <a:r>
              <a:rPr lang="sl-SI" noProof="0" dirty="0" smtClean="0"/>
              <a:t>Četrta raven</a:t>
            </a:r>
          </a:p>
          <a:p>
            <a:pPr lvl="4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sl-SI" noProof="0" smtClean="0"/>
              <a:t>12. 10. 2017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sl-SI" noProof="0" smtClean="0"/>
              <a:t>12. 10. 2017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sl-SI" noProof="0" smtClean="0"/>
              <a:t>12. 10. 2017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sl-SI" noProof="0" smtClean="0"/>
              <a:t>12. 10. 2017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sl-SI" noProof="0" smtClean="0"/>
              <a:t>12. 10. 2017</a:t>
            </a:fld>
            <a:endParaRPr lang="sl-SI" noProof="0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sl-SI" noProof="0" smtClean="0"/>
              <a:t>12. 10. 2017</a:t>
            </a:fld>
            <a:endParaRPr lang="sl-SI" noProof="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sl-SI" noProof="0" smtClean="0"/>
              <a:t>12. 10. 2017</a:t>
            </a:fld>
            <a:endParaRPr lang="sl-SI" noProof="0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sl-SI" noProof="0" smtClean="0"/>
              <a:t>12. 10. 2017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sl-SI" noProof="0" smtClean="0"/>
              <a:t>12. 10. 2017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sl-SI" noProof="0" dirty="0" smtClean="0"/>
              <a:t>Uredite sloge besedila matrice</a:t>
            </a:r>
          </a:p>
          <a:p>
            <a:pPr lvl="1"/>
            <a:r>
              <a:rPr lang="sl-SI" noProof="0" dirty="0" smtClean="0"/>
              <a:t>Druga raven</a:t>
            </a:r>
          </a:p>
          <a:p>
            <a:pPr lvl="2"/>
            <a:r>
              <a:rPr lang="sl-SI" noProof="0" dirty="0" smtClean="0"/>
              <a:t>Tretja raven</a:t>
            </a:r>
          </a:p>
          <a:p>
            <a:pPr lvl="3"/>
            <a:r>
              <a:rPr lang="sl-SI" noProof="0" dirty="0" smtClean="0"/>
              <a:t>Četrta raven</a:t>
            </a:r>
          </a:p>
          <a:p>
            <a:pPr lvl="4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sl-SI" noProof="0" smtClean="0"/>
              <a:pPr/>
              <a:t>12. 10. 2017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dovi.net/grad/data/podgradprivranskem/PICT7313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NAVODILA ZATE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Pripravi predstavitev (npr. </a:t>
            </a:r>
            <a:r>
              <a:rPr lang="sl-SI" dirty="0"/>
              <a:t>s plakatom, razstavo, dramatizacijo, z igro </a:t>
            </a:r>
            <a:r>
              <a:rPr lang="sl-SI" dirty="0" smtClean="0"/>
              <a:t>vlog). </a:t>
            </a:r>
          </a:p>
          <a:p>
            <a:r>
              <a:rPr lang="sl-SI" dirty="0" smtClean="0">
                <a:solidFill>
                  <a:srgbClr val="00B050"/>
                </a:solidFill>
              </a:rPr>
              <a:t>Traja naj od 5 do 8 minut.</a:t>
            </a:r>
          </a:p>
        </p:txBody>
      </p:sp>
    </p:spTree>
    <p:extLst>
      <p:ext uri="{BB962C8B-B14F-4D97-AF65-F5344CB8AC3E}">
        <p14:creationId xmlns:p14="http://schemas.microsoft.com/office/powerpoint/2010/main" val="31398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ŽIVLJENJE LJUDI V PRETEKLOSTI IN SEDANJOSTI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Opiši, kako so ljudje živeli v času, ki ga predstavljaš.</a:t>
            </a:r>
          </a:p>
          <a:p>
            <a:r>
              <a:rPr lang="sl-SI" dirty="0" smtClean="0"/>
              <a:t>Razmisli in pojasni, katere so bile prednosti in slabosti življenja takrat (glede na čas, v katerem živiš ti ).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301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 IN LITERATURA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469900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Pazi, kako navajaš literaturo!</a:t>
            </a:r>
          </a:p>
          <a:p>
            <a:pPr marL="0" indent="0">
              <a:buNone/>
            </a:pPr>
            <a:r>
              <a:rPr lang="sl-SI" dirty="0" smtClean="0"/>
              <a:t>KNJIGE (primer):</a:t>
            </a:r>
          </a:p>
          <a:p>
            <a:r>
              <a:rPr lang="sl-SI" sz="2000" dirty="0" smtClean="0">
                <a:solidFill>
                  <a:schemeClr val="tx1">
                    <a:lumMod val="50000"/>
                  </a:schemeClr>
                </a:solidFill>
              </a:rPr>
              <a:t>JURAČ, V., Razpotnik, J. in KORŽE VOVK A.  2009. Učbenik Družba smo mi 4. Ljubljana: Založba ROKUS </a:t>
            </a:r>
            <a:r>
              <a:rPr lang="sl-SI" sz="2000" dirty="0" err="1" smtClean="0">
                <a:solidFill>
                  <a:schemeClr val="tx1">
                    <a:lumMod val="50000"/>
                  </a:schemeClr>
                </a:solidFill>
              </a:rPr>
              <a:t>Klett</a:t>
            </a:r>
            <a:r>
              <a:rPr lang="sl-SI" sz="20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sl-SI" dirty="0" smtClean="0"/>
              <a:t>SPLET (primer):</a:t>
            </a:r>
          </a:p>
          <a:p>
            <a:r>
              <a:rPr lang="sl-SI" sz="2000" dirty="0">
                <a:solidFill>
                  <a:schemeClr val="tx1">
                    <a:lumMod val="50000"/>
                  </a:schemeClr>
                </a:solidFill>
                <a:hlinkClick r:id="rId2"/>
              </a:rPr>
              <a:t>http://</a:t>
            </a:r>
            <a:r>
              <a:rPr lang="sl-SI" sz="2000" dirty="0" smtClean="0">
                <a:solidFill>
                  <a:schemeClr val="tx1">
                    <a:lumMod val="50000"/>
                  </a:schemeClr>
                </a:solidFill>
                <a:hlinkClick r:id="rId2"/>
              </a:rPr>
              <a:t>www.gradovi.net/grad/data/podgradprivranskem/PICT7313.JPG</a:t>
            </a:r>
            <a:r>
              <a:rPr lang="sl-SI" sz="2000" dirty="0" smtClean="0">
                <a:solidFill>
                  <a:schemeClr val="tx1">
                    <a:lumMod val="50000"/>
                  </a:schemeClr>
                </a:solidFill>
              </a:rPr>
              <a:t>, dostop: 12. 5. 2017</a:t>
            </a:r>
          </a:p>
          <a:p>
            <a:endParaRPr lang="sl-SI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sl-SI" sz="2000" dirty="0" smtClean="0">
                <a:solidFill>
                  <a:schemeClr val="tx1">
                    <a:lumMod val="50000"/>
                  </a:schemeClr>
                </a:solidFill>
              </a:rPr>
              <a:t>Če boš navajal še kaj drugega, vprašaj učiteljico, kako.</a:t>
            </a:r>
          </a:p>
          <a:p>
            <a:r>
              <a:rPr lang="sl-SI" sz="2000" dirty="0"/>
              <a:t>Uporabi </a:t>
            </a:r>
            <a:r>
              <a:rPr lang="sl-SI" sz="2000" dirty="0">
                <a:solidFill>
                  <a:srgbClr val="FF0000"/>
                </a:solidFill>
              </a:rPr>
              <a:t>vsaj dve različni literaturi </a:t>
            </a:r>
            <a:r>
              <a:rPr lang="sl-SI" sz="2100" dirty="0"/>
              <a:t>(npr. spletno raziskovanje, raziskovanje s pomočjo knjig, fotografij, posnetkov ipd.)  </a:t>
            </a:r>
          </a:p>
          <a:p>
            <a:endParaRPr lang="sl-SI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7309" y="980728"/>
            <a:ext cx="10157354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… pa veselo na delo …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2400" dirty="0">
                <a:solidFill>
                  <a:srgbClr val="FF0000"/>
                </a:solidFill>
              </a:rPr>
              <a:t>Če imaš še kakšno drugo zanimivo idejo, se posvetuj z učiteljico</a:t>
            </a:r>
            <a:r>
              <a:rPr lang="sl-SI" sz="2400" dirty="0" smtClean="0">
                <a:solidFill>
                  <a:srgbClr val="FF0000"/>
                </a:solidFill>
              </a:rPr>
              <a:t>.</a:t>
            </a:r>
            <a:br>
              <a:rPr lang="sl-SI" sz="2400" dirty="0" smtClean="0">
                <a:solidFill>
                  <a:srgbClr val="FF0000"/>
                </a:solidFill>
              </a:rPr>
            </a:br>
            <a:r>
              <a:rPr lang="sl-SI" sz="2400" dirty="0">
                <a:solidFill>
                  <a:srgbClr val="FF0000"/>
                </a:solidFill>
              </a:rPr>
              <a:t/>
            </a:r>
            <a:br>
              <a:rPr lang="sl-SI" sz="2400" dirty="0">
                <a:solidFill>
                  <a:srgbClr val="FF0000"/>
                </a:solidFill>
              </a:rPr>
            </a:br>
            <a:r>
              <a:rPr lang="sl-SI" sz="2800" dirty="0">
                <a:solidFill>
                  <a:srgbClr val="FF0000"/>
                </a:solidFill>
              </a:rPr>
              <a:t>Želim ti veliko uspeha pri raziskovanju!</a:t>
            </a:r>
            <a:r>
              <a:rPr lang="sl-SI" sz="4800" dirty="0">
                <a:solidFill>
                  <a:srgbClr val="FF0000"/>
                </a:solidFill>
              </a:rPr>
              <a:t/>
            </a:r>
            <a:br>
              <a:rPr lang="sl-SI" sz="4800" dirty="0">
                <a:solidFill>
                  <a:srgbClr val="FF0000"/>
                </a:solidFill>
              </a:rPr>
            </a:br>
            <a:endParaRPr lang="sl-SI" dirty="0"/>
          </a:p>
        </p:txBody>
      </p:sp>
      <p:pic>
        <p:nvPicPr>
          <p:cNvPr id="1026" name="Picture 2" descr="Rezultat iskanja slik za smiley go to wor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3789040"/>
            <a:ext cx="2059515" cy="26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Predstavitev </a:t>
            </a:r>
            <a:r>
              <a:rPr lang="sl-SI" dirty="0"/>
              <a:t>s programom PowerPoint ali s plakatom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</a:t>
            </a:r>
            <a:r>
              <a:rPr lang="sl-SI" dirty="0" smtClean="0"/>
              <a:t>e </a:t>
            </a:r>
            <a:r>
              <a:rPr lang="sl-SI" dirty="0"/>
              <a:t>pozabi:</a:t>
            </a:r>
          </a:p>
          <a:p>
            <a:pPr lvl="1"/>
            <a:r>
              <a:rPr lang="sl-SI" dirty="0"/>
              <a:t>zapiši, kje in kdaj si pridobil slike in podatke,</a:t>
            </a:r>
          </a:p>
          <a:p>
            <a:pPr lvl="1"/>
            <a:r>
              <a:rPr lang="sl-SI" dirty="0"/>
              <a:t>zapisuj le bistvene podatke,</a:t>
            </a:r>
          </a:p>
          <a:p>
            <a:pPr lvl="1"/>
            <a:r>
              <a:rPr lang="sl-SI" dirty="0"/>
              <a:t>pazi na pravopis,</a:t>
            </a:r>
          </a:p>
          <a:p>
            <a:pPr lvl="1"/>
            <a:r>
              <a:rPr lang="sl-SI" dirty="0"/>
              <a:t>izberi predlogo, na kateri se bodo tvoje besedilo in fotografije dobro videle,</a:t>
            </a:r>
          </a:p>
          <a:p>
            <a:pPr lvl="1"/>
            <a:r>
              <a:rPr lang="sl-SI" dirty="0"/>
              <a:t>slike naj bodo povezane s temo tvoje </a:t>
            </a:r>
            <a:r>
              <a:rPr lang="sl-SI" dirty="0" smtClean="0"/>
              <a:t>predstavitve,</a:t>
            </a:r>
          </a:p>
          <a:p>
            <a:pPr lvl="1"/>
            <a:r>
              <a:rPr lang="sl-SI" dirty="0" smtClean="0"/>
              <a:t>ne pozabi zapisati, kje in kdaj si dobil fotografije </a:t>
            </a:r>
            <a:r>
              <a:rPr lang="sl-SI" sz="1800" dirty="0" smtClean="0"/>
              <a:t>(www. ….., dostop: datum)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95044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17309" y="1844824"/>
            <a:ext cx="10157354" cy="4327376"/>
          </a:xfrm>
        </p:spPr>
        <p:txBody>
          <a:bodyPr>
            <a:normAutofit/>
          </a:bodyPr>
          <a:lstStyle/>
          <a:p>
            <a:r>
              <a:rPr lang="sl-SI" dirty="0" smtClean="0"/>
              <a:t>Predstavitev </a:t>
            </a:r>
            <a:r>
              <a:rPr lang="sl-SI" dirty="0" smtClean="0">
                <a:solidFill>
                  <a:srgbClr val="FF0000"/>
                </a:solidFill>
              </a:rPr>
              <a:t>z razstavo</a:t>
            </a:r>
            <a:r>
              <a:rPr lang="sl-SI" dirty="0" smtClean="0"/>
              <a:t>:</a:t>
            </a:r>
          </a:p>
          <a:p>
            <a:pPr lvl="1"/>
            <a:r>
              <a:rPr lang="sl-SI" dirty="0" smtClean="0"/>
              <a:t>za predmete, slike …, ki jih boš predstavil, potrebuješ dovoljenje svojih staršev,</a:t>
            </a:r>
          </a:p>
          <a:p>
            <a:pPr lvl="1"/>
            <a:r>
              <a:rPr lang="sl-SI" dirty="0" smtClean="0"/>
              <a:t>ne pozabi, da se lahko stvari tudi uničijo, pokvarijo … če so dragocene, jih zaščiti ali pa jih predstavi s fotografijo,</a:t>
            </a:r>
          </a:p>
          <a:p>
            <a:pPr lvl="1"/>
            <a:endParaRPr lang="sl-SI" dirty="0"/>
          </a:p>
          <a:p>
            <a:r>
              <a:rPr lang="sl-SI" dirty="0" smtClean="0"/>
              <a:t>Predstavitev </a:t>
            </a:r>
            <a:r>
              <a:rPr lang="sl-SI" dirty="0" smtClean="0">
                <a:solidFill>
                  <a:srgbClr val="FF0000"/>
                </a:solidFill>
              </a:rPr>
              <a:t>z igro vlog</a:t>
            </a:r>
            <a:r>
              <a:rPr lang="sl-SI" dirty="0" smtClean="0"/>
              <a:t>:</a:t>
            </a:r>
          </a:p>
          <a:p>
            <a:pPr lvl="1"/>
            <a:r>
              <a:rPr lang="sl-SI" dirty="0" smtClean="0"/>
              <a:t>če boš potreboval pomoč, vprašaj sošolce in učiteljico.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lvl="1"/>
            <a:endParaRPr lang="sl-SI" dirty="0" smtClean="0"/>
          </a:p>
          <a:p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/>
          <a:lstStyle/>
          <a:p>
            <a:pPr algn="ctr"/>
            <a:r>
              <a:rPr lang="sl-SI" dirty="0" smtClean="0"/>
              <a:t>Predstavitev z razstavo ali igro vlog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58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TEME, KI JIH RAZISKUJEMO  …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469900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V šolo v času naših babic</a:t>
            </a:r>
          </a:p>
          <a:p>
            <a:r>
              <a:rPr lang="sl-SI" dirty="0" smtClean="0"/>
              <a:t>Kdaj so zabrneli prvi avtomobilski motorji?</a:t>
            </a:r>
          </a:p>
          <a:p>
            <a:r>
              <a:rPr lang="sl-SI" dirty="0" smtClean="0"/>
              <a:t>Dvorci in gradovi </a:t>
            </a:r>
          </a:p>
          <a:p>
            <a:r>
              <a:rPr lang="sl-SI" dirty="0" smtClean="0"/>
              <a:t>Kdaj je zasvetila prva žarnica?</a:t>
            </a:r>
          </a:p>
          <a:p>
            <a:r>
              <a:rPr lang="sl-SI" dirty="0" smtClean="0"/>
              <a:t>Kaj so kuhale naše babice?</a:t>
            </a:r>
          </a:p>
          <a:p>
            <a:r>
              <a:rPr lang="sl-SI" dirty="0" smtClean="0"/>
              <a:t>Kako so perilo oprali nekoč?</a:t>
            </a:r>
          </a:p>
          <a:p>
            <a:r>
              <a:rPr lang="sl-SI" dirty="0" smtClean="0"/>
              <a:t>Od kod hmelj?</a:t>
            </a:r>
          </a:p>
          <a:p>
            <a:r>
              <a:rPr lang="sl-SI" dirty="0" smtClean="0"/>
              <a:t>Znane osebnosti Vranskega in njihovo delo</a:t>
            </a:r>
          </a:p>
          <a:p>
            <a:pPr marL="0" indent="0" algn="ctr">
              <a:buNone/>
            </a:pPr>
            <a:r>
              <a:rPr lang="sl-SI" dirty="0" smtClean="0">
                <a:solidFill>
                  <a:srgbClr val="FF0000"/>
                </a:solidFill>
              </a:rPr>
              <a:t>…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7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KAJ IN KAKO?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1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90156" y="548680"/>
            <a:ext cx="7890801" cy="3298825"/>
          </a:xfrm>
        </p:spPr>
        <p:txBody>
          <a:bodyPr/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sl-SI" sz="5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Naslov tvoje raziskave</a:t>
            </a:r>
            <a:endParaRPr lang="sl-SI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366220" y="4077072"/>
            <a:ext cx="7008574" cy="1244600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sl-SI" dirty="0" smtClean="0">
                <a:solidFill>
                  <a:srgbClr val="374C81"/>
                </a:solidFill>
              </a:rPr>
              <a:t>Ime in priimek, 4. 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l-SI" sz="2800" b="0" i="0" dirty="0" smtClean="0">
                <a:solidFill>
                  <a:srgbClr val="374C81"/>
                </a:solidFill>
              </a:rPr>
              <a:t>Osnovna šola Vransko-Tabor</a:t>
            </a:r>
            <a:endParaRPr lang="sl-SI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NAJ OPRAVIM DELO?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Na kaj ne smeš pozabiti?</a:t>
            </a:r>
          </a:p>
          <a:p>
            <a:pPr marL="0" indent="0">
              <a:buNone/>
            </a:pPr>
            <a:r>
              <a:rPr lang="sl-SI" dirty="0" smtClean="0"/>
              <a:t>Oglej si naslednje prosojnice.</a:t>
            </a:r>
          </a:p>
          <a:p>
            <a:pPr marL="0" indent="0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1222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sl-SI" dirty="0" smtClean="0">
                <a:solidFill>
                  <a:srgbClr val="374C81"/>
                </a:solidFill>
                <a:latin typeface="Century Gothic"/>
              </a:rPr>
              <a:t>ČASOVNI TRAK</a:t>
            </a:r>
            <a:endParaRPr lang="sl-SI" sz="4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Ograda vsebine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</a:pPr>
            <a:r>
              <a:rPr lang="sl-SI" sz="2400" b="0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Nariši preprost časovni trak (pomagaj si z U Družba smo mi 4, str. 48, 49).</a:t>
            </a:r>
          </a:p>
          <a:p>
            <a:pPr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</a:pPr>
            <a:r>
              <a:rPr lang="sl-SI" dirty="0" smtClean="0">
                <a:solidFill>
                  <a:srgbClr val="374C81"/>
                </a:solidFill>
                <a:latin typeface="Century Gothic"/>
              </a:rPr>
              <a:t>Na časovnem traku označi, kdaj je obstajalo/nastalo/živelo … to, kar </a:t>
            </a:r>
            <a:r>
              <a:rPr lang="sl-SI" smtClean="0">
                <a:solidFill>
                  <a:srgbClr val="374C81"/>
                </a:solidFill>
                <a:latin typeface="Century Gothic"/>
              </a:rPr>
              <a:t>si raziskoval. </a:t>
            </a:r>
            <a:endParaRPr lang="sl-SI" dirty="0" smtClean="0">
              <a:solidFill>
                <a:srgbClr val="374C81"/>
              </a:solidFill>
              <a:latin typeface="Century Gothic"/>
            </a:endParaRPr>
          </a:p>
          <a:p>
            <a:pPr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</a:pPr>
            <a:endParaRPr lang="sl-SI" dirty="0">
              <a:solidFill>
                <a:srgbClr val="374C81"/>
              </a:solidFill>
              <a:latin typeface="Century Gothic"/>
            </a:endParaRPr>
          </a:p>
          <a:p>
            <a:pPr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</a:pPr>
            <a:endParaRPr lang="sl-SI" dirty="0" smtClean="0">
              <a:solidFill>
                <a:srgbClr val="374C81"/>
              </a:solidFill>
              <a:latin typeface="Century Gothic"/>
            </a:endParaRPr>
          </a:p>
          <a:p>
            <a:pPr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</a:pPr>
            <a:endParaRPr lang="sl-SI" dirty="0" smtClean="0">
              <a:solidFill>
                <a:srgbClr val="374C81"/>
              </a:solidFill>
              <a:latin typeface="Century Gothic"/>
            </a:endParaRPr>
          </a:p>
          <a:p>
            <a:pPr marL="0" indent="0" algn="ctr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r>
              <a:rPr lang="sl-SI" sz="1800" b="0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Lahko si pomagaš s fotografijami, zapisi … Naj bo zanimivo in na pogled privlačno.</a:t>
            </a:r>
            <a:endParaRPr lang="sl-SI" sz="18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NARAVNA ALI KULTURNA DEDIŠČINA?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Opiši/ pripoveduj o nastanku in razvoju tvojega raziskovalnega problema (npr. grad, promet …) skozi čas.</a:t>
            </a:r>
          </a:p>
          <a:p>
            <a:r>
              <a:rPr lang="sl-SI" dirty="0" smtClean="0"/>
              <a:t>Primerjaj preteklost in sedanjost (kako se je spreminjalo in kaj je bil vzrok sprememb).</a:t>
            </a:r>
          </a:p>
          <a:p>
            <a:r>
              <a:rPr lang="sl-SI" dirty="0" smtClean="0"/>
              <a:t>Kako pa je bilo na Vranskem? Razišči.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798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38CC8E7-FDCB-414B-9CBA-05297C8120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motivom kupa knjig v modri barvi (širokozaslonska)</Template>
  <TotalTime>0</TotalTime>
  <Words>484</Words>
  <Application>Microsoft Office PowerPoint</Application>
  <PresentationFormat>Po meri</PresentationFormat>
  <Paragraphs>60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Books_16x9</vt:lpstr>
      <vt:lpstr>NAVODILA ZATE</vt:lpstr>
      <vt:lpstr>Predstavitev s programom PowerPoint ali s plakatom</vt:lpstr>
      <vt:lpstr>Predstavitev z razstavo ali igro vlog</vt:lpstr>
      <vt:lpstr>TEME, KI JIH RAZISKUJEMO  …</vt:lpstr>
      <vt:lpstr>KAJ IN KAKO?</vt:lpstr>
      <vt:lpstr>Naslov tvoje raziskave</vt:lpstr>
      <vt:lpstr>KAKO NAJ OPRAVIM DELO?</vt:lpstr>
      <vt:lpstr>ČASOVNI TRAK</vt:lpstr>
      <vt:lpstr>NARAVNA ALI KULTURNA DEDIŠČINA?</vt:lpstr>
      <vt:lpstr>ŽIVLJENJE LJUDI V PRETEKLOSTI IN SEDANJOSTI</vt:lpstr>
      <vt:lpstr>VIRI IN LITERATURA</vt:lpstr>
      <vt:lpstr>… pa veselo na delo …  Če imaš še kakšno drugo zanimivo idejo, se posvetuj z učiteljico.  Želim ti veliko uspeha pri raziskovanju!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2017-05-12T06:56:34Z</dcterms:created>
  <dcterms:modified xsi:type="dcterms:W3CDTF">2017-10-12T07:49:22Z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