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fizika8/143/index4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KONSTRUKCIJA SLIKE SKOZI ZBIRALNO LEČO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5" y="1792326"/>
            <a:ext cx="10363826" cy="3424107"/>
          </a:xfrm>
        </p:spPr>
        <p:txBody>
          <a:bodyPr/>
          <a:lstStyle/>
          <a:p>
            <a:pPr marL="0" indent="0">
              <a:buNone/>
            </a:pPr>
            <a:r>
              <a:rPr lang="sl-SI" cap="none" dirty="0" smtClean="0"/>
              <a:t>Pri konstrukciji lege in velikosti slike si pomagamo z žarki, za katere vemo, kako se v leči lomijo: </a:t>
            </a:r>
            <a:r>
              <a:rPr lang="sl-SI" b="1" cap="none" dirty="0" smtClean="0">
                <a:solidFill>
                  <a:srgbClr val="FF0000"/>
                </a:solidFill>
              </a:rPr>
              <a:t>vzporedni žarek</a:t>
            </a:r>
            <a:r>
              <a:rPr lang="sl-SI" cap="none" dirty="0" smtClean="0"/>
              <a:t> se lomi skozi gorišče </a:t>
            </a:r>
            <a:r>
              <a:rPr lang="sl-SI" b="1" cap="none" dirty="0" smtClean="0"/>
              <a:t>F</a:t>
            </a:r>
            <a:r>
              <a:rPr lang="sl-SI" cap="none" dirty="0" smtClean="0"/>
              <a:t>, </a:t>
            </a:r>
            <a:r>
              <a:rPr lang="sl-SI" b="1" cap="none" dirty="0" smtClean="0">
                <a:solidFill>
                  <a:srgbClr val="FF0000"/>
                </a:solidFill>
              </a:rPr>
              <a:t>središčni žarek</a:t>
            </a:r>
            <a:r>
              <a:rPr lang="sl-SI" cap="none" dirty="0" smtClean="0"/>
              <a:t> (gre skozi teme leče) se ne lomi (ker je leča tanka), </a:t>
            </a:r>
            <a:r>
              <a:rPr lang="sl-SI" b="1" cap="none" dirty="0" smtClean="0">
                <a:solidFill>
                  <a:srgbClr val="FF0000"/>
                </a:solidFill>
              </a:rPr>
              <a:t>goriščni žarek</a:t>
            </a:r>
            <a:r>
              <a:rPr lang="sl-SI" cap="none" dirty="0" smtClean="0"/>
              <a:t> (gre skozi gorišče na strani predmeta) pa je po lomu vzporeden z optično osjo.</a:t>
            </a:r>
          </a:p>
          <a:p>
            <a:pPr marL="0" indent="0">
              <a:buNone/>
            </a:pP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325" y="3062559"/>
            <a:ext cx="6713492" cy="371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15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VRSTE IN NASTANEK SLIKE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3962399"/>
          </a:xfrm>
        </p:spPr>
        <p:txBody>
          <a:bodyPr/>
          <a:lstStyle/>
          <a:p>
            <a:r>
              <a:rPr lang="sl-SI" cap="none" dirty="0" smtClean="0">
                <a:solidFill>
                  <a:srgbClr val="FF0000"/>
                </a:solidFill>
              </a:rPr>
              <a:t>Slika je večja od predmeta, če nastane dlje od leče, kot stoji predmet ( </a:t>
            </a:r>
            <a:r>
              <a:rPr lang="sl-SI" i="1" cap="none" dirty="0" smtClean="0">
                <a:solidFill>
                  <a:srgbClr val="FF0000"/>
                </a:solidFill>
              </a:rPr>
              <a:t>b</a:t>
            </a:r>
            <a:r>
              <a:rPr lang="sl-SI" cap="none" dirty="0" smtClean="0">
                <a:solidFill>
                  <a:srgbClr val="FF0000"/>
                </a:solidFill>
              </a:rPr>
              <a:t> &gt; </a:t>
            </a:r>
            <a:r>
              <a:rPr lang="sl-SI" i="1" cap="none" dirty="0" smtClean="0">
                <a:solidFill>
                  <a:srgbClr val="FF0000"/>
                </a:solidFill>
              </a:rPr>
              <a:t>a</a:t>
            </a:r>
            <a:r>
              <a:rPr lang="sl-SI" cap="none" dirty="0" smtClean="0">
                <a:solidFill>
                  <a:srgbClr val="FF0000"/>
                </a:solidFill>
              </a:rPr>
              <a:t> ).</a:t>
            </a:r>
          </a:p>
          <a:p>
            <a:pPr marL="0" indent="0">
              <a:buNone/>
            </a:pPr>
            <a:endParaRPr lang="sl-SI" cap="none" dirty="0" smtClean="0">
              <a:solidFill>
                <a:srgbClr val="FF0000"/>
              </a:solidFill>
            </a:endParaRPr>
          </a:p>
          <a:p>
            <a:r>
              <a:rPr lang="sl-SI" cap="none" dirty="0" smtClean="0">
                <a:solidFill>
                  <a:srgbClr val="FF0000"/>
                </a:solidFill>
              </a:rPr>
              <a:t>Pri  </a:t>
            </a:r>
            <a:r>
              <a:rPr lang="sl-SI" i="1" cap="none" dirty="0" smtClean="0">
                <a:solidFill>
                  <a:srgbClr val="FF0000"/>
                </a:solidFill>
              </a:rPr>
              <a:t>a</a:t>
            </a:r>
            <a:r>
              <a:rPr lang="sl-SI" cap="none" dirty="0" smtClean="0">
                <a:solidFill>
                  <a:srgbClr val="FF0000"/>
                </a:solidFill>
              </a:rPr>
              <a:t>  &gt;  </a:t>
            </a:r>
            <a:r>
              <a:rPr lang="sl-SI" i="1" cap="none" dirty="0" smtClean="0">
                <a:solidFill>
                  <a:srgbClr val="FF0000"/>
                </a:solidFill>
              </a:rPr>
              <a:t>f</a:t>
            </a:r>
            <a:r>
              <a:rPr lang="sl-SI" cap="none" dirty="0" smtClean="0">
                <a:solidFill>
                  <a:srgbClr val="FF0000"/>
                </a:solidFill>
              </a:rPr>
              <a:t>  (predmet je oddaljen od leče bolj kot gorišče) nastane slika na drugi strani leče (kjer se sekajo lomljeni žarki) in je </a:t>
            </a:r>
            <a:r>
              <a:rPr lang="sl-SI" b="1" cap="none" dirty="0" smtClean="0">
                <a:solidFill>
                  <a:srgbClr val="FF0000"/>
                </a:solidFill>
              </a:rPr>
              <a:t>realna</a:t>
            </a:r>
            <a:r>
              <a:rPr lang="sl-SI" cap="none" dirty="0" smtClean="0">
                <a:solidFill>
                  <a:srgbClr val="FF0000"/>
                </a:solidFill>
              </a:rPr>
              <a:t> ter </a:t>
            </a:r>
            <a:r>
              <a:rPr lang="sl-SI" b="1" cap="none" dirty="0" smtClean="0">
                <a:solidFill>
                  <a:srgbClr val="FF0000"/>
                </a:solidFill>
              </a:rPr>
              <a:t>obrnjena</a:t>
            </a:r>
            <a:r>
              <a:rPr lang="sl-SI" cap="none" dirty="0" smtClean="0">
                <a:solidFill>
                  <a:srgbClr val="FF0000"/>
                </a:solidFill>
              </a:rPr>
              <a:t>. Za  </a:t>
            </a:r>
            <a:r>
              <a:rPr lang="sl-SI" i="1" cap="none" dirty="0" smtClean="0">
                <a:solidFill>
                  <a:srgbClr val="FF0000"/>
                </a:solidFill>
              </a:rPr>
              <a:t>a</a:t>
            </a:r>
            <a:r>
              <a:rPr lang="sl-SI" cap="none" dirty="0" smtClean="0">
                <a:solidFill>
                  <a:srgbClr val="FF0000"/>
                </a:solidFill>
              </a:rPr>
              <a:t>  &gt;  2</a:t>
            </a:r>
            <a:r>
              <a:rPr lang="sl-SI" i="1" cap="none" dirty="0" smtClean="0">
                <a:solidFill>
                  <a:srgbClr val="FF0000"/>
                </a:solidFill>
              </a:rPr>
              <a:t>f</a:t>
            </a:r>
            <a:r>
              <a:rPr lang="sl-SI" cap="none" dirty="0" smtClean="0">
                <a:solidFill>
                  <a:srgbClr val="FF0000"/>
                </a:solidFill>
              </a:rPr>
              <a:t>  je slika </a:t>
            </a:r>
            <a:r>
              <a:rPr lang="sl-SI" b="1" cap="none" dirty="0" smtClean="0">
                <a:solidFill>
                  <a:srgbClr val="FF0000"/>
                </a:solidFill>
              </a:rPr>
              <a:t>pomanjšana</a:t>
            </a:r>
            <a:r>
              <a:rPr lang="sl-SI" cap="none" dirty="0" smtClean="0">
                <a:solidFill>
                  <a:srgbClr val="FF0000"/>
                </a:solidFill>
              </a:rPr>
              <a:t>, za  </a:t>
            </a:r>
            <a:r>
              <a:rPr lang="sl-SI" i="1" cap="none" dirty="0" smtClean="0">
                <a:solidFill>
                  <a:srgbClr val="FF0000"/>
                </a:solidFill>
              </a:rPr>
              <a:t>f</a:t>
            </a:r>
            <a:r>
              <a:rPr lang="sl-SI" cap="none" dirty="0" smtClean="0">
                <a:solidFill>
                  <a:srgbClr val="FF0000"/>
                </a:solidFill>
              </a:rPr>
              <a:t>  &lt;  </a:t>
            </a:r>
            <a:r>
              <a:rPr lang="sl-SI" i="1" cap="none" dirty="0" smtClean="0">
                <a:solidFill>
                  <a:srgbClr val="FF0000"/>
                </a:solidFill>
              </a:rPr>
              <a:t>a</a:t>
            </a:r>
            <a:r>
              <a:rPr lang="sl-SI" cap="none" dirty="0" smtClean="0">
                <a:solidFill>
                  <a:srgbClr val="FF0000"/>
                </a:solidFill>
              </a:rPr>
              <a:t>  &lt;  2</a:t>
            </a:r>
            <a:r>
              <a:rPr lang="sl-SI" i="1" cap="none" dirty="0" smtClean="0">
                <a:solidFill>
                  <a:srgbClr val="FF0000"/>
                </a:solidFill>
              </a:rPr>
              <a:t>f</a:t>
            </a:r>
            <a:r>
              <a:rPr lang="sl-SI" cap="none" dirty="0" smtClean="0">
                <a:solidFill>
                  <a:srgbClr val="FF0000"/>
                </a:solidFill>
              </a:rPr>
              <a:t>  pa </a:t>
            </a:r>
            <a:r>
              <a:rPr lang="sl-SI" b="1" cap="none" dirty="0" smtClean="0">
                <a:solidFill>
                  <a:srgbClr val="FF0000"/>
                </a:solidFill>
              </a:rPr>
              <a:t>povečana</a:t>
            </a:r>
            <a:r>
              <a:rPr lang="sl-SI" cap="none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sl-SI" cap="none" dirty="0" smtClean="0">
              <a:solidFill>
                <a:srgbClr val="FF0000"/>
              </a:solidFill>
            </a:endParaRPr>
          </a:p>
          <a:p>
            <a:r>
              <a:rPr lang="sl-SI" cap="none" dirty="0" smtClean="0">
                <a:solidFill>
                  <a:srgbClr val="FF0000"/>
                </a:solidFill>
              </a:rPr>
              <a:t>Brž ko predmet prekorači gorišče in se približa leči ( </a:t>
            </a:r>
            <a:r>
              <a:rPr lang="sl-SI" i="1" cap="none" dirty="0" smtClean="0">
                <a:solidFill>
                  <a:srgbClr val="FF0000"/>
                </a:solidFill>
              </a:rPr>
              <a:t>a</a:t>
            </a:r>
            <a:r>
              <a:rPr lang="sl-SI" cap="none" dirty="0" smtClean="0">
                <a:solidFill>
                  <a:srgbClr val="FF0000"/>
                </a:solidFill>
              </a:rPr>
              <a:t>  &lt;  </a:t>
            </a:r>
            <a:r>
              <a:rPr lang="sl-SI" i="1" cap="none" dirty="0" smtClean="0">
                <a:solidFill>
                  <a:srgbClr val="FF0000"/>
                </a:solidFill>
              </a:rPr>
              <a:t>f</a:t>
            </a:r>
            <a:r>
              <a:rPr lang="sl-SI" cap="none" dirty="0" smtClean="0">
                <a:solidFill>
                  <a:srgbClr val="FF0000"/>
                </a:solidFill>
              </a:rPr>
              <a:t> ), postane njegova slika </a:t>
            </a:r>
            <a:r>
              <a:rPr lang="sl-SI" b="1" cap="none" dirty="0" smtClean="0">
                <a:solidFill>
                  <a:srgbClr val="FF0000"/>
                </a:solidFill>
              </a:rPr>
              <a:t>navidezna</a:t>
            </a:r>
            <a:r>
              <a:rPr lang="sl-SI" cap="none" dirty="0" smtClean="0">
                <a:solidFill>
                  <a:srgbClr val="FF0000"/>
                </a:solidFill>
              </a:rPr>
              <a:t>, </a:t>
            </a:r>
            <a:r>
              <a:rPr lang="sl-SI" b="1" cap="none" dirty="0" smtClean="0">
                <a:solidFill>
                  <a:srgbClr val="FF0000"/>
                </a:solidFill>
              </a:rPr>
              <a:t>pokončna</a:t>
            </a:r>
            <a:r>
              <a:rPr lang="sl-SI" cap="none" dirty="0" smtClean="0">
                <a:solidFill>
                  <a:srgbClr val="FF0000"/>
                </a:solidFill>
              </a:rPr>
              <a:t> in </a:t>
            </a:r>
            <a:r>
              <a:rPr lang="sl-SI" b="1" cap="none" dirty="0" smtClean="0">
                <a:solidFill>
                  <a:srgbClr val="FF0000"/>
                </a:solidFill>
              </a:rPr>
              <a:t>povečana</a:t>
            </a:r>
            <a:r>
              <a:rPr lang="sl-SI" cap="none" dirty="0" smtClean="0">
                <a:solidFill>
                  <a:srgbClr val="FF0000"/>
                </a:solidFill>
              </a:rPr>
              <a:t>. Oddaljenost slike od leče ( </a:t>
            </a:r>
            <a:r>
              <a:rPr lang="sl-SI" i="1" cap="none" dirty="0" smtClean="0">
                <a:solidFill>
                  <a:srgbClr val="FF0000"/>
                </a:solidFill>
              </a:rPr>
              <a:t>b</a:t>
            </a:r>
            <a:r>
              <a:rPr lang="sl-SI" cap="none" dirty="0" smtClean="0">
                <a:solidFill>
                  <a:srgbClr val="FF0000"/>
                </a:solidFill>
              </a:rPr>
              <a:t> ) je v enačbi leče negativna.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289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350079" y="1123406"/>
            <a:ext cx="6793313" cy="427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38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/>
              <a:t>Zgled: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>
          <a:xfrm>
            <a:off x="913774" y="1724298"/>
            <a:ext cx="10363826" cy="4066902"/>
          </a:xfrm>
        </p:spPr>
        <p:txBody>
          <a:bodyPr/>
          <a:lstStyle/>
          <a:p>
            <a:pPr marL="0" indent="0">
              <a:buNone/>
            </a:pPr>
            <a:r>
              <a:rPr lang="sl-SI" cap="none" dirty="0" smtClean="0"/>
              <a:t>Zbiralna leča ima goriščno razdaljo 2,5 cm. Nariši preslikavo telesa, velikega 2 cm in od leče oddaljenega 4,5 cm. Kako daleč od leče nastane slika in kakšna je? </a:t>
            </a:r>
          </a:p>
          <a:p>
            <a:pPr marL="0" indent="0">
              <a:buNone/>
            </a:pPr>
            <a:r>
              <a:rPr lang="sl-SI" cap="none" dirty="0" smtClean="0"/>
              <a:t>(potek reševanja bom prikazala na videokonferenci)</a:t>
            </a:r>
          </a:p>
          <a:p>
            <a:pPr marL="0" indent="0">
              <a:buNone/>
            </a:pPr>
            <a:endParaRPr lang="sl-SI" cap="none" dirty="0"/>
          </a:p>
          <a:p>
            <a:pPr marL="0" indent="0">
              <a:buNone/>
            </a:pPr>
            <a:r>
              <a:rPr lang="sl-SI" cap="none" dirty="0" smtClean="0"/>
              <a:t>Oglej si prikaz konstrukcije slike skozi zbiralno lečo na spodnji povezavi:</a:t>
            </a:r>
          </a:p>
          <a:p>
            <a:pPr marL="0" indent="0">
              <a:buNone/>
            </a:pPr>
            <a:r>
              <a:rPr lang="sl-SI" cap="none" dirty="0" smtClean="0">
                <a:hlinkClick r:id="rId2"/>
              </a:rPr>
              <a:t>KLIK</a:t>
            </a:r>
            <a:endParaRPr lang="sl-SI" cap="none" dirty="0" smtClean="0"/>
          </a:p>
          <a:p>
            <a:pPr marL="0" indent="0">
              <a:buNone/>
            </a:pPr>
            <a:endParaRPr lang="sl-SI" cap="none" dirty="0"/>
          </a:p>
        </p:txBody>
      </p:sp>
    </p:spTree>
    <p:extLst>
      <p:ext uri="{BB962C8B-B14F-4D97-AF65-F5344CB8AC3E}">
        <p14:creationId xmlns:p14="http://schemas.microsoft.com/office/powerpoint/2010/main" val="47113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Utrjevanje znanja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cap="none" dirty="0" smtClean="0"/>
              <a:t>DZ: stran 23,24 – leče</a:t>
            </a:r>
          </a:p>
          <a:p>
            <a:pPr marL="0" indent="0">
              <a:buNone/>
            </a:pPr>
            <a:r>
              <a:rPr lang="sl-SI" sz="2800" cap="none" dirty="0" smtClean="0"/>
              <a:t>UČB: stran 38 – 1. – 6. </a:t>
            </a:r>
            <a:r>
              <a:rPr lang="sl-SI" sz="2800" cap="none" smtClean="0"/>
              <a:t>naloga</a:t>
            </a:r>
            <a:endParaRPr lang="sl-SI" sz="2800" cap="none" dirty="0" smtClean="0"/>
          </a:p>
          <a:p>
            <a:pPr marL="0" indent="0">
              <a:buNone/>
            </a:pPr>
            <a:endParaRPr lang="sl-SI" sz="2800" cap="none" dirty="0"/>
          </a:p>
        </p:txBody>
      </p:sp>
    </p:spTree>
    <p:extLst>
      <p:ext uri="{BB962C8B-B14F-4D97-AF65-F5344CB8AC3E}">
        <p14:creationId xmlns:p14="http://schemas.microsoft.com/office/powerpoint/2010/main" val="1242506707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27</TotalTime>
  <Words>303</Words>
  <Application>Microsoft Office PowerPoint</Application>
  <PresentationFormat>Širokozaslonsko</PresentationFormat>
  <Paragraphs>18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Tw Cen MT</vt:lpstr>
      <vt:lpstr>Kapljica</vt:lpstr>
      <vt:lpstr>KONSTRUKCIJA SLIKE SKOZI ZBIRALNO LEČO</vt:lpstr>
      <vt:lpstr>VRSTE IN NASTANEK SLIKE</vt:lpstr>
      <vt:lpstr>PowerPointova predstavitev</vt:lpstr>
      <vt:lpstr>Zgled:</vt:lpstr>
      <vt:lpstr>Utrjevanje znanja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LEČE IN LASTNOSTI -1. URA PRESLIKAVE Z ZBIRALNO LEČO – 2. URA</dc:title>
  <dc:creator>katja.oder@gmail.com</dc:creator>
  <cp:lastModifiedBy>Katja Oder</cp:lastModifiedBy>
  <cp:revision>5</cp:revision>
  <dcterms:created xsi:type="dcterms:W3CDTF">2020-11-30T13:33:53Z</dcterms:created>
  <dcterms:modified xsi:type="dcterms:W3CDTF">2021-11-17T18:32:01Z</dcterms:modified>
</cp:coreProperties>
</file>