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embeddedFontLst>
    <p:embeddedFont>
      <p:font typeface="Corsiva" panose="020B0604020202020204" charset="0"/>
      <p:regular r:id="rId26"/>
      <p:bold r:id="rId27"/>
      <p:italic r:id="rId28"/>
      <p:boldItalic r:id="rId29"/>
    </p:embeddedFont>
    <p:embeddedFont>
      <p:font typeface="Tahoma" panose="020B0604030504040204" pitchFamily="34" charset="0"/>
      <p:regular r:id="rId30"/>
      <p:bold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hnvQtwL6ce0Xzr+AWdeYpCR8Yf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customschemas.google.com/relationships/presentationmetadata" Target="meta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5"/>
          <p:cNvSpPr txBox="1">
            <a:spLocks noGrp="1"/>
          </p:cNvSpPr>
          <p:nvPr>
            <p:ph type="ctrTitle"/>
          </p:nvPr>
        </p:nvSpPr>
        <p:spPr>
          <a:xfrm>
            <a:off x="685800" y="1997075"/>
            <a:ext cx="7772400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14" name="Google Shape;14;p25"/>
          <p:cNvSpPr/>
          <p:nvPr/>
        </p:nvSpPr>
        <p:spPr>
          <a:xfrm>
            <a:off x="285750" y="2803525"/>
            <a:ext cx="1587" cy="3035300"/>
          </a:xfrm>
          <a:prstGeom prst="rect">
            <a:avLst/>
          </a:prstGeom>
          <a:solidFill>
            <a:srgbClr val="6BBA2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p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6"/>
          <p:cNvSpPr txBox="1"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6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576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6576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16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7pPr>
            <a:lvl8pPr marL="3657600" lvl="7" indent="-32004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8pPr>
            <a:lvl9pPr marL="4114800" lvl="8" indent="-32004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❖"/>
              <a:defRPr/>
            </a:lvl9pPr>
          </a:lstStyle>
          <a:p>
            <a:endParaRPr/>
          </a:p>
        </p:txBody>
      </p:sp>
      <p:sp>
        <p:nvSpPr>
          <p:cNvPr id="21" name="Google Shape;21;p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7" name="Google Shape;7;p24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7244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840"/>
              <a:buFont typeface="Tahoma"/>
              <a:buChar char="•"/>
              <a:defRPr sz="32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  <a:defRPr sz="28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41148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880"/>
              <a:buFont typeface="Tahoma"/>
              <a:buChar char="•"/>
              <a:defRPr sz="24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ahoma"/>
              <a:buChar char="–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  <a:defRPr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8" name="Google Shape;8;p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jp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.jpg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10" Type="http://schemas.openxmlformats.org/officeDocument/2006/relationships/image" Target="../media/image20.jpg"/><Relationship Id="rId4" Type="http://schemas.openxmlformats.org/officeDocument/2006/relationships/image" Target="../media/image2.jpg"/><Relationship Id="rId9" Type="http://schemas.openxmlformats.org/officeDocument/2006/relationships/image" Target="../media/image19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reseren.ne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 txBox="1">
            <a:spLocks noGrp="1"/>
          </p:cNvSpPr>
          <p:nvPr>
            <p:ph type="ctrTitle"/>
          </p:nvPr>
        </p:nvSpPr>
        <p:spPr>
          <a:xfrm>
            <a:off x="539750" y="333375"/>
            <a:ext cx="7772400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Corsiva"/>
              <a:buNone/>
            </a:pPr>
            <a:r>
              <a:rPr lang="en-US" sz="5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Dr. France Prešeren</a:t>
            </a:r>
            <a:br>
              <a:rPr lang="en-US" sz="5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</a:br>
            <a:r>
              <a:rPr lang="en-US" sz="4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1800-1849</a:t>
            </a:r>
            <a:endParaRPr/>
          </a:p>
        </p:txBody>
      </p:sp>
      <p:sp>
        <p:nvSpPr>
          <p:cNvPr id="33" name="Google Shape;33;p1"/>
          <p:cNvSpPr txBox="1">
            <a:spLocks noGrp="1"/>
          </p:cNvSpPr>
          <p:nvPr>
            <p:ph type="subTitle" idx="1"/>
          </p:nvPr>
        </p:nvSpPr>
        <p:spPr>
          <a:xfrm>
            <a:off x="5651500" y="6021387"/>
            <a:ext cx="3271837" cy="6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80"/>
              <a:buFont typeface="Corsiva"/>
              <a:buNone/>
            </a:pPr>
            <a:r>
              <a:rPr lang="en-US" sz="24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Avtor: Mladen Kopasič</a:t>
            </a:r>
            <a:endParaRPr/>
          </a:p>
        </p:txBody>
      </p:sp>
      <p:pic>
        <p:nvPicPr>
          <p:cNvPr id="34" name="Google Shape;3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32137" y="1916112"/>
            <a:ext cx="2800350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"/>
          <p:cNvSpPr txBox="1"/>
          <p:nvPr/>
        </p:nvSpPr>
        <p:spPr>
          <a:xfrm>
            <a:off x="468312" y="333375"/>
            <a:ext cx="7561262" cy="161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1828 je diplomiral in se vrnil v Slovenijo. Postal je doktor prava.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Ljubljani se je zaposlil kot pomočnik odvetniku Leopoldu Baumgartnerju.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naslednjih štirih letih ni bil  ravno srečen.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Tako je leta 1832 komaj, z oceno zadostno, opravil  odvetniški izpit v Celovcu.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Zato je kasneje komaj dobil dovoljenje za samostojno odvetniško pisarno. </a:t>
            </a:r>
            <a:endParaRPr/>
          </a:p>
        </p:txBody>
      </p:sp>
      <p:pic>
        <p:nvPicPr>
          <p:cNvPr id="98" name="Google Shape;98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27200" y="1949450"/>
            <a:ext cx="5689600" cy="44259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0"/>
          <p:cNvSpPr/>
          <p:nvPr/>
        </p:nvSpPr>
        <p:spPr>
          <a:xfrm>
            <a:off x="2063587" y="2463283"/>
            <a:ext cx="1366837" cy="1195776"/>
          </a:xfrm>
          <a:prstGeom prst="rightArrow">
            <a:avLst>
              <a:gd name="adj1" fmla="val 15128"/>
              <a:gd name="adj2" fmla="val 4447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Celovec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"/>
          <p:cNvSpPr txBox="1"/>
          <p:nvPr/>
        </p:nvSpPr>
        <p:spPr>
          <a:xfrm>
            <a:off x="755650" y="404812"/>
            <a:ext cx="7920037" cy="374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Po letu 1930 se je Prešeren začel družiti z Matijo Čopom.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Matija je bil tisti čas eden najbolj izobraženih Slovencev.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Prešernu je svetoval, naj začne pisati veliko težje pesniške oblike, saj je sposoben za to.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Prešeren je to upošteval in nastale so verjetno najboljše pesmi v slovenščini do danes.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tistem času je bila slovenščina manj vreden jezik od nemščine, ki so jo govorili izobraženci. Prešeren in Čop sta želela pokazati, da se da tudi v slovenščini pisati odlične in zahtevne pesmi.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Marsikomu pa Prešernove pesmi in mišljenje niso bile všeč, zato se je večkrat sprl s takratnimi izobraženci pa tudi z Matijo Čopom, ki ga je skušal umiriti.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105" name="Google Shape;10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78525" y="3860800"/>
            <a:ext cx="1958975" cy="2657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1"/>
          <p:cNvSpPr txBox="1"/>
          <p:nvPr/>
        </p:nvSpPr>
        <p:spPr>
          <a:xfrm>
            <a:off x="2843212" y="4797425"/>
            <a:ext cx="3168650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Matija Čop – Prešernov najboljši prijatelj in mentor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"/>
          <p:cNvSpPr txBox="1"/>
          <p:nvPr/>
        </p:nvSpPr>
        <p:spPr>
          <a:xfrm>
            <a:off x="684212" y="692150"/>
            <a:ext cx="7920037" cy="314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Leto 1833 je bilo silno pomembno za Prešerna. Težko bi rekli, da tudi srečno.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Takrat je namreč v trnovski cerkvi prvič zagledal  Julijo Primic.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Napisal ji je izredno lepo in zelo zahtevno pesem Sonetni venec.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Julijini mami pa Prešeren ni bil prav nič všeč, saj je bil prereven zanjo.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Verjetno so ravno zaradi Prešernove nesrečne ljubezni nastale izvrstne pesmi.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112" name="Google Shape;11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95962" y="3429000"/>
            <a:ext cx="2251075" cy="2898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2"/>
          <p:cNvSpPr txBox="1"/>
          <p:nvPr/>
        </p:nvSpPr>
        <p:spPr>
          <a:xfrm>
            <a:off x="2411412" y="4581525"/>
            <a:ext cx="3168650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Julija Primic – Prešernova neuslišana ljubezen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"/>
          <p:cNvSpPr txBox="1"/>
          <p:nvPr/>
        </p:nvSpPr>
        <p:spPr>
          <a:xfrm>
            <a:off x="2411412" y="1484312"/>
            <a:ext cx="2817812" cy="37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Poet tvoj nov Slovencam venec vije,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'z petnájst sonetov ti takó ga spleta,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"magistrale", pesem trikrat péta,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vseh drugih skupej veže harmonije.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Iz njega 'zvira, vanjga se spet zlije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 vrsti pesem vsacega soneta;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prihodnja v prednje koncu je začeta;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enak je pevec vencu poezije: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vse misli 'zvirajo 'z ljubezni ene,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kjer ponoči v spanji so zastale,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zbudé se, ko spet zarja noč prežene.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 si življenja moj'ga magistrale,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glasil se 'z njega, ko ne bo več mene,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 mojih bo spomin in tvoje hvale.</a:t>
            </a:r>
            <a:endParaRPr/>
          </a:p>
        </p:txBody>
      </p:sp>
      <p:sp>
        <p:nvSpPr>
          <p:cNvPr id="119" name="Google Shape;119;p13"/>
          <p:cNvSpPr txBox="1"/>
          <p:nvPr/>
        </p:nvSpPr>
        <p:spPr>
          <a:xfrm>
            <a:off x="2484437" y="765175"/>
            <a:ext cx="2374900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Sonetni venec</a:t>
            </a:r>
            <a:endParaRPr/>
          </a:p>
        </p:txBody>
      </p:sp>
      <p:sp>
        <p:nvSpPr>
          <p:cNvPr id="120" name="Google Shape;120;p13"/>
          <p:cNvSpPr txBox="1"/>
          <p:nvPr/>
        </p:nvSpPr>
        <p:spPr>
          <a:xfrm>
            <a:off x="611187" y="5734050"/>
            <a:ext cx="820896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To je samo en od štirinajstih delov, konča pa se s sonetom, ki se imenuje Magistrale</a:t>
            </a:r>
            <a:endParaRPr/>
          </a:p>
        </p:txBody>
      </p:sp>
      <p:sp>
        <p:nvSpPr>
          <p:cNvPr id="121" name="Google Shape;121;p13"/>
          <p:cNvSpPr/>
          <p:nvPr/>
        </p:nvSpPr>
        <p:spPr>
          <a:xfrm>
            <a:off x="5580062" y="1484312"/>
            <a:ext cx="792162" cy="3744912"/>
          </a:xfrm>
          <a:prstGeom prst="rightBrace">
            <a:avLst>
              <a:gd name="adj1" fmla="val 1099"/>
              <a:gd name="adj2" fmla="val 10878"/>
            </a:avLst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3"/>
          <p:cNvSpPr txBox="1"/>
          <p:nvPr/>
        </p:nvSpPr>
        <p:spPr>
          <a:xfrm>
            <a:off x="6300787" y="3068637"/>
            <a:ext cx="2374900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SONET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/>
          <p:nvPr/>
        </p:nvSpPr>
        <p:spPr>
          <a:xfrm>
            <a:off x="3203575" y="836612"/>
            <a:ext cx="165576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Magistrale</a:t>
            </a:r>
            <a:endParaRPr/>
          </a:p>
        </p:txBody>
      </p:sp>
      <p:sp>
        <p:nvSpPr>
          <p:cNvPr id="128" name="Google Shape;128;p14"/>
          <p:cNvSpPr txBox="1"/>
          <p:nvPr/>
        </p:nvSpPr>
        <p:spPr>
          <a:xfrm>
            <a:off x="3059112" y="1557337"/>
            <a:ext cx="2792412" cy="37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oet tvoj nov Slovencam venec vije,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mojih bo spomin in tvoje hvale,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 sŕca svoje so kalí pognale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okrócvetéče rož'ce poezije.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 krajov niso, ki v njih sonce sije;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čas so blagih sapic pogrešvále,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bdajale so utrjene jih skale,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iharjov jeznih mrzle domačije.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zdíhljeji, solzé so jih redile,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 moč so dale rasti neveselo,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 temnih so zatirale jih sile.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ej! torej je bledó njih cvetje velo,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 iz oči tí pošlji žarke mile,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gnale bodo nov cvet bolj veselo. </a:t>
            </a:r>
            <a:endParaRPr/>
          </a:p>
        </p:txBody>
      </p:sp>
      <p:sp>
        <p:nvSpPr>
          <p:cNvPr id="129" name="Google Shape;129;p14"/>
          <p:cNvSpPr txBox="1"/>
          <p:nvPr/>
        </p:nvSpPr>
        <p:spPr>
          <a:xfrm>
            <a:off x="3635375" y="5734050"/>
            <a:ext cx="5184775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Preberi prve – odebeljene črke vsake verza. Kaj piše?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/>
          <p:nvPr/>
        </p:nvSpPr>
        <p:spPr>
          <a:xfrm>
            <a:off x="684212" y="1116012"/>
            <a:ext cx="7920037" cy="435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Leto 1835 je bilo zelo težko leto za Prešerna. Najprej mu je umrl stric Jožef, ki ga je vedno podpiral.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Nato se je zaročila Primičeva Julija.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Potem pa se je v Savi utopil še njegov najboljši prijatelj in mentor Matija Čop. Prešeren mu je napisal pesem v nemščini, kasneje tudi v slovenščini.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Prešeren je bil nesrečen, slabo mu je šlo v službi, čedalje bolj se je predajal alkoholu.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Kljub temu pa je takrat napisal pesem Krst pri Savici, ki velja za eno njegovih najboljših pesmi.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"/>
          <p:cNvSpPr txBox="1"/>
          <p:nvPr/>
        </p:nvSpPr>
        <p:spPr>
          <a:xfrm>
            <a:off x="611187" y="549275"/>
            <a:ext cx="8066087" cy="161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1836 je spoznal  mlado služkinjo Ano Jelovšek. Skupaj sta imela tri otroke. Prvega je Ana oddala v rejo. Nikoli se nista poročila. Prešeren je verjetno ni imel preveč rad. Ni ji posvetil nobene pesmi. V zvezi z njo je napisal le pesem Nezakonska mati.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140" name="Google Shape;140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16237" y="1916112"/>
            <a:ext cx="3057525" cy="4392612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6"/>
          <p:cNvSpPr txBox="1"/>
          <p:nvPr/>
        </p:nvSpPr>
        <p:spPr>
          <a:xfrm>
            <a:off x="6084887" y="2708275"/>
            <a:ext cx="2303462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Ana Jelovšek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 txBox="1"/>
          <p:nvPr/>
        </p:nvSpPr>
        <p:spPr>
          <a:xfrm>
            <a:off x="611187" y="1301750"/>
            <a:ext cx="8066087" cy="344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Nekaj naslednjih let je bilo za Prešerna zelo težkih.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Kar nekaj njegovih sorodnikov (tudi oče) in prijateljev (Korytko) je umrlo.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Petkrat  je zaprosil, da bi imel svojo samostojno odvetniško pisarno, pa so mu vse prošnje zavrnili.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Leta 1844 je napisal Zdravljico, ki  je sedaj naša himna. Ker ni bila ustrezna za tisti čas, je bila objavljena šele čez štiri leta - 1848.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 txBox="1"/>
          <p:nvPr/>
        </p:nvSpPr>
        <p:spPr>
          <a:xfrm>
            <a:off x="971550" y="836612"/>
            <a:ext cx="2017712" cy="5751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Prijatlji! odrodile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 trte vince nam sladkó,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 nam oživlja žile,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srce razjásni in oko,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 utopi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vse skrbi,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 potrtih prsih up budi!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Komú narpred veselo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zdravljico, bratje! čmo zapét'!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Bog našo nam deželo,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Bog živi ves slovenski svet,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brate vse,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 nas je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sinov sloveče matere!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 sovražnike 'z oblakov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rodú naj naš'ga treši gróm;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prost, ko je bil očakov,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naprej naj bo Slovencov dom;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naj zdrobé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njih roké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spone, ki jih še težé!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Edinost, sreča, sprava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 nam naj nazaj se vrnejo;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otrók, kar ima Slava,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vsi naj si v róke sežejo,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oblast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z njo čast,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 préd, spet naša boste last!</a:t>
            </a:r>
            <a:endParaRPr/>
          </a:p>
        </p:txBody>
      </p:sp>
      <p:sp>
        <p:nvSpPr>
          <p:cNvPr id="152" name="Google Shape;152;p18"/>
          <p:cNvSpPr txBox="1"/>
          <p:nvPr/>
        </p:nvSpPr>
        <p:spPr>
          <a:xfrm>
            <a:off x="3203575" y="765175"/>
            <a:ext cx="2081212" cy="593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Bog žívi vas Slovenke,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prelepe, žlahtne rožice;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 take je mladenke,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 naše je krvi dekle;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naj sinóv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zarod nov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iz vas bo strah sovražnikov!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Mladenči, zdaj se pije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zdravljica vaša, vi naš up;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ljubezni domačije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noben naj vam ne usmŕti strup;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ker zdaj vas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kakor nas,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 sŕčno bránit kliče čas!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Živé naj vsi naródi,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 hrepené dočakat dan,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ko, koder sonce hodi,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prepir iz svéta bo pregnan,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 rojak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prost bo vsak,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 vrag, le sosed bo mejak!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Nazadnje še, prijatlji,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kozarce zase vzdignimo,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 smo zato se zbratli,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ker dobro v srcu mislimo;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dókaj dni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naj živí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vsak, kar nas dobrih je ljudi!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53" name="Google Shape;153;p18"/>
          <p:cNvSpPr txBox="1"/>
          <p:nvPr/>
        </p:nvSpPr>
        <p:spPr>
          <a:xfrm>
            <a:off x="1258887" y="260350"/>
            <a:ext cx="2374900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Zdravljica</a:t>
            </a:r>
            <a:endParaRPr/>
          </a:p>
        </p:txBody>
      </p:sp>
      <p:sp>
        <p:nvSpPr>
          <p:cNvPr id="154" name="Google Shape;154;p18"/>
          <p:cNvSpPr txBox="1"/>
          <p:nvPr/>
        </p:nvSpPr>
        <p:spPr>
          <a:xfrm>
            <a:off x="5651500" y="836612"/>
            <a:ext cx="3097212" cy="172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Zdravljica je slovenska himna.Posebna je tudi njena oblika. </a:t>
            </a:r>
            <a:b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</a:b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Je </a:t>
            </a:r>
            <a:b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</a:b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v obliki čaše.</a:t>
            </a:r>
            <a:endParaRPr/>
          </a:p>
        </p:txBody>
      </p:sp>
      <p:pic>
        <p:nvPicPr>
          <p:cNvPr id="155" name="Google Shape;155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72225" y="3284537"/>
            <a:ext cx="1728787" cy="115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 txBox="1"/>
          <p:nvPr/>
        </p:nvSpPr>
        <p:spPr>
          <a:xfrm>
            <a:off x="468312" y="620712"/>
            <a:ext cx="8066087" cy="161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1848 je zbral  svoje pesmi v zbirko Poezije.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In končno, šele po šesti prošnji, so mu odobrili samostojno odvetniško pisarno v Kranju.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161" name="Google Shape;161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19250" y="2133600"/>
            <a:ext cx="3249612" cy="4535487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9"/>
          <p:cNvSpPr txBox="1"/>
          <p:nvPr/>
        </p:nvSpPr>
        <p:spPr>
          <a:xfrm>
            <a:off x="5076825" y="2781300"/>
            <a:ext cx="3602037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Prva naslovnica Prešernovih Poezij.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/>
        </p:nvSpPr>
        <p:spPr>
          <a:xfrm>
            <a:off x="539750" y="684212"/>
            <a:ext cx="8135937" cy="161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Vrbi na Gorenjskem se je kmečki družini, ki so jim rekli Ribičevi, 3. 12. 1800 rodil France Prešeren. Bil je tretji otrok in prvi sin v družini.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Oče je želel, da bi bil France njegov naslednik – gospodar na kmetiji, mama pa je želela otroke izobraziti. France naj bi postal duhovnik, tako kot nekateri njegovi strici.</a:t>
            </a:r>
            <a:endParaRPr/>
          </a:p>
        </p:txBody>
      </p:sp>
      <p:pic>
        <p:nvPicPr>
          <p:cNvPr id="40" name="Google Shape;40;p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2124075" y="2565400"/>
            <a:ext cx="5184775" cy="403225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"/>
          <p:cNvSpPr/>
          <p:nvPr/>
        </p:nvSpPr>
        <p:spPr>
          <a:xfrm>
            <a:off x="2124075" y="3429000"/>
            <a:ext cx="1178962" cy="979877"/>
          </a:xfrm>
          <a:prstGeom prst="rightArrow">
            <a:avLst>
              <a:gd name="adj1" fmla="val 13780"/>
              <a:gd name="adj2" fmla="val 4447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Vrba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1550" y="260350"/>
            <a:ext cx="3752850" cy="626745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0"/>
          <p:cNvSpPr txBox="1"/>
          <p:nvPr/>
        </p:nvSpPr>
        <p:spPr>
          <a:xfrm>
            <a:off x="5076825" y="476250"/>
            <a:ext cx="3097212" cy="11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Prešernov rokopis Zdravljice.</a:t>
            </a:r>
            <a:endParaRPr/>
          </a:p>
        </p:txBody>
      </p:sp>
      <p:pic>
        <p:nvPicPr>
          <p:cNvPr id="169" name="Google Shape;169;p2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51500" y="1989137"/>
            <a:ext cx="2587625" cy="2592387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0"/>
          <p:cNvSpPr txBox="1"/>
          <p:nvPr/>
        </p:nvSpPr>
        <p:spPr>
          <a:xfrm>
            <a:off x="5435600" y="5013325"/>
            <a:ext cx="3097212" cy="143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Eden od verzov Zdravljice </a:t>
            </a:r>
            <a:b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</a:b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(Žive naj vsi narodi) in Prešernova podoba sta na slovenskem kovancu za dva eura.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"/>
          <p:cNvSpPr txBox="1"/>
          <p:nvPr/>
        </p:nvSpPr>
        <p:spPr>
          <a:xfrm>
            <a:off x="395287" y="404812"/>
            <a:ext cx="8281987" cy="4360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Kljub temu, da je imel dosti dela, mu je denarja manjkalo.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Zbolel je za cirozo jeter in 8. februarja 1849 umrl. Pokopan je v Kranju.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8. februar je v spomin nanj  še danes slovenski kulturni praznik  (ali Prešernov dan).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None/>
            </a:pPr>
            <a:r>
              <a:rPr lang="en-US" sz="2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Prešernove pesmi je slovenski narod začel ceniti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None/>
            </a:pPr>
            <a:r>
              <a:rPr lang="en-US" sz="2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šele precej let po njegovi smrti.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None/>
            </a:pPr>
            <a:r>
              <a:rPr lang="en-US" sz="2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Danes jih cenijo po vsem svetu, saj so njegove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None/>
            </a:pPr>
            <a:r>
              <a:rPr lang="en-US" sz="28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pesmi prevedene v številne svetovne jezike.</a:t>
            </a:r>
            <a:endParaRPr/>
          </a:p>
        </p:txBody>
      </p:sp>
      <p:pic>
        <p:nvPicPr>
          <p:cNvPr id="176" name="Google Shape;176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04025" y="3716337"/>
            <a:ext cx="1795462" cy="260826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1"/>
          <p:cNvSpPr txBox="1"/>
          <p:nvPr/>
        </p:nvSpPr>
        <p:spPr>
          <a:xfrm>
            <a:off x="2700337" y="5229225"/>
            <a:ext cx="3889375" cy="1439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Nagrobnik v Prešernovem gaju v Kranju.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/>
        </p:nvSpPr>
        <p:spPr>
          <a:xfrm>
            <a:off x="468312" y="476250"/>
            <a:ext cx="8281987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Po Prešernovi smrti so njegovo podobo slikali mnogi umetniki.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Nekaj njegovih podob:</a:t>
            </a:r>
            <a:endParaRPr/>
          </a:p>
        </p:txBody>
      </p:sp>
      <p:pic>
        <p:nvPicPr>
          <p:cNvPr id="183" name="Google Shape;183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212" y="1557337"/>
            <a:ext cx="1831975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059112" y="1557337"/>
            <a:ext cx="1716087" cy="2449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148262" y="1557337"/>
            <a:ext cx="1701800" cy="2446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64387" y="1557337"/>
            <a:ext cx="1755775" cy="2446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476375" y="4221162"/>
            <a:ext cx="2033587" cy="2446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708400" y="4221162"/>
            <a:ext cx="1792287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724525" y="4221162"/>
            <a:ext cx="2465387" cy="2449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/>
          <p:nvPr/>
        </p:nvSpPr>
        <p:spPr>
          <a:xfrm>
            <a:off x="4716462" y="4330887"/>
            <a:ext cx="388937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Viri</a:t>
            </a: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:</a:t>
            </a:r>
            <a:endParaRPr sz="1200" dirty="0"/>
          </a:p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</a:pP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1200" b="0" i="0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www.preseren.net</a:t>
            </a:r>
            <a:endParaRPr sz="1200" dirty="0"/>
          </a:p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</a:pP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wikipedia</a:t>
            </a:r>
            <a:endParaRPr sz="1200" dirty="0"/>
          </a:p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</a:pP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ostale</a:t>
            </a: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spletne</a:t>
            </a: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strani</a:t>
            </a: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o </a:t>
            </a: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Prešernu</a:t>
            </a:r>
            <a:endParaRPr lang="sl-SI" sz="1200" dirty="0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</a:pP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Mladen</a:t>
            </a:r>
            <a:r>
              <a:rPr lang="en-US" sz="12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12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Kopasič</a:t>
            </a:r>
            <a:endParaRPr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0825" y="188912"/>
            <a:ext cx="4818062" cy="361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067175" y="2997200"/>
            <a:ext cx="4746625" cy="3560762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3"/>
          <p:cNvSpPr txBox="1"/>
          <p:nvPr/>
        </p:nvSpPr>
        <p:spPr>
          <a:xfrm>
            <a:off x="5219700" y="836612"/>
            <a:ext cx="3024187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Prešernova rojstna hiša v Vrbi na Gorenjskem.</a:t>
            </a:r>
            <a:endParaRPr/>
          </a:p>
        </p:txBody>
      </p:sp>
      <p:sp>
        <p:nvSpPr>
          <p:cNvPr id="49" name="Google Shape;49;p3"/>
          <p:cNvSpPr txBox="1"/>
          <p:nvPr/>
        </p:nvSpPr>
        <p:spPr>
          <a:xfrm>
            <a:off x="900112" y="4868862"/>
            <a:ext cx="3024187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Cerkev sv. Marka v Vrbi na Gorenjskem.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/>
          <p:nvPr/>
        </p:nvSpPr>
        <p:spPr>
          <a:xfrm>
            <a:off x="539750" y="163512"/>
            <a:ext cx="7561262" cy="161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Z osmimi leti je mali France odšel k stricu Jožefu, ki je bil župnik v vasici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Kopanj pri Grosupljem.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Ta ga je prvi dve leti poučeval sam, nato pa ga je vpisal v osnovno šolo (takrat so ji rekli realka in normalka)  v Ribnici.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Bil je odličen učenec in je vpisan v zlato knjigo.</a:t>
            </a:r>
            <a:endParaRPr/>
          </a:p>
        </p:txBody>
      </p:sp>
      <p:pic>
        <p:nvPicPr>
          <p:cNvPr id="55" name="Google Shape;55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35150" y="1989137"/>
            <a:ext cx="5689600" cy="44259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4"/>
          <p:cNvSpPr/>
          <p:nvPr/>
        </p:nvSpPr>
        <p:spPr>
          <a:xfrm>
            <a:off x="1187450" y="4364038"/>
            <a:ext cx="2951162" cy="935750"/>
          </a:xfrm>
          <a:prstGeom prst="rightArrow">
            <a:avLst>
              <a:gd name="adj1" fmla="val 18149"/>
              <a:gd name="adj2" fmla="val 4447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Kopanj</a:t>
            </a:r>
            <a:r>
              <a:rPr lang="en-US" sz="24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pri</a:t>
            </a:r>
            <a:r>
              <a:rPr lang="en-US" sz="2400" b="0" i="0" u="none" dirty="0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Grosupljem</a:t>
            </a:r>
            <a:endParaRPr dirty="0"/>
          </a:p>
        </p:txBody>
      </p:sp>
      <p:sp>
        <p:nvSpPr>
          <p:cNvPr id="57" name="Google Shape;57;p4"/>
          <p:cNvSpPr/>
          <p:nvPr/>
        </p:nvSpPr>
        <p:spPr>
          <a:xfrm>
            <a:off x="4787900" y="4437062"/>
            <a:ext cx="1439862" cy="792162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Ribnica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/>
          <p:nvPr/>
        </p:nvSpPr>
        <p:spPr>
          <a:xfrm>
            <a:off x="539750" y="203200"/>
            <a:ext cx="7561262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Tretji razred normalke (danes bi to bil 7. ali 8. razred) je obiskoval v Ljubljani.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Ljubljani je šest let hodil tudi na gimnazijo.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Spet mu je šlo zelo dobro, še posebej pri klasičnih jezikih (grščina in latinščina).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Tudi denarja mu ni manjkalo, saj ga je zaslužil s pomočjo manj uspešnim (in bolj premožnim) učencem.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63" name="Google Shape;63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92275" y="2133600"/>
            <a:ext cx="5689600" cy="44259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5"/>
          <p:cNvSpPr/>
          <p:nvPr/>
        </p:nvSpPr>
        <p:spPr>
          <a:xfrm>
            <a:off x="3924300" y="4149725"/>
            <a:ext cx="1439862" cy="792162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Ljubljana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"/>
          <p:cNvSpPr txBox="1"/>
          <p:nvPr/>
        </p:nvSpPr>
        <p:spPr>
          <a:xfrm>
            <a:off x="468312" y="180975"/>
            <a:ext cx="8064500" cy="222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tem času je tudi spoznal, da si ne želi postati duhovnik, kakor je želela njegova mama.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Zanimalo ga je pravo (sodniški, odvetniški poklic).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Vendar je moral najprej študirati filozofijo. Prvi dve leti je študiral v Ljubljani, nato na Dunaju.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70" name="Google Shape;7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92275" y="2133600"/>
            <a:ext cx="5689600" cy="44259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6"/>
          <p:cNvSpPr/>
          <p:nvPr/>
        </p:nvSpPr>
        <p:spPr>
          <a:xfrm>
            <a:off x="4716462" y="1989137"/>
            <a:ext cx="1439862" cy="792162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Dunaj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"/>
          <p:cNvSpPr txBox="1"/>
          <p:nvPr/>
        </p:nvSpPr>
        <p:spPr>
          <a:xfrm>
            <a:off x="468312" y="188912"/>
            <a:ext cx="7561262" cy="2835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času študija na Dunaju se je začel  bolj resno zanimati za poezijo (pesništvo).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Leta 1824 je napisal prve pesmi. Predstavil jih je Jerneju Kopitarju, ki mu je dejal, da niso dobre.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Zato je Prešeren vse razen treh uničil.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Leta 1827 se je zaljubil v Zaliko, hči lastnika gostilne. Ta pa ga ni marala.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Zato je napisal pesem Dekletam, ki je bila tega leta objavljena.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V tistem času je napisal tudi pesem Povodni mož. Obe govorita o važnih, prevzetnih dekletih.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  <p:pic>
        <p:nvPicPr>
          <p:cNvPr id="77" name="Google Shape;7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87675" y="2492375"/>
            <a:ext cx="2809875" cy="39624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7"/>
          <p:cNvSpPr txBox="1"/>
          <p:nvPr/>
        </p:nvSpPr>
        <p:spPr>
          <a:xfrm>
            <a:off x="5940425" y="3141662"/>
            <a:ext cx="3024187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orsiva"/>
              <a:buNone/>
            </a:pPr>
            <a:r>
              <a:rPr lang="en-US" sz="24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Zalika Dolenc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"/>
          <p:cNvSpPr txBox="1"/>
          <p:nvPr/>
        </p:nvSpPr>
        <p:spPr>
          <a:xfrm>
            <a:off x="3276600" y="1268412"/>
            <a:ext cx="2162175" cy="519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Padala nebeška mana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Izraelcam je v pušavi;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zginila je, ak pobrana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 bila ob uri pravi.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Kak lepó se rosa bliska,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dokler jutra hlad ne mine!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Komej sonce bolj pritiska,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 pregnana od vročine.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Rožice cvetó vesele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ob času letne mlade;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leto pošlje piš in strele,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lepo cvetje jim odpade.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Roža, rosa ino mana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naša je mladost, dekleta!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Svétjem, naj ne bo zaspana,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 cvetó ji zlate leta.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Fante zbiraš si prevzetna,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šopiriš, ker si zala;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varji, varji, de priletna</a:t>
            </a:r>
            <a:b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samka se ne boš jokala! </a:t>
            </a:r>
            <a:endParaRPr/>
          </a:p>
        </p:txBody>
      </p:sp>
      <p:sp>
        <p:nvSpPr>
          <p:cNvPr id="84" name="Google Shape;84;p8"/>
          <p:cNvSpPr txBox="1"/>
          <p:nvPr/>
        </p:nvSpPr>
        <p:spPr>
          <a:xfrm>
            <a:off x="3348037" y="620712"/>
            <a:ext cx="1584325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Dekletam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/>
          <p:nvPr/>
        </p:nvSpPr>
        <p:spPr>
          <a:xfrm>
            <a:off x="900112" y="404812"/>
            <a:ext cx="2527300" cy="62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Od nékdej lepé so Ljubljanke slovele,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 lepši od Urške bilo ni nobene,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nobene očem bilo bolj zaželene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 času nje cvetja dekleta ne žene. -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 nárbolj iz zvezd je danica svetla,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narlepši iz deklic je Urška bila.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Mnogtére device, mnogtére ženice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oko je na skrivnem solzé preliválo,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ker Urški srce se je ljubega vdalo;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 ljubih bilo je nji vedno premalo.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 slišala moških okrog je slovét,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skušála jih v mreže razpete je ujet.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 znala obljúbit, je znalá odreči,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biti priljudna, in biti prevzetna,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mladenče unémat, bit staršim prijetna;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modrij in zvijač je bila vseh umetna;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možake je dolgo vodila za nos,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 stakne nazadnje, ki bil ji je kos.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Starem so trgu pod lipo zeleno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trobente in gosli, in cimbale pele,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plesále lepote 'z Ljubljane so cele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 nedeljo popoldan z mladenči vesele;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bila je kraljica njih Urška brhka,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plesáti ni dolgo nje volja bila.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Jih dókaj jo prosi, al vsakmu odreče,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prešerna se brani in ples odlašuje,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vedno izgovore nove zmišljuje,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 sonce zahaja, se mrak približuje;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 sedem odbila je ura in čez, 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 jela ravnat se je Urška na ples.</a:t>
            </a:r>
            <a:endParaRPr/>
          </a:p>
        </p:txBody>
      </p:sp>
      <p:sp>
        <p:nvSpPr>
          <p:cNvPr id="90" name="Google Shape;90;p9"/>
          <p:cNvSpPr txBox="1"/>
          <p:nvPr/>
        </p:nvSpPr>
        <p:spPr>
          <a:xfrm>
            <a:off x="3635375" y="404812"/>
            <a:ext cx="2762250" cy="62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Al, ker se ozira, plesavca si zbira,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zagleda pri mizi rumeni junaka; 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enacga pod soncam mu ni korenjaka,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želi si plesáti z njim deklica vsaka -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omrežit ga Uršika lepa želi,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zaljubljeno v njega obrača oči.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videt, mladenič se Urški približa: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"Al hôtla bi z mano plesati?" ji pravi,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"kjer Donava bistri pridruži se Savi,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od tvoje lepote zaslišal sem davi, 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že, Uršika zala! pred tabo sem zdaj,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že, Uršika zala! pripravljen na raj!“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reče in se ji globoko prikloni,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sladkó mu nasmeja se Uršika zala: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"Nobene stopinjice še nisem plesala,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čákala tebe sem, res je, ni šala -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zatorej le hitro mi roko podaj,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lej, sonce zahaja, jenjuje že raj!" –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Podal ji mladenič prelepi je rôko,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urno ta dvá sta po pódu zletela,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 de bi lahké peretnice imela,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bila bi brez trupla okrog se vrtela,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 vidi se, kdaj de pod noga udar',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plesala sta, ko bi ju nosil vihar.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videti, drugi so vsi ostrmeli,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od čudeža godcam roké so zastale;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ker niso trobente glasova več dale,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mladenča nogé so trdó zaceptale;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"Ne maram," zavpije, "za gosli, za bas,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strun drugih, ko plešem, zapoje naj glas!" </a:t>
            </a:r>
            <a:endParaRPr/>
          </a:p>
        </p:txBody>
      </p:sp>
      <p:sp>
        <p:nvSpPr>
          <p:cNvPr id="91" name="Google Shape;91;p9"/>
          <p:cNvSpPr txBox="1"/>
          <p:nvPr/>
        </p:nvSpPr>
        <p:spPr>
          <a:xfrm>
            <a:off x="6227762" y="404812"/>
            <a:ext cx="2690812" cy="520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 brž pridrvili se črni oblaki,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zasliši na nebu se strašno gromenje,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zasliši vetrov se sovražno vršenje,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zasliši potokov derečih šumenje,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pričjóčim po koncu so vstali lasje -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oh, Uršika zala, zdaj tebi gorje!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"Ne boj se, ti Urška! le hitro mi stópi,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 boj se," ji reče, "ne boj se gromenja,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 boj se potokov ti mojih šumenja,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 boj se vetrov mi prijaznih vršenja;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urno, le urno obrni peté,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urno, le urno, ker pozno je že!"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"Ah, majhno postojva, preljubi plesavec!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jaz se oddahnem, de noga počije."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"Ni blizo, ni blizo do bele Turčíje,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kjer v Donavo Sava se bistra izlije;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valovi šumeči te, Urška! želé,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úrno, le urno obrni peté!" –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reče, hitreje sta se zasukála,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dalje in dalje od pôda spustila,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bregu Ljubljance se trikrat zavila,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plesáje v valove šumeče planila.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Vrtinec so vidli čolnarji dereč;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 Uršike videl nobeden ni več.</a:t>
            </a:r>
            <a:b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92" name="Google Shape;92;p9"/>
          <p:cNvSpPr txBox="1"/>
          <p:nvPr/>
        </p:nvSpPr>
        <p:spPr>
          <a:xfrm>
            <a:off x="1042987" y="0"/>
            <a:ext cx="15843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orsiva"/>
              <a:buNone/>
            </a:pPr>
            <a:r>
              <a:rPr lang="en-US" sz="2000" b="0" i="0" u="none">
                <a:solidFill>
                  <a:schemeClr val="dk2"/>
                </a:solidFill>
                <a:latin typeface="Corsiva"/>
                <a:ea typeface="Corsiva"/>
                <a:cs typeface="Corsiva"/>
                <a:sym typeface="Corsiva"/>
              </a:rPr>
              <a:t>Povodni mož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default">
      <a:dk1>
        <a:srgbClr val="FFFFFF"/>
      </a:dk1>
      <a:lt1>
        <a:srgbClr val="000099"/>
      </a:lt1>
      <a:dk2>
        <a:srgbClr val="FFFFFF"/>
      </a:dk2>
      <a:lt2>
        <a:srgbClr val="010199"/>
      </a:lt2>
      <a:accent1>
        <a:srgbClr val="33CCCC"/>
      </a:accent1>
      <a:accent2>
        <a:srgbClr val="00C600"/>
      </a:accent2>
      <a:accent3>
        <a:srgbClr val="000099"/>
      </a:accent3>
      <a:accent4>
        <a:srgbClr val="33CCCC"/>
      </a:accent4>
      <a:accent5>
        <a:srgbClr val="00C600"/>
      </a:accent5>
      <a:accent6>
        <a:srgbClr val="000099"/>
      </a:accent6>
      <a:hlink>
        <a:srgbClr val="FFCC00"/>
      </a:hlink>
      <a:folHlink>
        <a:srgbClr val="6699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2502</Words>
  <Application>Microsoft Office PowerPoint</Application>
  <PresentationFormat>Diaprojekcija na zaslonu (4:3)</PresentationFormat>
  <Paragraphs>175</Paragraphs>
  <Slides>23</Slides>
  <Notes>23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9" baseType="lpstr">
      <vt:lpstr>Corsiva</vt:lpstr>
      <vt:lpstr>Arial</vt:lpstr>
      <vt:lpstr>Times New Roman</vt:lpstr>
      <vt:lpstr>Tahoma</vt:lpstr>
      <vt:lpstr>Noto Sans Symbols</vt:lpstr>
      <vt:lpstr>Ocean</vt:lpstr>
      <vt:lpstr>Dr. France Prešeren 1800-1849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France Prešeren 1800-1849</dc:title>
  <dc:creator>Mladen</dc:creator>
  <cp:lastModifiedBy>Skrbnik</cp:lastModifiedBy>
  <cp:revision>1</cp:revision>
  <dcterms:created xsi:type="dcterms:W3CDTF">2006-12-02T06:59:38Z</dcterms:created>
  <dcterms:modified xsi:type="dcterms:W3CDTF">2022-01-23T09:41:47Z</dcterms:modified>
</cp:coreProperties>
</file>