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9" r:id="rId3"/>
  </p:sldMasterIdLst>
  <p:notesMasterIdLst>
    <p:notesMasterId r:id="rId15"/>
  </p:notesMasterIdLst>
  <p:handoutMasterIdLst>
    <p:handoutMasterId r:id="rId16"/>
  </p:handoutMasterIdLst>
  <p:sldIdLst>
    <p:sldId id="256" r:id="rId4"/>
    <p:sldId id="286" r:id="rId5"/>
    <p:sldId id="293" r:id="rId6"/>
    <p:sldId id="295" r:id="rId7"/>
    <p:sldId id="296" r:id="rId8"/>
    <p:sldId id="297" r:id="rId9"/>
    <p:sldId id="299" r:id="rId10"/>
    <p:sldId id="300" r:id="rId11"/>
    <p:sldId id="302" r:id="rId12"/>
    <p:sldId id="303" r:id="rId13"/>
    <p:sldId id="301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64" autoAdjust="0"/>
  </p:normalViewPr>
  <p:slideViewPr>
    <p:cSldViewPr snapToGrid="0">
      <p:cViewPr varScale="1">
        <p:scale>
          <a:sx n="85" d="100"/>
          <a:sy n="85" d="100"/>
        </p:scale>
        <p:origin x="82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1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2B118-1A03-485E-AE21-4E008B1A9DA0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78859-B915-4570-A3EF-4047E7D1E9B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57642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5F569-D84C-4B7F-80B0-5D86FD35FD4D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DD4E4-8B9D-4585-BCD7-F61F6EF847A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1065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316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551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407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16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9419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2974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915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4122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8341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6180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203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2833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0508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162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430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7443" y="293915"/>
            <a:ext cx="720906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sl-SI" dirty="0"/>
              <a:t>Uredite slog naslova matrice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7443" y="1425575"/>
            <a:ext cx="7886700" cy="435133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0000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9" name="Pravokotnik 8"/>
          <p:cNvSpPr/>
          <p:nvPr userDrawn="1"/>
        </p:nvSpPr>
        <p:spPr>
          <a:xfrm>
            <a:off x="1" y="5776912"/>
            <a:ext cx="239406" cy="248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/>
          <p:cNvSpPr/>
          <p:nvPr userDrawn="1"/>
        </p:nvSpPr>
        <p:spPr>
          <a:xfrm>
            <a:off x="0" y="4767942"/>
            <a:ext cx="239406" cy="10089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06134" y="5776911"/>
            <a:ext cx="449035" cy="248331"/>
          </a:xfrm>
          <a:prstGeom prst="rect">
            <a:avLst/>
          </a:prstGeom>
        </p:spPr>
        <p:txBody>
          <a:bodyPr/>
          <a:lstStyle>
            <a:lvl1pPr algn="ctr">
              <a:defRPr sz="900" b="1" i="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fld id="{89E72D14-87F4-43C9-ABAF-CDFC3CB176D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41196" y="5028633"/>
            <a:ext cx="1049786" cy="365125"/>
          </a:xfrm>
          <a:prstGeom prst="rect">
            <a:avLst/>
          </a:prstGeom>
        </p:spPr>
        <p:txBody>
          <a:bodyPr/>
          <a:lstStyle>
            <a:lvl1pPr>
              <a:defRPr sz="1000" b="1" i="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sl-SI" sz="900" dirty="0"/>
              <a:t>www.jub.eu</a:t>
            </a:r>
          </a:p>
        </p:txBody>
      </p:sp>
    </p:spTree>
    <p:extLst>
      <p:ext uri="{BB962C8B-B14F-4D97-AF65-F5344CB8AC3E}">
        <p14:creationId xmlns:p14="http://schemas.microsoft.com/office/powerpoint/2010/main" val="1434959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3592286"/>
            <a:ext cx="9144000" cy="32004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dirty="0"/>
              <a:t>Kliknite ikono, če želite dodati sliko</a:t>
            </a:r>
            <a:endParaRPr lang="en-US" dirty="0"/>
          </a:p>
        </p:txBody>
      </p:sp>
      <p:sp>
        <p:nvSpPr>
          <p:cNvPr id="15" name="Pravokotnik 14"/>
          <p:cNvSpPr/>
          <p:nvPr userDrawn="1"/>
        </p:nvSpPr>
        <p:spPr>
          <a:xfrm>
            <a:off x="1" y="5776913"/>
            <a:ext cx="239406" cy="248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 userDrawn="1"/>
        </p:nvSpPr>
        <p:spPr>
          <a:xfrm>
            <a:off x="0" y="4767943"/>
            <a:ext cx="239406" cy="10089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Označba mesta noge 10"/>
          <p:cNvSpPr>
            <a:spLocks noGrp="1"/>
          </p:cNvSpPr>
          <p:nvPr>
            <p:ph type="ftr" sz="quarter" idx="10"/>
          </p:nvPr>
        </p:nvSpPr>
        <p:spPr>
          <a:xfrm rot="16200000">
            <a:off x="-454866" y="4965794"/>
            <a:ext cx="1257297" cy="364940"/>
          </a:xfrm>
          <a:prstGeom prst="rect">
            <a:avLst/>
          </a:prstGeom>
        </p:spPr>
        <p:txBody>
          <a:bodyPr/>
          <a:lstStyle>
            <a:lvl1pPr algn="l">
              <a:defRPr sz="900" b="1" i="0" baseline="0">
                <a:latin typeface="Trebuchet MS" panose="020B0603020202020204" pitchFamily="34" charset="0"/>
              </a:defRPr>
            </a:lvl1pPr>
          </a:lstStyle>
          <a:p>
            <a:r>
              <a:rPr lang="sl-SI" dirty="0">
                <a:solidFill>
                  <a:schemeClr val="bg1"/>
                </a:solidFill>
              </a:rPr>
              <a:t>www.jub.eu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67861" y="5776912"/>
            <a:ext cx="356251" cy="248329"/>
          </a:xfrm>
          <a:prstGeom prst="rect">
            <a:avLst/>
          </a:prstGeom>
        </p:spPr>
        <p:txBody>
          <a:bodyPr/>
          <a:lstStyle>
            <a:lvl1pPr algn="ctr">
              <a:defRPr sz="800" b="1" i="0" baseline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fld id="{89E72D14-87F4-43C9-ABAF-CDFC3CB176D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971550" y="1504269"/>
            <a:ext cx="72662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/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>
          <a:xfrm>
            <a:off x="971550" y="2829832"/>
            <a:ext cx="7266214" cy="876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3200" b="1"/>
            </a:lvl1pPr>
          </a:lstStyle>
          <a:p>
            <a:pPr lvl="0"/>
            <a:r>
              <a:rPr lang="sl-SI" dirty="0"/>
              <a:t>Podnaslov</a:t>
            </a:r>
            <a:endParaRPr lang="en-US" dirty="0"/>
          </a:p>
        </p:txBody>
      </p:sp>
      <p:sp>
        <p:nvSpPr>
          <p:cNvPr id="23" name="Footer Placeholder 5"/>
          <p:cNvSpPr txBox="1">
            <a:spLocks/>
          </p:cNvSpPr>
          <p:nvPr userDrawn="1"/>
        </p:nvSpPr>
        <p:spPr>
          <a:xfrm>
            <a:off x="6678386" y="6555920"/>
            <a:ext cx="2465615" cy="236766"/>
          </a:xfrm>
          <a:prstGeom prst="rect">
            <a:avLst/>
          </a:prstGeom>
        </p:spPr>
        <p:txBody>
          <a:bodyPr/>
          <a:lstStyle>
            <a:defPPr>
              <a:defRPr lang="sl-S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000" dirty="0">
                <a:solidFill>
                  <a:schemeClr val="bg1">
                    <a:lumMod val="95000"/>
                  </a:schemeClr>
                </a:solidFill>
              </a:rPr>
              <a:t>Glavni</a:t>
            </a:r>
            <a:r>
              <a:rPr lang="sl-SI" sz="1000" baseline="0" dirty="0">
                <a:solidFill>
                  <a:schemeClr val="bg1">
                    <a:lumMod val="95000"/>
                  </a:schemeClr>
                </a:solidFill>
              </a:rPr>
              <a:t> naslov Prezentacije</a:t>
            </a:r>
            <a:endParaRPr lang="sl-SI" sz="1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289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5685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3230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89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517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820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22373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058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4070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5957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4711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3425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331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207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7224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8573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027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795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778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094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8B6CD-289D-45A6-8776-E0F4C82F1258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2EF43-4064-41E8-A499-BEE9E2F999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567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C4BE-F477-4DC1-9AA3-6504546F4814}" type="datetimeFigureOut">
              <a:rPr lang="sl-SI" smtClean="0"/>
              <a:t>9. 05. 2022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7A474-1D24-45B0-B863-7D3F0000C40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903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32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6.m4a"/><Relationship Id="rId7" Type="http://schemas.openxmlformats.org/officeDocument/2006/relationships/image" Target="../media/image13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7.m4a"/><Relationship Id="rId7" Type="http://schemas.openxmlformats.org/officeDocument/2006/relationships/image" Target="../media/image17.jpeg"/><Relationship Id="rId12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8.m4a"/><Relationship Id="rId7" Type="http://schemas.openxmlformats.org/officeDocument/2006/relationships/image" Target="../media/image24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29.jp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345BB8-B46A-4A16-95E1-CD4E332F3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5"/>
            <a:ext cx="9217152" cy="686409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72065" y="1201742"/>
            <a:ext cx="7216346" cy="1326936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SLOVENIJA</a:t>
            </a:r>
            <a:endParaRPr lang="sl-SI" sz="4800" b="1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63826" y="2366664"/>
            <a:ext cx="7216346" cy="673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0" dirty="0" smtClean="0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PONOVIMO</a:t>
            </a:r>
            <a:endParaRPr lang="sl-SI" sz="2400" b="0" dirty="0">
              <a:solidFill>
                <a:schemeClr val="tx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2357252" y="6259214"/>
            <a:ext cx="433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Jesenice, </a:t>
            </a:r>
            <a:r>
              <a:rPr lang="sl-SI" dirty="0" smtClean="0">
                <a:solidFill>
                  <a:schemeClr val="tx1"/>
                </a:solidFill>
              </a:rPr>
              <a:t>5. maj 2022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8698523" y="6363922"/>
            <a:ext cx="433754" cy="529248"/>
          </a:xfrm>
        </p:spPr>
        <p:txBody>
          <a:bodyPr/>
          <a:lstStyle/>
          <a:p>
            <a:pPr algn="ctr"/>
            <a:fld id="{89E72D14-87F4-43C9-ABAF-CDFC3CB176D7}" type="slidenum">
              <a:rPr lang="sl-SI" smtClean="0">
                <a:solidFill>
                  <a:srgbClr val="002060"/>
                </a:solidFill>
              </a:rPr>
              <a:pPr algn="ctr"/>
              <a:t>1</a:t>
            </a:fld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4"/>
    </mc:Choice>
    <mc:Fallback xmlns="">
      <p:transition spd="slow" advTm="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247023" y="745355"/>
            <a:ext cx="8229600" cy="404528"/>
          </a:xfrm>
        </p:spPr>
        <p:txBody>
          <a:bodyPr>
            <a:noAutofit/>
          </a:bodyPr>
          <a:lstStyle/>
          <a:p>
            <a:r>
              <a:rPr lang="sl-SI" sz="2800" dirty="0" smtClean="0"/>
              <a:t>Poglej in razmisli, kaj predstavlja slika.</a:t>
            </a:r>
            <a:endParaRPr lang="en-US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18" y="2863781"/>
            <a:ext cx="3659275" cy="2220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74" y="4762098"/>
            <a:ext cx="2730639" cy="189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TD Dovje-Mojstrana | Mojstrana | Slovenski planinski muz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TD Dovje-Mojstrana | Mojstrana | Slovenski planinski muzej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7471"/>
            <a:ext cx="3805813" cy="2484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Elipsa 8"/>
          <p:cNvSpPr/>
          <p:nvPr/>
        </p:nvSpPr>
        <p:spPr>
          <a:xfrm>
            <a:off x="3667649" y="1471045"/>
            <a:ext cx="4139920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Planinski muzej v Mojstrani</a:t>
            </a:r>
            <a:endParaRPr lang="en-US" sz="3200" dirty="0"/>
          </a:p>
        </p:txBody>
      </p:sp>
      <p:sp>
        <p:nvSpPr>
          <p:cNvPr id="10" name="Elipsa 9"/>
          <p:cNvSpPr/>
          <p:nvPr/>
        </p:nvSpPr>
        <p:spPr>
          <a:xfrm>
            <a:off x="6942573" y="4762098"/>
            <a:ext cx="1979525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gora Špik </a:t>
            </a:r>
            <a:endParaRPr lang="en-US" sz="3200" dirty="0"/>
          </a:p>
        </p:txBody>
      </p:sp>
      <p:sp>
        <p:nvSpPr>
          <p:cNvPr id="11" name="Elipsa 10"/>
          <p:cNvSpPr/>
          <p:nvPr/>
        </p:nvSpPr>
        <p:spPr>
          <a:xfrm>
            <a:off x="3667649" y="5751643"/>
            <a:ext cx="2662813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/>
              <a:t>s</a:t>
            </a:r>
            <a:r>
              <a:rPr lang="sl-SI" sz="3200" dirty="0" smtClean="0"/>
              <a:t>lap Peričnik</a:t>
            </a:r>
            <a:endParaRPr lang="en-US" sz="3200" dirty="0"/>
          </a:p>
        </p:txBody>
      </p:sp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9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7"/>
    </mc:Choice>
    <mc:Fallback xmlns="">
      <p:transition spd="slow" advTm="4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7055" y="274637"/>
            <a:ext cx="8229600" cy="2070615"/>
          </a:xfrm>
        </p:spPr>
        <p:txBody>
          <a:bodyPr>
            <a:normAutofit fontScale="90000"/>
          </a:bodyPr>
          <a:lstStyle/>
          <a:p>
            <a:r>
              <a:rPr lang="sl-SI" sz="4000" b="1" dirty="0" smtClean="0">
                <a:solidFill>
                  <a:srgbClr val="FF0000"/>
                </a:solidFill>
                <a:latin typeface="Curlz MT" panose="04040404050702020202" pitchFamily="82" charset="0"/>
              </a:rPr>
              <a:t>Bravo! </a:t>
            </a:r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3100" dirty="0" smtClean="0"/>
              <a:t>O Sloveniji že kar veliko veste. Pred ocenjevanjem znanja pa si oglejte učno snov o Sloveniji in praznikih tudi še v zvezku in učbeniku. Saj bo šlo.</a:t>
            </a:r>
            <a:endParaRPr lang="en-US" sz="31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300" y="2652765"/>
            <a:ext cx="4762500" cy="3376246"/>
          </a:xfr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1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7"/>
    </mc:Choice>
    <mc:Fallback xmlns="">
      <p:transition spd="slow" advTm="19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50983" y="1070892"/>
            <a:ext cx="7973257" cy="1091100"/>
          </a:xfrm>
        </p:spPr>
        <p:txBody>
          <a:bodyPr>
            <a:normAutofit fontScale="90000"/>
          </a:bodyPr>
          <a:lstStyle/>
          <a:p>
            <a:pPr algn="l"/>
            <a: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err="1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Razmisli</a:t>
            </a:r>
            <a:r>
              <a:rPr lang="en-GB" sz="3100" dirty="0" smtClean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*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Slovenija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spada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med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večje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/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manjše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evropske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države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                                                        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Najdaljša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reka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v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Sloveniji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je: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a </a:t>
            </a:r>
            <a:r>
              <a:rPr lang="en-SI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Ljubljanica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b </a:t>
            </a:r>
            <a:r>
              <a:rPr lang="en-SI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Sava   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Najvišja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gora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v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Sloveniji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pa je: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a-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Triglav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 </a:t>
            </a:r>
            <a:r>
              <a:rPr lang="en-SI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100" dirty="0" err="1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Stol</a:t>
            </a: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100" dirty="0" smtClean="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sl-SI" dirty="0">
              <a:solidFill>
                <a:schemeClr val="tx2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>
          <a:xfrm>
            <a:off x="8698523" y="6363922"/>
            <a:ext cx="433754" cy="529248"/>
          </a:xfrm>
        </p:spPr>
        <p:txBody>
          <a:bodyPr/>
          <a:lstStyle/>
          <a:p>
            <a:pPr algn="ctr"/>
            <a:fld id="{89E72D14-87F4-43C9-ABAF-CDFC3CB176D7}" type="slidenum">
              <a:rPr lang="sl-SI" smtClean="0">
                <a:solidFill>
                  <a:srgbClr val="002060"/>
                </a:solidFill>
              </a:rPr>
              <a:pPr algn="ctr"/>
              <a:t>2</a:t>
            </a:fld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550984" y="1567543"/>
            <a:ext cx="8257736" cy="4910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smtClean="0">
                <a:solidFill>
                  <a:schemeClr val="tx2"/>
                </a:solidFill>
              </a:rPr>
              <a:t>* </a:t>
            </a:r>
            <a:r>
              <a:rPr lang="en-GB" sz="2800" dirty="0" err="1" smtClean="0">
                <a:solidFill>
                  <a:schemeClr val="tx2"/>
                </a:solidFill>
              </a:rPr>
              <a:t>Glavno</a:t>
            </a:r>
            <a:r>
              <a:rPr lang="en-GB" sz="2800" dirty="0" smtClean="0">
                <a:solidFill>
                  <a:schemeClr val="tx2"/>
                </a:solidFill>
              </a:rPr>
              <a:t> </a:t>
            </a:r>
            <a:r>
              <a:rPr lang="en-GB" sz="2800" dirty="0" err="1" smtClean="0">
                <a:solidFill>
                  <a:schemeClr val="tx2"/>
                </a:solidFill>
              </a:rPr>
              <a:t>mesto</a:t>
            </a:r>
            <a:r>
              <a:rPr lang="en-GB" sz="2800" dirty="0" smtClean="0">
                <a:solidFill>
                  <a:schemeClr val="tx2"/>
                </a:solidFill>
              </a:rPr>
              <a:t> </a:t>
            </a:r>
            <a:r>
              <a:rPr lang="en-GB" sz="2800" dirty="0" err="1" smtClean="0">
                <a:solidFill>
                  <a:schemeClr val="tx2"/>
                </a:solidFill>
              </a:rPr>
              <a:t>Slovenije</a:t>
            </a:r>
            <a:r>
              <a:rPr lang="en-GB" sz="2800" dirty="0" smtClean="0">
                <a:solidFill>
                  <a:schemeClr val="tx2"/>
                </a:solidFill>
              </a:rPr>
              <a:t> je </a:t>
            </a:r>
            <a:endParaRPr lang="sl-SI" sz="2800" dirty="0">
              <a:solidFill>
                <a:schemeClr val="tx2"/>
              </a:solidFill>
            </a:endParaRPr>
          </a:p>
          <a:p>
            <a:pPr lvl="3"/>
            <a:endParaRPr lang="sl-SI" dirty="0"/>
          </a:p>
        </p:txBody>
      </p:sp>
      <p:sp>
        <p:nvSpPr>
          <p:cNvPr id="3" name="Elipsa 2"/>
          <p:cNvSpPr/>
          <p:nvPr/>
        </p:nvSpPr>
        <p:spPr>
          <a:xfrm>
            <a:off x="4815055" y="1513576"/>
            <a:ext cx="2063263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Ljubljana.</a:t>
            </a:r>
            <a:endParaRPr lang="en-US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2190277"/>
            <a:ext cx="3048000" cy="20330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41"/>
          <a:stretch/>
        </p:blipFill>
        <p:spPr>
          <a:xfrm>
            <a:off x="6382157" y="3741153"/>
            <a:ext cx="1776323" cy="20805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59" y="5039360"/>
            <a:ext cx="2747441" cy="158918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6" y="842768"/>
            <a:ext cx="348483" cy="89568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37" y="3424445"/>
            <a:ext cx="368663" cy="895688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56" y="4536314"/>
            <a:ext cx="269563" cy="692945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8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5"/>
    </mc:Choice>
    <mc:Fallback xmlns="">
      <p:transition spd="slow" advTm="56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2184" y="274637"/>
            <a:ext cx="8216536" cy="1649957"/>
          </a:xfrm>
        </p:spPr>
        <p:txBody>
          <a:bodyPr>
            <a:normAutofit/>
          </a:bodyPr>
          <a:lstStyle/>
          <a:p>
            <a:pPr algn="l"/>
            <a:r>
              <a:rPr lang="en-GB" sz="2400" dirty="0" err="1" smtClean="0"/>
              <a:t>Slovenija</a:t>
            </a:r>
            <a:r>
              <a:rPr lang="en-GB" sz="2400" dirty="0" smtClean="0"/>
              <a:t> </a:t>
            </a:r>
            <a:r>
              <a:rPr lang="en-GB" sz="2400" dirty="0" err="1" smtClean="0"/>
              <a:t>ima</a:t>
            </a:r>
            <a:r>
              <a:rPr lang="en-GB" sz="2400" dirty="0" smtClean="0"/>
              <a:t>:                                           </a:t>
            </a:r>
            <a:br>
              <a:rPr lang="en-GB" sz="2400" dirty="0" smtClean="0"/>
            </a:br>
            <a:r>
              <a:rPr lang="en-GB" sz="2400" dirty="0" smtClean="0"/>
              <a:t>a </a:t>
            </a:r>
            <a:r>
              <a:rPr lang="en-SI" sz="2400" dirty="0" smtClean="0"/>
              <a:t>–</a:t>
            </a:r>
            <a:r>
              <a:rPr lang="en-GB" sz="2400" dirty="0" smtClean="0"/>
              <a:t> 2 </a:t>
            </a:r>
            <a:r>
              <a:rPr lang="en-GB" sz="2400" dirty="0" err="1" smtClean="0"/>
              <a:t>milijona</a:t>
            </a:r>
            <a:r>
              <a:rPr lang="en-GB" sz="2400" dirty="0" smtClean="0"/>
              <a:t> </a:t>
            </a:r>
            <a:r>
              <a:rPr lang="en-GB" sz="2400" dirty="0" err="1" smtClean="0"/>
              <a:t>prebivalcev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b -  3 </a:t>
            </a:r>
            <a:r>
              <a:rPr lang="en-GB" sz="2400" dirty="0" err="1" smtClean="0"/>
              <a:t>milijone</a:t>
            </a:r>
            <a:r>
              <a:rPr lang="en-GB" sz="2400" dirty="0" smtClean="0"/>
              <a:t> </a:t>
            </a:r>
            <a:r>
              <a:rPr lang="en-GB" sz="2400" dirty="0" err="1" smtClean="0"/>
              <a:t>prebivalcev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c </a:t>
            </a:r>
            <a:r>
              <a:rPr lang="en-SI" sz="2400" dirty="0" smtClean="0"/>
              <a:t>–</a:t>
            </a:r>
            <a:r>
              <a:rPr lang="en-GB" sz="2400" dirty="0" smtClean="0"/>
              <a:t> 4 </a:t>
            </a:r>
            <a:r>
              <a:rPr lang="en-GB" sz="2400" dirty="0" err="1" smtClean="0"/>
              <a:t>milijone</a:t>
            </a:r>
            <a:r>
              <a:rPr lang="en-GB" sz="2400" dirty="0" smtClean="0"/>
              <a:t> </a:t>
            </a:r>
            <a:r>
              <a:rPr lang="en-GB" sz="2400" dirty="0" err="1" smtClean="0"/>
              <a:t>prebivalcev</a:t>
            </a:r>
            <a:r>
              <a:rPr lang="en-GB" sz="2400" dirty="0" smtClean="0"/>
              <a:t>.</a:t>
            </a:r>
            <a:endParaRPr lang="en-US" sz="24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33" y="142183"/>
            <a:ext cx="2673533" cy="151244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12" y="361724"/>
            <a:ext cx="348483" cy="895688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1715589" y="2386149"/>
            <a:ext cx="5042262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rgbClr val="FF0000"/>
                </a:solidFill>
              </a:rPr>
              <a:t>Državni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simboli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vsake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države</a:t>
            </a:r>
            <a:r>
              <a:rPr lang="en-GB" sz="2400" dirty="0" smtClean="0">
                <a:solidFill>
                  <a:srgbClr val="FF0000"/>
                </a:solidFill>
              </a:rPr>
              <a:t> so: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Raven puščični povezovalnik 7"/>
          <p:cNvCxnSpPr>
            <a:stCxn id="6" idx="4"/>
          </p:cNvCxnSpPr>
          <p:nvPr/>
        </p:nvCxnSpPr>
        <p:spPr>
          <a:xfrm flipH="1">
            <a:off x="1088572" y="3300549"/>
            <a:ext cx="3148148" cy="1079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Raven puščični povezovalnik 10"/>
          <p:cNvCxnSpPr>
            <a:stCxn id="6" idx="4"/>
          </p:cNvCxnSpPr>
          <p:nvPr/>
        </p:nvCxnSpPr>
        <p:spPr>
          <a:xfrm>
            <a:off x="4236720" y="3300549"/>
            <a:ext cx="0" cy="1672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>
            <a:stCxn id="6" idx="4"/>
          </p:cNvCxnSpPr>
          <p:nvPr/>
        </p:nvCxnSpPr>
        <p:spPr>
          <a:xfrm>
            <a:off x="4236720" y="3300549"/>
            <a:ext cx="3348446" cy="12888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322217" y="4450080"/>
            <a:ext cx="1863634" cy="93181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zastava</a:t>
            </a:r>
            <a:endParaRPr lang="en-US" sz="2400" dirty="0"/>
          </a:p>
        </p:txBody>
      </p:sp>
      <p:sp>
        <p:nvSpPr>
          <p:cNvPr id="19" name="Elipsa 18"/>
          <p:cNvSpPr/>
          <p:nvPr/>
        </p:nvSpPr>
        <p:spPr>
          <a:xfrm>
            <a:off x="3304903" y="5090160"/>
            <a:ext cx="1863634" cy="93181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grb</a:t>
            </a:r>
            <a:endParaRPr lang="en-US" sz="2400" dirty="0"/>
          </a:p>
        </p:txBody>
      </p:sp>
      <p:sp>
        <p:nvSpPr>
          <p:cNvPr id="20" name="Elipsa 19"/>
          <p:cNvSpPr/>
          <p:nvPr/>
        </p:nvSpPr>
        <p:spPr>
          <a:xfrm>
            <a:off x="6653349" y="4676504"/>
            <a:ext cx="1863634" cy="93181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himna</a:t>
            </a:r>
            <a:endParaRPr lang="en-US" sz="2400" dirty="0"/>
          </a:p>
        </p:txBody>
      </p:sp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8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7"/>
    </mc:Choice>
    <mc:Fallback xmlns="">
      <p:transition spd="slow" advTm="3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000" dirty="0" err="1" smtClean="0"/>
              <a:t>Sestavi</a:t>
            </a:r>
            <a:r>
              <a:rPr lang="en-GB" sz="2000" dirty="0" smtClean="0"/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slovensko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zastavo</a:t>
            </a:r>
            <a:r>
              <a:rPr lang="en-GB" sz="2000" dirty="0" smtClean="0"/>
              <a:t>. </a:t>
            </a:r>
            <a:r>
              <a:rPr lang="en-GB" sz="2000" dirty="0" err="1" smtClean="0"/>
              <a:t>Začni</a:t>
            </a:r>
            <a:r>
              <a:rPr lang="en-GB" sz="2000" dirty="0" smtClean="0"/>
              <a:t> z </a:t>
            </a:r>
            <a:r>
              <a:rPr lang="en-GB" sz="2000" dirty="0" err="1" smtClean="0"/>
              <a:t>zgornjo</a:t>
            </a:r>
            <a:r>
              <a:rPr lang="en-GB" sz="2000" dirty="0" smtClean="0"/>
              <a:t> </a:t>
            </a:r>
            <a:r>
              <a:rPr lang="en-GB" sz="2000" dirty="0" err="1" smtClean="0"/>
              <a:t>barvo</a:t>
            </a:r>
            <a:r>
              <a:rPr lang="en-GB" sz="2000" dirty="0" smtClean="0"/>
              <a:t>.</a:t>
            </a:r>
            <a:br>
              <a:rPr lang="en-GB" sz="2000" dirty="0" smtClean="0"/>
            </a:br>
            <a:r>
              <a:rPr lang="en-GB" sz="2000" dirty="0"/>
              <a:t> </a:t>
            </a:r>
            <a:r>
              <a:rPr lang="en-GB" sz="2000" dirty="0" smtClean="0"/>
              <a:t>                                                                      </a:t>
            </a:r>
            <a:br>
              <a:rPr lang="en-GB" sz="2000" dirty="0" smtClean="0"/>
            </a:br>
            <a:r>
              <a:rPr lang="en-GB" sz="2000" dirty="0"/>
              <a:t> </a:t>
            </a:r>
            <a:r>
              <a:rPr lang="en-GB" sz="2000" dirty="0" smtClean="0"/>
              <a:t>                                                                       </a:t>
            </a:r>
            <a:endParaRPr lang="en-US" sz="20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0" y="2473234"/>
            <a:ext cx="8229600" cy="365292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 </a:t>
            </a:r>
            <a:r>
              <a:rPr lang="en-GB" sz="2400" dirty="0" err="1">
                <a:solidFill>
                  <a:srgbClr val="FF0000"/>
                </a:solidFill>
              </a:rPr>
              <a:t>Grb</a:t>
            </a:r>
            <a:r>
              <a:rPr lang="en-GB" sz="2400" dirty="0"/>
              <a:t> v </a:t>
            </a:r>
            <a:r>
              <a:rPr lang="en-GB" sz="2400" dirty="0" err="1"/>
              <a:t>zastavi</a:t>
            </a:r>
            <a:r>
              <a:rPr lang="en-GB" sz="2400" dirty="0"/>
              <a:t> </a:t>
            </a:r>
            <a:r>
              <a:rPr lang="en-GB" sz="2400" dirty="0" smtClean="0"/>
              <a:t>je:                               </a:t>
            </a: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 </a:t>
            </a:r>
            <a:r>
              <a:rPr lang="en-GB" sz="2400" dirty="0"/>
              <a:t>a- med </a:t>
            </a:r>
            <a:r>
              <a:rPr lang="en-GB" sz="2400" dirty="0" err="1"/>
              <a:t>belo</a:t>
            </a:r>
            <a:r>
              <a:rPr lang="en-GB" sz="2400" dirty="0"/>
              <a:t> in </a:t>
            </a:r>
            <a:r>
              <a:rPr lang="en-GB" sz="2400" dirty="0" err="1"/>
              <a:t>modro</a:t>
            </a:r>
            <a:r>
              <a:rPr lang="en-GB" sz="2400" dirty="0"/>
              <a:t> bravo</a:t>
            </a:r>
            <a:br>
              <a:rPr lang="en-GB" sz="2400" dirty="0"/>
            </a:br>
            <a:r>
              <a:rPr lang="en-GB" sz="2400" dirty="0" smtClean="0"/>
              <a:t> </a:t>
            </a:r>
            <a:r>
              <a:rPr lang="en-GB" sz="2400" dirty="0"/>
              <a:t>b </a:t>
            </a:r>
            <a:r>
              <a:rPr lang="en-SI" sz="2400" dirty="0"/>
              <a:t>–</a:t>
            </a:r>
            <a:r>
              <a:rPr lang="en-GB" sz="2400" dirty="0"/>
              <a:t> med </a:t>
            </a:r>
            <a:r>
              <a:rPr lang="en-GB" sz="2400" dirty="0" err="1"/>
              <a:t>modro</a:t>
            </a:r>
            <a:r>
              <a:rPr lang="en-GB" sz="2400" dirty="0"/>
              <a:t> in </a:t>
            </a:r>
            <a:r>
              <a:rPr lang="en-GB" sz="2400" dirty="0" err="1"/>
              <a:t>rdečo</a:t>
            </a:r>
            <a:r>
              <a:rPr lang="en-GB" sz="2400" dirty="0"/>
              <a:t> </a:t>
            </a:r>
            <a:r>
              <a:rPr lang="en-GB" sz="2400" dirty="0" smtClean="0"/>
              <a:t>bravo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                                          </a:t>
            </a:r>
            <a:r>
              <a:rPr lang="en-GB" sz="2400" dirty="0" err="1" smtClean="0"/>
              <a:t>Slovenska</a:t>
            </a:r>
            <a:r>
              <a:rPr lang="en-GB" sz="2400" dirty="0" smtClean="0"/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himna</a:t>
            </a:r>
            <a:r>
              <a:rPr lang="en-GB" sz="2400" dirty="0" smtClean="0"/>
              <a:t> se </a:t>
            </a:r>
            <a:r>
              <a:rPr lang="en-GB" sz="2400" dirty="0" err="1" smtClean="0"/>
              <a:t>imenuje</a:t>
            </a:r>
            <a:r>
              <a:rPr lang="en-GB" sz="2400" dirty="0" smtClean="0"/>
              <a:t> 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                                                   </a:t>
            </a:r>
            <a:r>
              <a:rPr lang="en-GB" sz="2400" b="1" dirty="0" err="1" smtClean="0">
                <a:solidFill>
                  <a:srgbClr val="FF0000"/>
                </a:solidFill>
              </a:rPr>
              <a:t>Zdravljica</a:t>
            </a:r>
            <a:r>
              <a:rPr lang="en-GB" sz="24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                                        </a:t>
            </a:r>
            <a:r>
              <a:rPr lang="en-GB" sz="2400" dirty="0" err="1" smtClean="0"/>
              <a:t>Avtor</a:t>
            </a:r>
            <a:r>
              <a:rPr lang="en-GB" sz="2400" dirty="0" smtClean="0"/>
              <a:t> </a:t>
            </a:r>
            <a:r>
              <a:rPr lang="en-GB" sz="2400" dirty="0" err="1" smtClean="0"/>
              <a:t>besedila</a:t>
            </a:r>
            <a:r>
              <a:rPr lang="en-GB" sz="2400" dirty="0" smtClean="0"/>
              <a:t> je France </a:t>
            </a:r>
            <a:r>
              <a:rPr lang="en-GB" sz="2400" dirty="0" err="1" smtClean="0"/>
              <a:t>Prešeren</a:t>
            </a:r>
            <a:r>
              <a:rPr lang="en-GB" sz="2400" dirty="0" smtClean="0"/>
              <a:t>.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                                         </a:t>
            </a:r>
            <a:r>
              <a:rPr lang="en-GB" sz="2400" dirty="0" err="1" smtClean="0"/>
              <a:t>Melodijo</a:t>
            </a:r>
            <a:r>
              <a:rPr lang="en-GB" sz="2400" dirty="0" smtClean="0"/>
              <a:t> </a:t>
            </a:r>
            <a:r>
              <a:rPr lang="en-GB" sz="2400" dirty="0" err="1" smtClean="0"/>
              <a:t>zanjo</a:t>
            </a:r>
            <a:r>
              <a:rPr lang="en-GB" sz="2400" dirty="0" smtClean="0"/>
              <a:t> pa je </a:t>
            </a:r>
            <a:r>
              <a:rPr lang="en-GB" sz="2400" dirty="0" err="1" smtClean="0"/>
              <a:t>napisal</a:t>
            </a:r>
            <a:r>
              <a:rPr lang="en-GB" sz="2400" dirty="0" smtClean="0"/>
              <a:t> </a:t>
            </a:r>
            <a:r>
              <a:rPr lang="en-GB" sz="2400" dirty="0" err="1"/>
              <a:t>S</a:t>
            </a:r>
            <a:r>
              <a:rPr lang="en-GB" sz="2400" dirty="0" err="1" smtClean="0"/>
              <a:t>tanko</a:t>
            </a:r>
            <a:r>
              <a:rPr lang="en-GB" sz="2400" dirty="0" smtClean="0"/>
              <a:t> </a:t>
            </a:r>
            <a:r>
              <a:rPr lang="en-GB" sz="2400" dirty="0" err="1" smtClean="0"/>
              <a:t>Premrl</a:t>
            </a:r>
            <a:r>
              <a:rPr lang="en-GB" sz="2400" dirty="0" smtClean="0"/>
              <a:t>.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        </a:t>
            </a:r>
            <a:endParaRPr lang="en-US" sz="2400" dirty="0"/>
          </a:p>
        </p:txBody>
      </p:sp>
      <p:sp>
        <p:nvSpPr>
          <p:cNvPr id="4" name="Pravokotnik 3"/>
          <p:cNvSpPr/>
          <p:nvPr/>
        </p:nvSpPr>
        <p:spPr>
          <a:xfrm>
            <a:off x="783771" y="992777"/>
            <a:ext cx="2638698" cy="4248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83771" y="1417638"/>
            <a:ext cx="2638698" cy="3551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ravokotnik 5"/>
          <p:cNvSpPr/>
          <p:nvPr/>
        </p:nvSpPr>
        <p:spPr>
          <a:xfrm>
            <a:off x="783771" y="1772830"/>
            <a:ext cx="2638698" cy="4326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45" y="2573861"/>
            <a:ext cx="348483" cy="72777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 b="11392"/>
          <a:stretch/>
        </p:blipFill>
        <p:spPr>
          <a:xfrm>
            <a:off x="5251269" y="2205446"/>
            <a:ext cx="3675017" cy="203562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4241074"/>
            <a:ext cx="3340926" cy="1466851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4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69"/>
    </mc:Choice>
    <mc:Fallback xmlns="">
      <p:transition spd="slow" advTm="8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SOSEDNJE DRŽAVE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" y="1417638"/>
            <a:ext cx="7114902" cy="4837294"/>
          </a:xfrm>
        </p:spPr>
      </p:pic>
      <p:sp>
        <p:nvSpPr>
          <p:cNvPr id="5" name="Pravokotnik 4"/>
          <p:cNvSpPr/>
          <p:nvPr/>
        </p:nvSpPr>
        <p:spPr>
          <a:xfrm>
            <a:off x="2464525" y="1517470"/>
            <a:ext cx="2455818" cy="642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AVSTRIJA</a:t>
            </a:r>
            <a:endParaRPr lang="en-US" sz="2400" b="1" dirty="0"/>
          </a:p>
        </p:txBody>
      </p:sp>
      <p:sp>
        <p:nvSpPr>
          <p:cNvPr id="6" name="Pravokotnik 5"/>
          <p:cNvSpPr/>
          <p:nvPr/>
        </p:nvSpPr>
        <p:spPr>
          <a:xfrm rot="3536749">
            <a:off x="6981719" y="1517469"/>
            <a:ext cx="2122716" cy="642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MADŽARSKA</a:t>
            </a:r>
            <a:endParaRPr lang="en-US" sz="2400" b="1" dirty="0"/>
          </a:p>
        </p:txBody>
      </p:sp>
      <p:sp>
        <p:nvSpPr>
          <p:cNvPr id="7" name="Pravokotnik 6"/>
          <p:cNvSpPr/>
          <p:nvPr/>
        </p:nvSpPr>
        <p:spPr>
          <a:xfrm>
            <a:off x="4541520" y="6044711"/>
            <a:ext cx="2455818" cy="642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HRVAŠKA</a:t>
            </a:r>
            <a:endParaRPr lang="en-US" sz="2400" b="1" dirty="0"/>
          </a:p>
        </p:txBody>
      </p:sp>
      <p:sp>
        <p:nvSpPr>
          <p:cNvPr id="8" name="Pravokotnik 7"/>
          <p:cNvSpPr/>
          <p:nvPr/>
        </p:nvSpPr>
        <p:spPr>
          <a:xfrm rot="5400000">
            <a:off x="-539933" y="3507638"/>
            <a:ext cx="2455818" cy="642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ITALIJA</a:t>
            </a:r>
            <a:endParaRPr lang="en-US" sz="2400" b="1" dirty="0"/>
          </a:p>
        </p:txBody>
      </p:sp>
      <p:sp>
        <p:nvSpPr>
          <p:cNvPr id="9" name="Elipsa 8"/>
          <p:cNvSpPr/>
          <p:nvPr/>
        </p:nvSpPr>
        <p:spPr>
          <a:xfrm>
            <a:off x="2603861" y="3043456"/>
            <a:ext cx="139339" cy="135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a 9"/>
          <p:cNvSpPr/>
          <p:nvPr/>
        </p:nvSpPr>
        <p:spPr>
          <a:xfrm>
            <a:off x="2464525" y="2653843"/>
            <a:ext cx="1301909" cy="38961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JESENICE</a:t>
            </a:r>
            <a:endParaRPr lang="en-US" sz="1400" dirty="0"/>
          </a:p>
        </p:txBody>
      </p:sp>
      <p:sp>
        <p:nvSpPr>
          <p:cNvPr id="12" name="Elipsa 11"/>
          <p:cNvSpPr/>
          <p:nvPr/>
        </p:nvSpPr>
        <p:spPr>
          <a:xfrm rot="19124682">
            <a:off x="82216" y="5490045"/>
            <a:ext cx="1932713" cy="5622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JADRANSKO MORJE</a:t>
            </a:r>
            <a:endParaRPr lang="en-US" dirty="0"/>
          </a:p>
        </p:txBody>
      </p:sp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2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0"/>
    </mc:Choice>
    <mc:Fallback xmlns="">
      <p:transition spd="slow" advTm="8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ZNAČILNOSTI NAŠIH SOSEDNJIH DRŽAV.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1166908" y="1634755"/>
            <a:ext cx="2033451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AVSTRIJA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 rot="21051927">
            <a:off x="435766" y="1280207"/>
            <a:ext cx="1616678" cy="43905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DUNAJ</a:t>
            </a:r>
            <a:endParaRPr lang="en-US" sz="2400" dirty="0"/>
          </a:p>
        </p:txBody>
      </p:sp>
      <p:sp>
        <p:nvSpPr>
          <p:cNvPr id="12" name="Označba mesta vsebine 11"/>
          <p:cNvSpPr>
            <a:spLocks noGrp="1"/>
          </p:cNvSpPr>
          <p:nvPr>
            <p:ph idx="1"/>
          </p:nvPr>
        </p:nvSpPr>
        <p:spPr>
          <a:xfrm rot="1426873">
            <a:off x="2300397" y="1151392"/>
            <a:ext cx="1799925" cy="69668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2000" dirty="0" smtClean="0"/>
              <a:t>NEMŠKI JEZIK</a:t>
            </a:r>
            <a:endParaRPr lang="en-US" sz="2000" dirty="0"/>
          </a:p>
        </p:txBody>
      </p:sp>
      <p:sp>
        <p:nvSpPr>
          <p:cNvPr id="13" name="Elipsa 12"/>
          <p:cNvSpPr/>
          <p:nvPr/>
        </p:nvSpPr>
        <p:spPr>
          <a:xfrm rot="1251270">
            <a:off x="388411" y="2289868"/>
            <a:ext cx="1328057" cy="567929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EVRO</a:t>
            </a:r>
            <a:endParaRPr lang="en-US" sz="2400" dirty="0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57" y="2297665"/>
            <a:ext cx="2307772" cy="1652089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5151264" y="1844804"/>
            <a:ext cx="2917256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MADŽARSKA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 rot="20706144">
            <a:off x="4443275" y="1267006"/>
            <a:ext cx="2628085" cy="69242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BUDIMPEŠTA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 rot="1207316">
            <a:off x="6701453" y="1236291"/>
            <a:ext cx="2531693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MADŽARSKI JEZIK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Elipsa 17"/>
          <p:cNvSpPr/>
          <p:nvPr/>
        </p:nvSpPr>
        <p:spPr>
          <a:xfrm rot="1707216">
            <a:off x="4499317" y="2316688"/>
            <a:ext cx="1687844" cy="74214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</a:rPr>
              <a:t>FORINT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16" y="2827412"/>
            <a:ext cx="2689320" cy="1616410"/>
          </a:xfrm>
          <a:prstGeom prst="rect">
            <a:avLst/>
          </a:prstGeom>
        </p:spPr>
      </p:pic>
      <p:sp>
        <p:nvSpPr>
          <p:cNvPr id="20" name="Elipsa 19"/>
          <p:cNvSpPr/>
          <p:nvPr/>
        </p:nvSpPr>
        <p:spPr>
          <a:xfrm>
            <a:off x="859657" y="4612663"/>
            <a:ext cx="2205760" cy="95211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HRVAŠKA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 rot="20147123">
            <a:off x="-54585" y="4324274"/>
            <a:ext cx="2022545" cy="57677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ZAGREB</a:t>
            </a:r>
            <a:endParaRPr lang="en-US" sz="2400" dirty="0"/>
          </a:p>
        </p:txBody>
      </p:sp>
      <p:sp>
        <p:nvSpPr>
          <p:cNvPr id="22" name="Elipsa 21"/>
          <p:cNvSpPr/>
          <p:nvPr/>
        </p:nvSpPr>
        <p:spPr>
          <a:xfrm>
            <a:off x="2236343" y="4175340"/>
            <a:ext cx="2205760" cy="72569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HRVAŠKI JEZIK</a:t>
            </a:r>
            <a:endParaRPr lang="en-US" sz="2000" dirty="0"/>
          </a:p>
        </p:txBody>
      </p:sp>
      <p:sp>
        <p:nvSpPr>
          <p:cNvPr id="23" name="Elipsa 22"/>
          <p:cNvSpPr/>
          <p:nvPr/>
        </p:nvSpPr>
        <p:spPr>
          <a:xfrm rot="1886661">
            <a:off x="140270" y="5457931"/>
            <a:ext cx="1632832" cy="5396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KUNA</a:t>
            </a:r>
            <a:endParaRPr lang="en-US" sz="2400" dirty="0"/>
          </a:p>
        </p:txBody>
      </p:sp>
      <p:pic>
        <p:nvPicPr>
          <p:cNvPr id="24" name="Slika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81" y="5396555"/>
            <a:ext cx="2107459" cy="1498409"/>
          </a:xfrm>
          <a:prstGeom prst="rect">
            <a:avLst/>
          </a:prstGeom>
        </p:spPr>
      </p:pic>
      <p:sp>
        <p:nvSpPr>
          <p:cNvPr id="26" name="Elipsa 25"/>
          <p:cNvSpPr/>
          <p:nvPr/>
        </p:nvSpPr>
        <p:spPr>
          <a:xfrm>
            <a:off x="4885579" y="4739312"/>
            <a:ext cx="1808086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ITALIJA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Elipsa 26"/>
          <p:cNvSpPr/>
          <p:nvPr/>
        </p:nvSpPr>
        <p:spPr>
          <a:xfrm>
            <a:off x="4654667" y="4168786"/>
            <a:ext cx="1479875" cy="7365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RIM</a:t>
            </a:r>
            <a:endParaRPr lang="en-US" sz="2400" dirty="0"/>
          </a:p>
        </p:txBody>
      </p:sp>
      <p:sp>
        <p:nvSpPr>
          <p:cNvPr id="28" name="Elipsa 27"/>
          <p:cNvSpPr/>
          <p:nvPr/>
        </p:nvSpPr>
        <p:spPr>
          <a:xfrm rot="1264218">
            <a:off x="5949464" y="4663682"/>
            <a:ext cx="2211806" cy="6812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ITALIJANSKI JEZIK</a:t>
            </a:r>
            <a:endParaRPr lang="en-US" sz="2000" dirty="0"/>
          </a:p>
        </p:txBody>
      </p:sp>
      <p:sp>
        <p:nvSpPr>
          <p:cNvPr id="29" name="Elipsa 28"/>
          <p:cNvSpPr/>
          <p:nvPr/>
        </p:nvSpPr>
        <p:spPr>
          <a:xfrm rot="1181721">
            <a:off x="4250930" y="5333294"/>
            <a:ext cx="1479875" cy="6753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EVRO</a:t>
            </a:r>
            <a:endParaRPr lang="en-US" sz="2400" dirty="0"/>
          </a:p>
        </p:txBody>
      </p:sp>
      <p:pic>
        <p:nvPicPr>
          <p:cNvPr id="30" name="Slika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16" y="5475840"/>
            <a:ext cx="2881984" cy="1450762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4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85"/>
    </mc:Choice>
    <mc:Fallback xmlns="">
      <p:transition spd="slow" advTm="112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2" grpId="0" build="p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Slovenski denar - evro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1307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/>
              <a:t>  Bankovec z </a:t>
            </a:r>
            <a:r>
              <a:rPr lang="sl-SI" dirty="0"/>
              <a:t>najvišjo </a:t>
            </a:r>
            <a:r>
              <a:rPr lang="sl-SI" dirty="0" smtClean="0"/>
              <a:t>   vrednostjo</a:t>
            </a:r>
            <a:r>
              <a:rPr lang="sl-SI" dirty="0"/>
              <a:t>, je bankovec za </a:t>
            </a:r>
            <a:endParaRPr lang="en-US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. Bankovec z najmanjšo </a:t>
            </a:r>
            <a:r>
              <a:rPr lang="sl-SI" dirty="0"/>
              <a:t>v</a:t>
            </a:r>
            <a:r>
              <a:rPr lang="sl-SI" dirty="0" smtClean="0"/>
              <a:t>rednostjo pa je bankovec za </a:t>
            </a:r>
          </a:p>
          <a:p>
            <a:pPr marL="0" indent="0">
              <a:buNone/>
            </a:pPr>
            <a:r>
              <a:rPr lang="sl-SI" dirty="0" smtClean="0"/>
              <a:t>                                                .</a:t>
            </a:r>
          </a:p>
          <a:p>
            <a:pPr marL="0" indent="0">
              <a:buNone/>
            </a:pPr>
            <a:r>
              <a:rPr lang="sl-SI" dirty="0" smtClean="0"/>
              <a:t>Ostali bankovci pa so še:                                                    </a:t>
            </a:r>
          </a:p>
          <a:p>
            <a:pPr marL="0" indent="0">
              <a:buNone/>
            </a:pPr>
            <a:r>
              <a:rPr lang="sl-SI" dirty="0" smtClean="0"/>
              <a:t>                           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                                           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18" y="3110143"/>
            <a:ext cx="1537607" cy="72348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0" y="2047172"/>
            <a:ext cx="1892858" cy="98258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97" y="4016188"/>
            <a:ext cx="1698174" cy="86415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21" y="4016188"/>
            <a:ext cx="1739306" cy="86415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0" y="4765607"/>
            <a:ext cx="1828800" cy="98145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9235" r="5795" b="8875"/>
          <a:stretch/>
        </p:blipFill>
        <p:spPr>
          <a:xfrm>
            <a:off x="2527788" y="5343569"/>
            <a:ext cx="1983922" cy="104000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3" y="5343569"/>
            <a:ext cx="2361362" cy="1040003"/>
          </a:xfrm>
          <a:prstGeom prst="rect">
            <a:avLst/>
          </a:prstGeo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06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68"/>
    </mc:Choice>
    <mc:Fallback xmlns="">
      <p:transition spd="slow" advTm="6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358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Slovenski kovanci</a:t>
            </a:r>
            <a:br>
              <a:rPr lang="sl-SI" dirty="0" smtClean="0"/>
            </a:br>
            <a:r>
              <a:rPr lang="sl-SI" sz="2700" dirty="0" smtClean="0"/>
              <a:t>Vsaka država Evropske unije ima svoje kovance, s katerimi pa lahko plačujemo v vseh državah EU.</a:t>
            </a:r>
            <a:br>
              <a:rPr lang="sl-SI" sz="2700" dirty="0" smtClean="0"/>
            </a:br>
            <a:endParaRPr lang="en-US" sz="2700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400" dirty="0" smtClean="0"/>
              <a:t>Sprednja stran kovancev je v vseh državah enaka, zadnjo stran pa oblikuje vsaka država EU po svoje.</a:t>
            </a:r>
          </a:p>
          <a:p>
            <a:pPr marL="0" indent="0">
              <a:buNone/>
            </a:pPr>
            <a:r>
              <a:rPr lang="sl-SI" dirty="0" smtClean="0"/>
              <a:t>                             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            </a:t>
            </a:r>
            <a:endParaRPr lang="sl-SI" dirty="0"/>
          </a:p>
          <a:p>
            <a:pPr marL="0" indent="0">
              <a:buNone/>
            </a:pPr>
            <a:r>
              <a:rPr lang="sl-SI" dirty="0" smtClean="0"/>
              <a:t>       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47" y="2641685"/>
            <a:ext cx="1135465" cy="108667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r="20713"/>
          <a:stretch/>
        </p:blipFill>
        <p:spPr>
          <a:xfrm>
            <a:off x="457200" y="2622017"/>
            <a:ext cx="1267138" cy="112601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0" y="4181697"/>
            <a:ext cx="1156608" cy="1083640"/>
          </a:xfrm>
          <a:prstGeom prst="rect">
            <a:avLst/>
          </a:prstGeom>
        </p:spPr>
      </p:pic>
      <p:sp>
        <p:nvSpPr>
          <p:cNvPr id="11" name="AutoShape 2" descr="Slovenski kovanc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Slovenski kovanc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Slovenski kovanc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660" r="8706" b="9439"/>
          <a:stretch/>
        </p:blipFill>
        <p:spPr>
          <a:xfrm>
            <a:off x="1838847" y="4181697"/>
            <a:ext cx="1135465" cy="108364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64" y="2622017"/>
            <a:ext cx="5431136" cy="2773948"/>
          </a:xfrm>
          <a:prstGeom prst="rect">
            <a:avLst/>
          </a:prstGeom>
        </p:spPr>
      </p:pic>
      <p:pic>
        <p:nvPicPr>
          <p:cNvPr id="18" name="Zvok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9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23"/>
    </mc:Choice>
    <mc:Fallback xmlns="">
      <p:transition spd="slow" advTm="78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/>
              <a:t>Ugotovite, kaj predstavlja slika.</a:t>
            </a:r>
            <a:endParaRPr lang="en-US" sz="3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5" y="1417639"/>
            <a:ext cx="3577213" cy="257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lipsa 3"/>
          <p:cNvSpPr/>
          <p:nvPr/>
        </p:nvSpPr>
        <p:spPr>
          <a:xfrm>
            <a:off x="3657601" y="1075994"/>
            <a:ext cx="1979525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/>
              <a:t>Z</a:t>
            </a:r>
            <a:r>
              <a:rPr lang="sl-SI" sz="3200" dirty="0" smtClean="0"/>
              <a:t>elenci</a:t>
            </a:r>
            <a:endParaRPr lang="en-US" sz="32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182032"/>
            <a:ext cx="4267200" cy="2331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Elipsa 5"/>
          <p:cNvSpPr/>
          <p:nvPr/>
        </p:nvSpPr>
        <p:spPr>
          <a:xfrm>
            <a:off x="6966857" y="1916472"/>
            <a:ext cx="1979525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Planica</a:t>
            </a:r>
            <a:endParaRPr lang="en-US" sz="32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7" y="4705390"/>
            <a:ext cx="4682531" cy="199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Elipsa 7"/>
          <p:cNvSpPr/>
          <p:nvPr/>
        </p:nvSpPr>
        <p:spPr>
          <a:xfrm>
            <a:off x="4987332" y="5537611"/>
            <a:ext cx="1979525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3200" dirty="0" smtClean="0"/>
              <a:t>Bled</a:t>
            </a:r>
            <a:endParaRPr lang="en-US" sz="3200" dirty="0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3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62"/>
    </mc:Choice>
    <mc:Fallback xmlns="">
      <p:transition spd="slow" advTm="6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9.8|3.8|10.9|3.3|10.2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3.5|4.5|2.6|2.7|2.2|2.1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3|3.1|3.6|3.6|13.3|6.7|2.7|12.4|18.7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1.2|13|9|9.7|9.9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4|2.5|5.9|2.7|6.3|4.1|7|2.6|6.4|7.9|4.5|4.5|2.5|5.5|7.8|3.6|5.8|2.3|6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5.3|14.5|4.7|5.6|3.3|4.1|3.5|4.4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1.1|7.2|8.8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8.2|7.1|15.6|3.5|1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6.6|2.6|11.2|3.4|11"/>
</p:tagLst>
</file>

<file path=ppt/theme/theme1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ačrt po meri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1806</TotalTime>
  <Words>341</Words>
  <Application>Microsoft Office PowerPoint</Application>
  <PresentationFormat>Diaprojekcija na zaslonu (4:3)</PresentationFormat>
  <Paragraphs>72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Curlz MT</vt:lpstr>
      <vt:lpstr>Open Sans</vt:lpstr>
      <vt:lpstr>Trebuchet MS</vt:lpstr>
      <vt:lpstr>Wingdings</vt:lpstr>
      <vt:lpstr>Načrt po meri</vt:lpstr>
      <vt:lpstr>1_Načrt po meri</vt:lpstr>
      <vt:lpstr>Office Theme</vt:lpstr>
      <vt:lpstr>SLOVENIJA</vt:lpstr>
      <vt:lpstr>          Razmisli: * Slovenija spada med večje /manjše evropske države.                                                                                                                                                     Najdaljša reka v Sloveniji je:                                             a – Ljubljanica                                             b – Sava     Najvišja gora v Sloveniji pa je: a- Triglav     b – Stol      </vt:lpstr>
      <vt:lpstr>Slovenija ima:                                            a – 2 milijona prebivalcev b -  3 milijone prebivalcev c – 4 milijone prebivalcev.</vt:lpstr>
      <vt:lpstr>Sestavi slovensko zastavo. Začni z zgornjo barvo.                                                                                                                                                 </vt:lpstr>
      <vt:lpstr>SOSEDNJE DRŽAVE</vt:lpstr>
      <vt:lpstr>ZNAČILNOSTI NAŠIH SOSEDNJIH DRŽAV.</vt:lpstr>
      <vt:lpstr>Slovenski denar - evro</vt:lpstr>
      <vt:lpstr>Slovenski kovanci Vsaka država Evropske unije ima svoje kovance, s katerimi pa lahko plačujemo v vseh državah EU. </vt:lpstr>
      <vt:lpstr>Ugotovite, kaj predstavlja slika.</vt:lpstr>
      <vt:lpstr>Poglej in razmisli, kaj predstavlja slika.</vt:lpstr>
      <vt:lpstr>Bravo!  O Sloveniji že kar veliko veste. Pred ocenjevanjem znanja pa si oglejte učno snov o Sloveniji in praznikih tudi še v zvezku in učbeniku. Saj bo šlo.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Nastja Iskra</dc:creator>
  <cp:lastModifiedBy>Skumavc</cp:lastModifiedBy>
  <cp:revision>60</cp:revision>
  <dcterms:created xsi:type="dcterms:W3CDTF">2017-07-19T12:17:37Z</dcterms:created>
  <dcterms:modified xsi:type="dcterms:W3CDTF">2022-05-09T16:58:33Z</dcterms:modified>
</cp:coreProperties>
</file>