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32" roundtripDataSignature="AMtx7mi53p5xph6RFo6oY4r+E+wAl1jr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6" name="Google Shape;116;p1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2" name="Google Shape;122;p1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6" name="Google Shape;166;p1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2" name="Google Shape;172;p2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8" name="Google Shape;178;p2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4" name="Google Shape;184;p2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2" name="Google Shape;192;p2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6" name="Google Shape;206;p2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b638d5485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b638d5485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b638d54852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b638d54852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b638d54852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b638d54852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8" name="Google Shape;98;p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4" name="Google Shape;104;p1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0" name="Google Shape;110;p1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6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3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3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3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3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3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3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chatgpt.com/images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gif"/></Relationships>
</file>

<file path=ppt/slides/_rels/slide20.xml.rels><?xml version="1.0" encoding="UTF-8" standalone="yes"?><Relationships xmlns="http://schemas.openxmlformats.org/package/2006/relationships"><Relationship Id="rId11" Type="http://schemas.openxmlformats.org/officeDocument/2006/relationships/hyperlink" Target="https://chatgpt.com/images" TargetMode="External"/><Relationship Id="rId10" Type="http://schemas.openxmlformats.org/officeDocument/2006/relationships/hyperlink" Target="https://www.chatgptimagegenerator.org/" TargetMode="External"/><Relationship Id="rId13" Type="http://schemas.openxmlformats.org/officeDocument/2006/relationships/image" Target="../media/image11.png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ww.chatgptimagegenerator.org/" TargetMode="External"/><Relationship Id="rId4" Type="http://schemas.openxmlformats.org/officeDocument/2006/relationships/hyperlink" Target="https://www.chatgptimagegenerator.org/" TargetMode="External"/><Relationship Id="rId9" Type="http://schemas.openxmlformats.org/officeDocument/2006/relationships/hyperlink" Target="https://www.chatgptimagegenerator.org/" TargetMode="External"/><Relationship Id="rId5" Type="http://schemas.openxmlformats.org/officeDocument/2006/relationships/hyperlink" Target="https://www.chatgptimagegenerator.org/" TargetMode="External"/><Relationship Id="rId6" Type="http://schemas.openxmlformats.org/officeDocument/2006/relationships/hyperlink" Target="https://www.chatgptimagegenerator.org/" TargetMode="External"/><Relationship Id="rId7" Type="http://schemas.openxmlformats.org/officeDocument/2006/relationships/hyperlink" Target="https://www.chatgptimagegenerator.org/" TargetMode="External"/><Relationship Id="rId8" Type="http://schemas.openxmlformats.org/officeDocument/2006/relationships/hyperlink" Target="https://www.chatgptimagegenerator.org/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jpg"/><Relationship Id="rId4" Type="http://schemas.openxmlformats.org/officeDocument/2006/relationships/image" Target="../media/image1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youtu.be/IDEQCuqYdiY?t=667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rtvslo.si/kultura/vizualna-umetnost/avtomatizirana-umetnost/663325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6.jpg"/><Relationship Id="rId5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mailto:oliver.milincic@ssts.si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>
            <p:ph type="ctrTitle"/>
          </p:nvPr>
        </p:nvSpPr>
        <p:spPr>
          <a:xfrm>
            <a:off x="-312475" y="578400"/>
            <a:ext cx="8520600" cy="1061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sl-SI"/>
              <a:t>Generativna umetnost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18523"/>
              <a:buNone/>
            </a:pPr>
            <a:r>
              <a:rPr lang="sl-SI" sz="2644"/>
              <a:t>(originalna/umetniška grafika vs. ’industrijska grafika’)</a:t>
            </a:r>
            <a:endParaRPr sz="2644"/>
          </a:p>
        </p:txBody>
      </p:sp>
      <p:pic>
        <p:nvPicPr>
          <p:cNvPr id="55" name="Google Shape;55;p1"/>
          <p:cNvPicPr preferRelativeResize="0"/>
          <p:nvPr/>
        </p:nvPicPr>
        <p:blipFill rotWithShape="1">
          <a:blip r:embed="rId3">
            <a:alphaModFix/>
          </a:blip>
          <a:srcRect b="23069" l="6820" r="39242" t="22841"/>
          <a:stretch/>
        </p:blipFill>
        <p:spPr>
          <a:xfrm>
            <a:off x="3392850" y="1965150"/>
            <a:ext cx="5634451" cy="3178351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"/>
          <p:cNvSpPr txBox="1"/>
          <p:nvPr/>
        </p:nvSpPr>
        <p:spPr>
          <a:xfrm>
            <a:off x="581225" y="4159800"/>
            <a:ext cx="6733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sl-SI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Medpredmetna povezava: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sl-SI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ROBOTIKA IN UMETNOST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sl-SI"/>
              <a:t>OCENJEVANJE</a:t>
            </a:r>
            <a:endParaRPr/>
          </a:p>
        </p:txBody>
      </p:sp>
      <p:sp>
        <p:nvSpPr>
          <p:cNvPr id="119" name="Google Shape;119;p12"/>
          <p:cNvSpPr txBox="1"/>
          <p:nvPr>
            <p:ph idx="1" type="body"/>
          </p:nvPr>
        </p:nvSpPr>
        <p:spPr>
          <a:xfrm>
            <a:off x="311700" y="1152474"/>
            <a:ext cx="8520600" cy="37624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7"/>
              <a:buNone/>
            </a:pPr>
            <a:r>
              <a:rPr b="1" lang="sl-SI">
                <a:solidFill>
                  <a:srgbClr val="0C0C0C"/>
                </a:solidFill>
              </a:rPr>
              <a:t>SKUPNA OCENA bo vnešena tako pri robotiki kot pri umetnosti: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7"/>
              <a:buNone/>
            </a:pPr>
            <a:r>
              <a:t/>
            </a:r>
            <a:endParaRPr b="1">
              <a:solidFill>
                <a:srgbClr val="0C0C0C"/>
              </a:solidFill>
            </a:endParaRPr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7"/>
              <a:buNone/>
            </a:pPr>
            <a:r>
              <a:t/>
            </a:r>
            <a:endParaRPr>
              <a:solidFill>
                <a:srgbClr val="0C0C0C"/>
              </a:solidFill>
            </a:endParaRPr>
          </a:p>
          <a:p>
            <a:pPr indent="0" lvl="0" marL="1143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7"/>
              <a:buNone/>
            </a:pPr>
            <a:r>
              <a:rPr lang="sl-SI">
                <a:solidFill>
                  <a:srgbClr val="0C0C0C"/>
                </a:solidFill>
              </a:rPr>
              <a:t>Dijak, ki izdela originalno grafiko (matrica + odtis) prejme oceno pri umetnosti.</a:t>
            </a:r>
            <a:endParaRPr/>
          </a:p>
          <a:p>
            <a:pPr indent="0" lvl="0" marL="1143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1081"/>
              <a:buNone/>
            </a:pPr>
            <a:r>
              <a:rPr b="1" lang="sl-SI" sz="2400">
                <a:solidFill>
                  <a:srgbClr val="FF0000"/>
                </a:solidFill>
              </a:rPr>
              <a:t>+</a:t>
            </a:r>
            <a:endParaRPr/>
          </a:p>
          <a:p>
            <a:pPr indent="0" lvl="0" marL="1143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7"/>
              <a:buNone/>
            </a:pPr>
            <a:r>
              <a:rPr lang="sl-SI">
                <a:solidFill>
                  <a:srgbClr val="0C0C0C"/>
                </a:solidFill>
              </a:rPr>
              <a:t>Dijak, ki sprogramira robota in naredi risbo, prejme oceno pri robotiki.</a:t>
            </a:r>
            <a:endParaRPr/>
          </a:p>
          <a:p>
            <a:pPr indent="0" lvl="0" marL="1143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1081"/>
              <a:buNone/>
            </a:pPr>
            <a:r>
              <a:rPr b="1" lang="sl-SI" sz="2400">
                <a:solidFill>
                  <a:srgbClr val="FF0000"/>
                </a:solidFill>
              </a:rPr>
              <a:t>+</a:t>
            </a:r>
            <a:endParaRPr/>
          </a:p>
          <a:p>
            <a:pPr indent="0" lvl="0" marL="1143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7"/>
              <a:buNone/>
            </a:pPr>
            <a:r>
              <a:rPr lang="sl-SI">
                <a:solidFill>
                  <a:srgbClr val="002060"/>
                </a:solidFill>
              </a:rPr>
              <a:t>Dijaka, ki napišeta poročilo in pravočasno oddata, prejmeta skupno oceno pri obeh predmetih.</a:t>
            </a:r>
            <a:endParaRPr/>
          </a:p>
          <a:p>
            <a:pPr indent="0" lvl="0" marL="1143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7"/>
              <a:buNone/>
            </a:pPr>
            <a:r>
              <a:t/>
            </a:r>
            <a:endParaRPr>
              <a:solidFill>
                <a:srgbClr val="002060"/>
              </a:solidFill>
            </a:endParaRPr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7"/>
              <a:buNone/>
            </a:pPr>
            <a:r>
              <a:t/>
            </a:r>
            <a:endParaRPr>
              <a:solidFill>
                <a:srgbClr val="0C0C0C"/>
              </a:solidFill>
            </a:endParaRPr>
          </a:p>
          <a:p>
            <a:pPr indent="0" lvl="0" marL="1143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7"/>
              <a:buNone/>
            </a:pPr>
            <a:r>
              <a:rPr b="1" lang="sl-SI">
                <a:solidFill>
                  <a:srgbClr val="0C0C0C"/>
                </a:solidFill>
              </a:rPr>
              <a:t>Pri tem se ocenjuje tudi timsko delo!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7"/>
              <a:buNone/>
            </a:pPr>
            <a:r>
              <a:rPr lang="sl-SI">
                <a:solidFill>
                  <a:srgbClr val="0C0C0C"/>
                </a:solidFill>
              </a:rPr>
              <a:t> </a:t>
            </a:r>
            <a:endParaRPr>
              <a:solidFill>
                <a:srgbClr val="0C0C0C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sl-SI"/>
              <a:t>POPRAVLJANJE OCENE</a:t>
            </a:r>
            <a:endParaRPr/>
          </a:p>
        </p:txBody>
      </p:sp>
      <p:sp>
        <p:nvSpPr>
          <p:cNvPr id="125" name="Google Shape;125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sl-SI">
                <a:solidFill>
                  <a:srgbClr val="002060"/>
                </a:solidFill>
              </a:rPr>
              <a:t>- V primeru, da 1. rok oddaje izdelka in poročila zamudite, bo maksimalna ocena v 2. roku oddaje 4.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002060"/>
              </a:solidFill>
            </a:endParaRPr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sl-SI">
                <a:solidFill>
                  <a:srgbClr val="002060"/>
                </a:solidFill>
              </a:rPr>
              <a:t>- V primeru, da oceno popravljate na popravnem izpitu, bo maksimalna ocena 3.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002060"/>
              </a:solidFill>
            </a:endParaRPr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sl-SI">
                <a:solidFill>
                  <a:srgbClr val="002060"/>
                </a:solidFill>
              </a:rPr>
              <a:t>Ko oceno popravljate, vam bo vsakič dodeljena druga naloga.</a:t>
            </a:r>
            <a:endParaRPr b="1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sl-SI"/>
              <a:t>VELIKOST IN ODTIS</a:t>
            </a:r>
            <a:endParaRPr b="1"/>
          </a:p>
        </p:txBody>
      </p:sp>
      <p:sp>
        <p:nvSpPr>
          <p:cNvPr id="131" name="Google Shape;131;p14"/>
          <p:cNvSpPr txBox="1"/>
          <p:nvPr>
            <p:ph idx="1" type="body"/>
          </p:nvPr>
        </p:nvSpPr>
        <p:spPr>
          <a:xfrm>
            <a:off x="311700" y="1152475"/>
            <a:ext cx="8520600" cy="38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-31718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ct val="100000"/>
              <a:buChar char="●"/>
            </a:pPr>
            <a:r>
              <a:rPr lang="sl-SI">
                <a:solidFill>
                  <a:srgbClr val="351C75"/>
                </a:solidFill>
              </a:rPr>
              <a:t>linolej je v dimenziji A5 formata</a:t>
            </a:r>
            <a:endParaRPr>
              <a:solidFill>
                <a:srgbClr val="351C75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42857"/>
              <a:buNone/>
            </a:pPr>
            <a:r>
              <a:rPr lang="sl-SI" u="sng">
                <a:solidFill>
                  <a:srgbClr val="351C75"/>
                </a:solidFill>
              </a:rPr>
              <a:t>upoštevajte: </a:t>
            </a:r>
            <a:endParaRPr u="sng">
              <a:solidFill>
                <a:srgbClr val="351C75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42857"/>
              <a:buNone/>
            </a:pPr>
            <a:r>
              <a:rPr lang="sl-SI">
                <a:solidFill>
                  <a:srgbClr val="351C75"/>
                </a:solidFill>
              </a:rPr>
              <a:t>-vašo matrico (linolej) lahko izrežete do robov;</a:t>
            </a:r>
            <a:endParaRPr>
              <a:solidFill>
                <a:srgbClr val="351C75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42857"/>
              <a:buNone/>
            </a:pPr>
            <a:r>
              <a:rPr lang="sl-SI">
                <a:solidFill>
                  <a:srgbClr val="351C75"/>
                </a:solidFill>
              </a:rPr>
              <a:t>-vaša podoba bo pri odtisu </a:t>
            </a:r>
            <a:r>
              <a:rPr lang="sl-SI" u="sng">
                <a:solidFill>
                  <a:srgbClr val="351C75"/>
                </a:solidFill>
              </a:rPr>
              <a:t>prezrcaljena!</a:t>
            </a:r>
            <a:endParaRPr u="sng">
              <a:solidFill>
                <a:srgbClr val="351C75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42857"/>
              <a:buNone/>
            </a:pPr>
            <a:r>
              <a:rPr lang="sl-SI">
                <a:solidFill>
                  <a:srgbClr val="351C75"/>
                </a:solidFill>
              </a:rPr>
              <a:t>-Kakšna bo vaša matrica? (obleka, ozadje, detajli, predmeti itd.)</a:t>
            </a:r>
            <a:endParaRPr>
              <a:solidFill>
                <a:srgbClr val="351C75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42857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182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sl-SI">
                <a:solidFill>
                  <a:schemeClr val="dk1"/>
                </a:solidFill>
              </a:rPr>
              <a:t>generativna risba bo narisana na risalni list (A4)</a:t>
            </a:r>
            <a:endParaRPr>
              <a:solidFill>
                <a:schemeClr val="dk1"/>
              </a:solidFill>
            </a:endParaRPr>
          </a:p>
          <a:p>
            <a:pPr indent="-31718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sl-SI">
                <a:solidFill>
                  <a:schemeClr val="dk1"/>
                </a:solidFill>
              </a:rPr>
              <a:t>Dodeljeno likovno delo morate spraviti v programski jezik in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42857"/>
              <a:buNone/>
            </a:pPr>
            <a:r>
              <a:rPr lang="sl-SI" u="sng">
                <a:solidFill>
                  <a:schemeClr val="dk1"/>
                </a:solidFill>
              </a:rPr>
              <a:t>upoštevajte:</a:t>
            </a:r>
            <a:endParaRPr u="sng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42857"/>
              <a:buNone/>
            </a:pPr>
            <a:r>
              <a:rPr lang="sl-SI">
                <a:solidFill>
                  <a:schemeClr val="dk1"/>
                </a:solidFill>
              </a:rPr>
              <a:t>-pustite vsaj 2 cm roba naokoli neobdelana na listu, od tega naj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142857"/>
              <a:buNone/>
            </a:pPr>
            <a:r>
              <a:rPr b="1" lang="sl-SI" u="sng">
                <a:solidFill>
                  <a:schemeClr val="dk1"/>
                </a:solidFill>
              </a:rPr>
              <a:t>spodnji rob zajema vsaj 5 cm praznega prostora za podpis!</a:t>
            </a:r>
            <a:endParaRPr b="1" u="sng">
              <a:solidFill>
                <a:schemeClr val="dk1"/>
              </a:solidFill>
            </a:endParaRPr>
          </a:p>
        </p:txBody>
      </p:sp>
      <p:pic>
        <p:nvPicPr>
          <p:cNvPr id="132" name="Google Shape;132;p14"/>
          <p:cNvPicPr preferRelativeResize="0"/>
          <p:nvPr/>
        </p:nvPicPr>
        <p:blipFill rotWithShape="1">
          <a:blip r:embed="rId3">
            <a:alphaModFix/>
          </a:blip>
          <a:srcRect b="21818" l="0" r="0" t="24638"/>
          <a:stretch/>
        </p:blipFill>
        <p:spPr>
          <a:xfrm>
            <a:off x="5943175" y="927225"/>
            <a:ext cx="2978925" cy="2129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3" name="Google Shape;133;p14"/>
          <p:cNvCxnSpPr/>
          <p:nvPr/>
        </p:nvCxnSpPr>
        <p:spPr>
          <a:xfrm>
            <a:off x="4702100" y="2550742"/>
            <a:ext cx="10404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34" name="Google Shape;134;p14"/>
          <p:cNvSpPr/>
          <p:nvPr/>
        </p:nvSpPr>
        <p:spPr>
          <a:xfrm>
            <a:off x="7180325" y="3442425"/>
            <a:ext cx="1192500" cy="1449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4"/>
          <p:cNvSpPr/>
          <p:nvPr/>
        </p:nvSpPr>
        <p:spPr>
          <a:xfrm>
            <a:off x="7250425" y="3518175"/>
            <a:ext cx="1040400" cy="114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4"/>
          <p:cNvSpPr/>
          <p:nvPr/>
        </p:nvSpPr>
        <p:spPr>
          <a:xfrm>
            <a:off x="7270100" y="3508326"/>
            <a:ext cx="1025075" cy="1060565"/>
          </a:xfrm>
          <a:custGeom>
            <a:rect b="b" l="l" r="r" t="t"/>
            <a:pathLst>
              <a:path extrusionOk="0" h="52817" w="41003">
                <a:moveTo>
                  <a:pt x="7164" y="27757"/>
                </a:moveTo>
                <a:cubicBezTo>
                  <a:pt x="6633" y="23510"/>
                  <a:pt x="5674" y="13218"/>
                  <a:pt x="9502" y="15132"/>
                </a:cubicBezTo>
                <a:cubicBezTo>
                  <a:pt x="12572" y="16667"/>
                  <a:pt x="12396" y="22992"/>
                  <a:pt x="9969" y="25419"/>
                </a:cubicBezTo>
                <a:cubicBezTo>
                  <a:pt x="8202" y="27186"/>
                  <a:pt x="3605" y="27186"/>
                  <a:pt x="2488" y="24951"/>
                </a:cubicBezTo>
                <a:cubicBezTo>
                  <a:pt x="1094" y="22163"/>
                  <a:pt x="1094" y="18387"/>
                  <a:pt x="2488" y="15599"/>
                </a:cubicBezTo>
                <a:cubicBezTo>
                  <a:pt x="3088" y="14400"/>
                  <a:pt x="-450" y="13525"/>
                  <a:pt x="150" y="12326"/>
                </a:cubicBezTo>
                <a:cubicBezTo>
                  <a:pt x="3644" y="5339"/>
                  <a:pt x="14026" y="-2916"/>
                  <a:pt x="20724" y="1104"/>
                </a:cubicBezTo>
                <a:cubicBezTo>
                  <a:pt x="27436" y="5132"/>
                  <a:pt x="20470" y="17904"/>
                  <a:pt x="15580" y="24016"/>
                </a:cubicBezTo>
                <a:cubicBezTo>
                  <a:pt x="13161" y="27039"/>
                  <a:pt x="6368" y="29437"/>
                  <a:pt x="8099" y="32900"/>
                </a:cubicBezTo>
                <a:cubicBezTo>
                  <a:pt x="9778" y="36257"/>
                  <a:pt x="16285" y="34172"/>
                  <a:pt x="19321" y="31965"/>
                </a:cubicBezTo>
                <a:cubicBezTo>
                  <a:pt x="21807" y="30157"/>
                  <a:pt x="25565" y="24731"/>
                  <a:pt x="27270" y="27289"/>
                </a:cubicBezTo>
                <a:cubicBezTo>
                  <a:pt x="31510" y="33649"/>
                  <a:pt x="15082" y="42437"/>
                  <a:pt x="19321" y="48798"/>
                </a:cubicBezTo>
                <a:cubicBezTo>
                  <a:pt x="21069" y="51421"/>
                  <a:pt x="25747" y="48567"/>
                  <a:pt x="28673" y="47395"/>
                </a:cubicBezTo>
                <a:cubicBezTo>
                  <a:pt x="30780" y="46552"/>
                  <a:pt x="33615" y="47130"/>
                  <a:pt x="35219" y="45525"/>
                </a:cubicBezTo>
                <a:cubicBezTo>
                  <a:pt x="37447" y="43295"/>
                  <a:pt x="35212" y="38992"/>
                  <a:pt x="36622" y="36173"/>
                </a:cubicBezTo>
                <a:cubicBezTo>
                  <a:pt x="37902" y="33614"/>
                  <a:pt x="41523" y="31468"/>
                  <a:pt x="40830" y="28692"/>
                </a:cubicBezTo>
                <a:cubicBezTo>
                  <a:pt x="39712" y="24214"/>
                  <a:pt x="30039" y="27805"/>
                  <a:pt x="27270" y="31497"/>
                </a:cubicBezTo>
                <a:cubicBezTo>
                  <a:pt x="21762" y="38841"/>
                  <a:pt x="18408" y="54767"/>
                  <a:pt x="9502" y="52539"/>
                </a:cubicBezTo>
                <a:cubicBezTo>
                  <a:pt x="5767" y="51605"/>
                  <a:pt x="220" y="44856"/>
                  <a:pt x="3423" y="42719"/>
                </a:cubicBezTo>
                <a:cubicBezTo>
                  <a:pt x="5569" y="41287"/>
                  <a:pt x="8042" y="45034"/>
                  <a:pt x="10437" y="45993"/>
                </a:cubicBezTo>
                <a:cubicBezTo>
                  <a:pt x="13320" y="47147"/>
                  <a:pt x="18567" y="46200"/>
                  <a:pt x="19321" y="43187"/>
                </a:cubicBezTo>
                <a:cubicBezTo>
                  <a:pt x="20136" y="39930"/>
                  <a:pt x="8469" y="36442"/>
                  <a:pt x="9969" y="39446"/>
                </a:cubicBezTo>
                <a:cubicBezTo>
                  <a:pt x="10456" y="40422"/>
                  <a:pt x="12151" y="39446"/>
                  <a:pt x="13242" y="39446"/>
                </a:cubicBezTo>
              </a:path>
            </a:pathLst>
          </a:cu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7" name="Google Shape;137;p14"/>
          <p:cNvCxnSpPr/>
          <p:nvPr/>
        </p:nvCxnSpPr>
        <p:spPr>
          <a:xfrm>
            <a:off x="5903200" y="4757150"/>
            <a:ext cx="1577700" cy="102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sl-SI"/>
              <a:t>BARVA</a:t>
            </a:r>
            <a:endParaRPr b="1"/>
          </a:p>
        </p:txBody>
      </p:sp>
      <p:sp>
        <p:nvSpPr>
          <p:cNvPr id="143" name="Google Shape;143;p15"/>
          <p:cNvSpPr txBox="1"/>
          <p:nvPr>
            <p:ph idx="1" type="body"/>
          </p:nvPr>
        </p:nvSpPr>
        <p:spPr>
          <a:xfrm>
            <a:off x="164306" y="1152475"/>
            <a:ext cx="6150694" cy="37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800"/>
              <a:buChar char="●"/>
            </a:pPr>
            <a:r>
              <a:rPr lang="sl-SI">
                <a:solidFill>
                  <a:srgbClr val="351C75"/>
                </a:solidFill>
              </a:rPr>
              <a:t>linorez:</a:t>
            </a:r>
            <a:endParaRPr>
              <a:solidFill>
                <a:srgbClr val="351C75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sl-SI">
                <a:solidFill>
                  <a:srgbClr val="351C75"/>
                </a:solidFill>
              </a:rPr>
              <a:t>- barva odtisa bo </a:t>
            </a:r>
            <a:r>
              <a:rPr lang="sl-SI" u="sng">
                <a:solidFill>
                  <a:srgbClr val="351C75"/>
                </a:solidFill>
              </a:rPr>
              <a:t>črna in barva po izbiri (odvisno od likovnega dela.</a:t>
            </a:r>
            <a:endParaRPr u="sng">
              <a:solidFill>
                <a:srgbClr val="351C75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sl-SI">
                <a:solidFill>
                  <a:schemeClr val="dk1"/>
                </a:solidFill>
              </a:rPr>
              <a:t>generativna risba: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sl-SI">
                <a:solidFill>
                  <a:schemeClr val="dk1"/>
                </a:solidFill>
              </a:rPr>
              <a:t>- uporabiti morate 2 različni velikosti flomastrov:</a:t>
            </a:r>
            <a:br>
              <a:rPr lang="sl-SI">
                <a:solidFill>
                  <a:schemeClr val="dk1"/>
                </a:solidFill>
              </a:rPr>
            </a:br>
            <a:r>
              <a:rPr lang="sl-SI" u="sng">
                <a:solidFill>
                  <a:schemeClr val="dk1"/>
                </a:solidFill>
              </a:rPr>
              <a:t>kombinacija debelejšega in tanjšega, pri čemer ima vsak flomaster drugo barvo.</a:t>
            </a:r>
            <a:endParaRPr/>
          </a:p>
        </p:txBody>
      </p:sp>
      <p:pic>
        <p:nvPicPr>
          <p:cNvPr id="144" name="Google Shape;144;p15"/>
          <p:cNvPicPr preferRelativeResize="0"/>
          <p:nvPr/>
        </p:nvPicPr>
        <p:blipFill rotWithShape="1">
          <a:blip r:embed="rId3">
            <a:alphaModFix/>
          </a:blip>
          <a:srcRect b="21818" l="0" r="0" t="24638"/>
          <a:stretch/>
        </p:blipFill>
        <p:spPr>
          <a:xfrm>
            <a:off x="6315000" y="486088"/>
            <a:ext cx="2507456" cy="1449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sl-SI"/>
              <a:t>LIKOVNI MOTIV:   </a:t>
            </a:r>
            <a:r>
              <a:rPr lang="sl-SI"/>
              <a:t> likovno delo</a:t>
            </a:r>
            <a:endParaRPr/>
          </a:p>
        </p:txBody>
      </p:sp>
      <p:sp>
        <p:nvSpPr>
          <p:cNvPr id="150" name="Google Shape;150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800"/>
              <a:buChar char="●"/>
            </a:pPr>
            <a:r>
              <a:rPr lang="sl-SI" u="sng">
                <a:solidFill>
                  <a:srgbClr val="351C75"/>
                </a:solidFill>
              </a:rPr>
              <a:t>linorez:</a:t>
            </a:r>
            <a:endParaRPr>
              <a:solidFill>
                <a:srgbClr val="351C75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800"/>
              <a:buChar char="-"/>
            </a:pPr>
            <a:r>
              <a:rPr lang="sl-SI">
                <a:solidFill>
                  <a:srgbClr val="351C75"/>
                </a:solidFill>
              </a:rPr>
              <a:t>podrobnosti (oči, usta, nos, ušesa, predmeti, barve itd.)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800"/>
              <a:buChar char="-"/>
            </a:pPr>
            <a:r>
              <a:rPr lang="sl-SI">
                <a:solidFill>
                  <a:srgbClr val="351C75"/>
                </a:solidFill>
              </a:rPr>
              <a:t>s sošolcem skupaj opredelita kaj bo kateri oblikoval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800"/>
              <a:buNone/>
            </a:pPr>
            <a:r>
              <a:rPr lang="sl-SI">
                <a:solidFill>
                  <a:srgbClr val="351C75"/>
                </a:solidFill>
              </a:rPr>
              <a:t>v linorezu in kaj bo drugi sprogramiral na robotski roki. </a:t>
            </a:r>
            <a:endParaRPr>
              <a:solidFill>
                <a:srgbClr val="351C75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sl-SI">
                <a:solidFill>
                  <a:srgbClr val="351C75"/>
                </a:solidFill>
              </a:rPr>
              <a:t>(</a:t>
            </a:r>
            <a:r>
              <a:rPr lang="sl-SI" u="sng">
                <a:solidFill>
                  <a:srgbClr val="351C75"/>
                </a:solidFill>
              </a:rPr>
              <a:t>tisto kar izrežete iz linoleja, na odtisu ne bo vidno!</a:t>
            </a:r>
            <a:r>
              <a:rPr lang="sl-SI">
                <a:solidFill>
                  <a:srgbClr val="351C75"/>
                </a:solidFill>
              </a:rPr>
              <a:t>);</a:t>
            </a:r>
            <a:endParaRPr>
              <a:solidFill>
                <a:srgbClr val="351C75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sl-SI" u="sng">
                <a:solidFill>
                  <a:schemeClr val="dk1"/>
                </a:solidFill>
              </a:rPr>
              <a:t>generativna risba: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sl-SI">
                <a:solidFill>
                  <a:schemeClr val="dk1"/>
                </a:solidFill>
              </a:rPr>
              <a:t>Izdelajte prog. kodo obrisa likovnega dela,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sl-SI">
                <a:solidFill>
                  <a:schemeClr val="dk1"/>
                </a:solidFill>
              </a:rPr>
              <a:t>pri tem uporabljajte različne barve in velikosti flomastrov.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51" name="Google Shape;151;p16"/>
          <p:cNvPicPr preferRelativeResize="0"/>
          <p:nvPr/>
        </p:nvPicPr>
        <p:blipFill rotWithShape="1">
          <a:blip r:embed="rId3">
            <a:alphaModFix/>
          </a:blip>
          <a:srcRect b="21818" l="0" r="0" t="24638"/>
          <a:stretch/>
        </p:blipFill>
        <p:spPr>
          <a:xfrm>
            <a:off x="6267700" y="1934900"/>
            <a:ext cx="2876300" cy="205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sl-SI"/>
              <a:t>PRAVILA REZANJA V LINOLEJ</a:t>
            </a:r>
            <a:endParaRPr b="1"/>
          </a:p>
        </p:txBody>
      </p:sp>
      <p:sp>
        <p:nvSpPr>
          <p:cNvPr id="157" name="Google Shape;157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800"/>
              <a:buChar char="-"/>
            </a:pPr>
            <a:r>
              <a:rPr lang="sl-SI">
                <a:solidFill>
                  <a:srgbClr val="351C75"/>
                </a:solidFill>
              </a:rPr>
              <a:t>roka, ki ne drži nožek, </a:t>
            </a:r>
            <a:r>
              <a:rPr lang="sl-SI" u="sng">
                <a:solidFill>
                  <a:srgbClr val="351C75"/>
                </a:solidFill>
              </a:rPr>
              <a:t>nikoli ne sme biti pred </a:t>
            </a:r>
            <a:r>
              <a:rPr lang="sl-SI">
                <a:solidFill>
                  <a:srgbClr val="351C75"/>
                </a:solidFill>
              </a:rPr>
              <a:t>tisto roko, s katero režete v linolej!</a:t>
            </a:r>
            <a:endParaRPr>
              <a:solidFill>
                <a:srgbClr val="351C75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800"/>
              <a:buChar char="-"/>
            </a:pPr>
            <a:r>
              <a:rPr lang="sl-SI">
                <a:solidFill>
                  <a:srgbClr val="351C75"/>
                </a:solidFill>
              </a:rPr>
              <a:t>lahko uporabljate različne nastavke, </a:t>
            </a:r>
            <a:endParaRPr>
              <a:solidFill>
                <a:srgbClr val="351C75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800"/>
              <a:buChar char="-"/>
            </a:pPr>
            <a:r>
              <a:rPr lang="sl-SI" u="sng">
                <a:solidFill>
                  <a:srgbClr val="351C75"/>
                </a:solidFill>
              </a:rPr>
              <a:t>nožke izključno uporabljate za rezanje v linolej,</a:t>
            </a:r>
            <a:r>
              <a:rPr lang="sl-SI">
                <a:solidFill>
                  <a:srgbClr val="351C75"/>
                </a:solidFill>
              </a:rPr>
              <a:t> če se boste zafrkavali, prekinemo z nalogo;</a:t>
            </a:r>
            <a:endParaRPr>
              <a:solidFill>
                <a:srgbClr val="351C75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800"/>
              <a:buChar char="-"/>
            </a:pPr>
            <a:r>
              <a:rPr lang="sl-SI">
                <a:solidFill>
                  <a:srgbClr val="351C75"/>
                </a:solidFill>
              </a:rPr>
              <a:t>dežurni bo na koncu ure preštel nožke in nastavke. Prosim vas da jih </a:t>
            </a:r>
            <a:r>
              <a:rPr lang="sl-SI" u="sng">
                <a:solidFill>
                  <a:srgbClr val="351C75"/>
                </a:solidFill>
              </a:rPr>
              <a:t>uporabljate odgovorno,</a:t>
            </a:r>
            <a:r>
              <a:rPr lang="sl-SI">
                <a:solidFill>
                  <a:srgbClr val="351C75"/>
                </a:solidFill>
              </a:rPr>
              <a:t> saj z njimi delamo tudi še z drugimi skupinami. Če bo kakšen manjkal, prekinemo z nalogo in se vrnemo na teorijo.</a:t>
            </a:r>
            <a:endParaRPr>
              <a:solidFill>
                <a:srgbClr val="351C75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sl-SI"/>
              <a:t>PAZITE NA:</a:t>
            </a:r>
            <a:endParaRPr b="1"/>
          </a:p>
        </p:txBody>
      </p:sp>
      <p:sp>
        <p:nvSpPr>
          <p:cNvPr id="163" name="Google Shape;163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sl-SI">
                <a:solidFill>
                  <a:srgbClr val="002060"/>
                </a:solidFill>
              </a:rPr>
              <a:t>-debelini in barvi flomastrov,</a:t>
            </a:r>
            <a:endParaRPr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sl-SI">
                <a:solidFill>
                  <a:srgbClr val="002060"/>
                </a:solidFill>
              </a:rPr>
              <a:t>-skladnost </a:t>
            </a:r>
            <a:r>
              <a:rPr b="1" lang="sl-SI">
                <a:solidFill>
                  <a:srgbClr val="002060"/>
                </a:solidFill>
              </a:rPr>
              <a:t>barvne</a:t>
            </a:r>
            <a:r>
              <a:rPr lang="sl-SI">
                <a:solidFill>
                  <a:srgbClr val="002060"/>
                </a:solidFill>
              </a:rPr>
              <a:t> kombinacije originalne grafike in risbe z robotom (prekrivanje),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sl-SI">
                <a:solidFill>
                  <a:srgbClr val="002060"/>
                </a:solidFill>
              </a:rPr>
              <a:t>-končno delo naj bo čim bolj podobno originalu; bodisi po kompoziciji, oblikah, barvi, podrobnostih, ali tehniki! (bistvo futurizma, bistvo pointilizma itd.)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sl-SI">
                <a:solidFill>
                  <a:srgbClr val="002060"/>
                </a:solidFill>
              </a:rPr>
              <a:t>-upoštevajte rok oddaje poročila in izdelkov.</a:t>
            </a:r>
            <a:endParaRPr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sl-SI"/>
              <a:t>MATERIAL</a:t>
            </a:r>
            <a:endParaRPr b="1"/>
          </a:p>
        </p:txBody>
      </p:sp>
      <p:sp>
        <p:nvSpPr>
          <p:cNvPr id="169" name="Google Shape;169;p19"/>
          <p:cNvSpPr txBox="1"/>
          <p:nvPr>
            <p:ph idx="1" type="body"/>
          </p:nvPr>
        </p:nvSpPr>
        <p:spPr>
          <a:xfrm>
            <a:off x="0" y="1152475"/>
            <a:ext cx="914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sl-SI">
                <a:solidFill>
                  <a:srgbClr val="002060"/>
                </a:solidFill>
              </a:rPr>
              <a:t>- Navadni A4 papirji so na voljo v učilnici za umetnost in v robotski učilnici.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002060"/>
              </a:solidFill>
            </a:endParaRPr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sl-SI">
                <a:solidFill>
                  <a:srgbClr val="002060"/>
                </a:solidFill>
              </a:rPr>
              <a:t>- Risalne liste (4xA4 format na skupino) prevzamete pri urah umetnosti. S podpisom jamčite prevzem in jih hranite dokler vaša risba na robotu ne bo popolna. </a:t>
            </a:r>
            <a:r>
              <a:rPr lang="sl-SI" u="sng">
                <a:solidFill>
                  <a:srgbClr val="002060"/>
                </a:solidFill>
              </a:rPr>
              <a:t>Takrat uporabite risalni list in izvedete popolno risbo za končni produkt.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u="sng">
              <a:solidFill>
                <a:srgbClr val="002060"/>
              </a:solidFill>
            </a:endParaRPr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sl-SI">
                <a:solidFill>
                  <a:srgbClr val="002060"/>
                </a:solidFill>
              </a:rPr>
              <a:t>- Enako bo za prevzem flomastrov v robotski učilnici. S podpisom jamčite, da jih boste uporabljali skrbno.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002060"/>
              </a:solidFill>
            </a:endParaRPr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sl-SI">
                <a:solidFill>
                  <a:srgbClr val="FF0000"/>
                </a:solidFill>
              </a:rPr>
              <a:t>V nasprotnem primeru boste poravnali škodo, ki je nastala pri uporabi materiala.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sl-SI"/>
              <a:t>ROBOTIKA</a:t>
            </a:r>
            <a:endParaRPr/>
          </a:p>
        </p:txBody>
      </p:sp>
      <p:sp>
        <p:nvSpPr>
          <p:cNvPr id="175" name="Google Shape;175;p20"/>
          <p:cNvSpPr txBox="1"/>
          <p:nvPr>
            <p:ph idx="1" type="body"/>
          </p:nvPr>
        </p:nvSpPr>
        <p:spPr>
          <a:xfrm>
            <a:off x="311700" y="1152474"/>
            <a:ext cx="8520600" cy="376956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7"/>
              <a:buFont typeface="Arial"/>
              <a:buChar char="-"/>
            </a:pPr>
            <a:r>
              <a:rPr lang="sl-SI">
                <a:solidFill>
                  <a:schemeClr val="dk1"/>
                </a:solidFill>
              </a:rPr>
              <a:t>Za vsako orodje (nastavek za pisalo) morate določiti svojo TCP točko in bodite pazljivi, kako shranite TCP točko!</a:t>
            </a:r>
            <a:r>
              <a:rPr lang="sl-SI" u="sng">
                <a:solidFill>
                  <a:schemeClr val="dk1"/>
                </a:solidFill>
              </a:rPr>
              <a:t> </a:t>
            </a:r>
            <a:endParaRPr/>
          </a:p>
          <a:p>
            <a:pPr indent="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7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7"/>
              <a:buFont typeface="Arial"/>
              <a:buChar char="-"/>
            </a:pPr>
            <a:r>
              <a:rPr lang="sl-SI" u="sng">
                <a:solidFill>
                  <a:schemeClr val="dk1"/>
                </a:solidFill>
              </a:rPr>
              <a:t>Ime TCP točke naj bo vaš priimek brez šumnikov</a:t>
            </a:r>
            <a:r>
              <a:rPr lang="sl-SI">
                <a:solidFill>
                  <a:schemeClr val="dk1"/>
                </a:solidFill>
              </a:rPr>
              <a:t>, da se imena drugih ne bodo prekrivala.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7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7"/>
              <a:buFont typeface="Arial"/>
              <a:buChar char="-"/>
            </a:pPr>
            <a:r>
              <a:rPr lang="sl-SI" u="sng">
                <a:solidFill>
                  <a:schemeClr val="dk1"/>
                </a:solidFill>
              </a:rPr>
              <a:t>Program si shranite na USB ključ, </a:t>
            </a:r>
            <a:r>
              <a:rPr lang="sl-SI">
                <a:solidFill>
                  <a:schemeClr val="dk1"/>
                </a:solidFill>
              </a:rPr>
              <a:t>ker se lahko zgodi, da vam ga bo kdo izbrisal iz robota (profesorja in ostali ne odgovarjamo za izbrisan program).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00"/>
              </a:highlight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7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1143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7"/>
              <a:buNone/>
            </a:pPr>
            <a:r>
              <a:rPr b="1" lang="sl-SI">
                <a:solidFill>
                  <a:srgbClr val="FF0000"/>
                </a:solidFill>
              </a:rPr>
              <a:t>Na tistemu robotu ki delate, dokončajte!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7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7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7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sl-SI"/>
              <a:t>GENERIRANJE LIKOVNEGA DELA</a:t>
            </a:r>
            <a:endParaRPr/>
          </a:p>
        </p:txBody>
      </p:sp>
      <p:sp>
        <p:nvSpPr>
          <p:cNvPr id="181" name="Google Shape;181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sl-SI" u="sng">
                <a:solidFill>
                  <a:schemeClr val="dk1"/>
                </a:solidFill>
              </a:rPr>
              <a:t>Navodilo naloge: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-"/>
            </a:pPr>
            <a:r>
              <a:rPr lang="sl-SI">
                <a:solidFill>
                  <a:schemeClr val="dk1"/>
                </a:solidFill>
              </a:rPr>
              <a:t>Vsak par se z e-mailom registrira na: </a:t>
            </a:r>
            <a:r>
              <a:rPr lang="sl-SI" u="sng">
                <a:solidFill>
                  <a:schemeClr val="hlink"/>
                </a:solidFill>
                <a:hlinkClick r:id="rId3"/>
              </a:rPr>
              <a:t>https://chatgpt.com/images</a:t>
            </a:r>
            <a:r>
              <a:rPr lang="sl-SI">
                <a:solidFill>
                  <a:schemeClr val="dk1"/>
                </a:solidFill>
              </a:rPr>
              <a:t> 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-"/>
            </a:pPr>
            <a:r>
              <a:rPr lang="sl-SI">
                <a:solidFill>
                  <a:schemeClr val="dk1"/>
                </a:solidFill>
              </a:rPr>
              <a:t>Natančno opišite likovno delo, ki ste ga dobili in z generatorjem slik poizkusite ustvariti čim bolj podobno različico. 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sl-SI">
                <a:solidFill>
                  <a:schemeClr val="dk1"/>
                </a:solidFill>
              </a:rPr>
              <a:t>Generirana slika mora biti preprosta (sestavljena iz linij/oblik/ploskev itd.)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sl-SI"/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"/>
          <p:cNvSpPr txBox="1"/>
          <p:nvPr>
            <p:ph type="title"/>
          </p:nvPr>
        </p:nvSpPr>
        <p:spPr>
          <a:xfrm>
            <a:off x="311700" y="328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sl-SI">
                <a:solidFill>
                  <a:schemeClr val="lt1"/>
                </a:solidFill>
              </a:rPr>
              <a:t>GENERATIVNA UMETNOST ?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62" name="Google Shape;62;p2"/>
          <p:cNvSpPr txBox="1"/>
          <p:nvPr>
            <p:ph idx="1" type="body"/>
          </p:nvPr>
        </p:nvSpPr>
        <p:spPr>
          <a:xfrm>
            <a:off x="311700" y="1152475"/>
            <a:ext cx="5161800" cy="38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ct val="97297"/>
              <a:buNone/>
            </a:pPr>
            <a:r>
              <a:rPr i="1" lang="sl-SI" sz="2000">
                <a:solidFill>
                  <a:schemeClr val="lt1"/>
                </a:solidFill>
              </a:rPr>
              <a:t>Generativna umetnost ali algoritmična umetnost</a:t>
            </a:r>
            <a:r>
              <a:rPr lang="sl-SI" sz="2000">
                <a:solidFill>
                  <a:schemeClr val="lt1"/>
                </a:solidFill>
              </a:rPr>
              <a:t> se nanaša na umetnost, ki je v celoti ali delno nastala z uporabo </a:t>
            </a:r>
            <a:r>
              <a:rPr lang="sl-SI" sz="2000" u="sng">
                <a:solidFill>
                  <a:schemeClr val="lt1"/>
                </a:solidFill>
              </a:rPr>
              <a:t>avtonomnega sistema</a:t>
            </a:r>
            <a:r>
              <a:rPr lang="sl-SI" sz="2000">
                <a:solidFill>
                  <a:schemeClr val="lt1"/>
                </a:solidFill>
              </a:rPr>
              <a:t>. </a:t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ct val="97297"/>
              <a:buNone/>
            </a:pPr>
            <a:r>
              <a:rPr lang="sl-SI" sz="2000">
                <a:solidFill>
                  <a:schemeClr val="lt1"/>
                </a:solidFill>
              </a:rPr>
              <a:t>Avtonomni sistem v tem kontekstu je na splošno tisti, ki ni človeški in lahko določi lastnosti umetniškega dela, ki bi sicer zahtevale odločitve, ki jih sprejme neposredno umetnik.</a:t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ct val="97297"/>
              <a:buNone/>
            </a:pPr>
            <a:r>
              <a:rPr lang="sl-SI" sz="2000">
                <a:solidFill>
                  <a:schemeClr val="lt1"/>
                </a:solidFill>
              </a:rPr>
              <a:t>&gt; pojavi se med letoma 1960 - 1970 v Ameriki</a:t>
            </a:r>
            <a:endParaRPr sz="2000">
              <a:solidFill>
                <a:schemeClr val="lt1"/>
              </a:solidFill>
            </a:endParaRPr>
          </a:p>
        </p:txBody>
      </p:sp>
      <p:pic>
        <p:nvPicPr>
          <p:cNvPr id="63" name="Google Shape;6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71614" y="900825"/>
            <a:ext cx="3771501" cy="3771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2"/>
          <p:cNvSpPr txBox="1"/>
          <p:nvPr>
            <p:ph type="title"/>
          </p:nvPr>
        </p:nvSpPr>
        <p:spPr>
          <a:xfrm>
            <a:off x="225974" y="133737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sl-SI"/>
              <a:t>Primer</a:t>
            </a:r>
            <a:endParaRPr/>
          </a:p>
        </p:txBody>
      </p:sp>
      <p:sp>
        <p:nvSpPr>
          <p:cNvPr id="187" name="Google Shape;187;p22"/>
          <p:cNvSpPr txBox="1"/>
          <p:nvPr>
            <p:ph idx="1" type="body"/>
          </p:nvPr>
        </p:nvSpPr>
        <p:spPr>
          <a:xfrm>
            <a:off x="104531" y="1044982"/>
            <a:ext cx="4988963" cy="41628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r>
              <a:rPr b="1" lang="sl-SI">
                <a:solidFill>
                  <a:schemeClr val="dk1"/>
                </a:solidFill>
              </a:rPr>
              <a:t>OPIS:</a:t>
            </a:r>
            <a:br>
              <a:rPr lang="sl-SI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</a:br>
            <a:endParaRPr u="sng">
              <a:solidFill>
                <a:schemeClr val="dk1"/>
              </a:solidFill>
              <a:hlinkClick r:id="rId4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r>
              <a:rPr lang="sl-SI">
                <a:solidFill>
                  <a:schemeClr val="dk1"/>
                </a:solidFill>
              </a:rPr>
              <a:t>&gt;&gt; Create an artwork Mona Lisa by Leonardo da Vinci in black and white geometric vector style, white background, without details, simple contour drawing with straight lines.&lt;&lt;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r>
              <a:t/>
            </a:r>
            <a:endParaRPr u="sng">
              <a:solidFill>
                <a:schemeClr val="hlink"/>
              </a:solidFill>
              <a:hlinkClick r:id="rId5"/>
            </a:endParaRPr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r>
              <a:t/>
            </a:r>
            <a:endParaRPr u="sng">
              <a:solidFill>
                <a:schemeClr val="hlink"/>
              </a:solidFill>
              <a:hlinkClick r:id="rId6"/>
            </a:endParaRPr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r>
              <a:t/>
            </a:r>
            <a:endParaRPr u="sng">
              <a:solidFill>
                <a:schemeClr val="hlink"/>
              </a:solidFill>
              <a:hlinkClick r:id="rId7"/>
            </a:endParaRPr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r>
              <a:t/>
            </a:r>
            <a:endParaRPr u="sng">
              <a:solidFill>
                <a:schemeClr val="hlink"/>
              </a:solidFill>
              <a:hlinkClick r:id="rId8"/>
            </a:endParaRPr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r>
              <a:t/>
            </a:r>
            <a:endParaRPr u="sng">
              <a:solidFill>
                <a:schemeClr val="hlink"/>
              </a:solidFill>
              <a:hlinkClick r:id="rId9"/>
            </a:endParaRPr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r>
              <a:t/>
            </a:r>
            <a:endParaRPr u="sng">
              <a:solidFill>
                <a:schemeClr val="hlink"/>
              </a:solidFill>
              <a:hlinkClick r:id="rId10"/>
            </a:endParaRPr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r>
              <a:rPr lang="sl-SI" sz="1300" u="sng">
                <a:solidFill>
                  <a:schemeClr val="hlink"/>
                </a:solidFill>
                <a:hlinkClick r:id="rId11"/>
              </a:rPr>
              <a:t>https://chatgpt.com/images</a:t>
            </a:r>
            <a:r>
              <a:rPr lang="sl-SI" sz="1300"/>
              <a:t> </a:t>
            </a:r>
            <a:endParaRPr sz="1300"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r>
              <a:t/>
            </a:r>
            <a:endParaRPr/>
          </a:p>
        </p:txBody>
      </p:sp>
      <p:pic>
        <p:nvPicPr>
          <p:cNvPr id="188" name="Google Shape;188;p2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179218" y="1178718"/>
            <a:ext cx="3964781" cy="3964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105536" y="2828925"/>
            <a:ext cx="2073682" cy="2073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95" name="Google Shape;195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96" name="Google Shape;19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93457" y="1278334"/>
            <a:ext cx="3416400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7091" y="1278334"/>
            <a:ext cx="3416400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sl-SI"/>
              <a:t>Kriteriji ocenjevanja pri umetnosti</a:t>
            </a:r>
            <a:endParaRPr/>
          </a:p>
        </p:txBody>
      </p:sp>
      <p:sp>
        <p:nvSpPr>
          <p:cNvPr id="203" name="Google Shape;203;p25"/>
          <p:cNvSpPr txBox="1"/>
          <p:nvPr>
            <p:ph idx="1" type="body"/>
          </p:nvPr>
        </p:nvSpPr>
        <p:spPr>
          <a:xfrm>
            <a:off x="311700" y="13254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sl-SI" sz="2000">
                <a:solidFill>
                  <a:schemeClr val="dk1"/>
                </a:solidFill>
              </a:rPr>
              <a:t>izvirnost, originalnost ideje,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sl-SI" sz="2000">
                <a:solidFill>
                  <a:schemeClr val="dk1"/>
                </a:solidFill>
              </a:rPr>
              <a:t>natančnost odtisa,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sl-SI" sz="2000">
                <a:solidFill>
                  <a:schemeClr val="dk1"/>
                </a:solidFill>
              </a:rPr>
              <a:t>minimalno 3 enaki odtisi,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sl-SI" sz="2000">
                <a:solidFill>
                  <a:schemeClr val="dk1"/>
                </a:solidFill>
              </a:rPr>
              <a:t>tehnična izvedba odtisa, 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sl-SI" sz="2000">
                <a:solidFill>
                  <a:schemeClr val="dk1"/>
                </a:solidFill>
              </a:rPr>
              <a:t>upoštevanje navodil naloge,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sl-SI" sz="2000">
                <a:solidFill>
                  <a:schemeClr val="dk1"/>
                </a:solidFill>
              </a:rPr>
              <a:t>medsebojno sodelovanje.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4"/>
          <p:cNvSpPr txBox="1"/>
          <p:nvPr>
            <p:ph type="title"/>
          </p:nvPr>
        </p:nvSpPr>
        <p:spPr>
          <a:xfrm>
            <a:off x="311700" y="150019"/>
            <a:ext cx="8520600" cy="86770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sl-SI"/>
              <a:t>Likovna dela</a:t>
            </a:r>
            <a:endParaRPr/>
          </a:p>
        </p:txBody>
      </p:sp>
      <p:sp>
        <p:nvSpPr>
          <p:cNvPr id="209" name="Google Shape;209;p24"/>
          <p:cNvSpPr txBox="1"/>
          <p:nvPr>
            <p:ph idx="1" type="body"/>
          </p:nvPr>
        </p:nvSpPr>
        <p:spPr>
          <a:xfrm>
            <a:off x="477750" y="785825"/>
            <a:ext cx="8575200" cy="43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1309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460"/>
              <a:buAutoNum type="arabicPeriod"/>
            </a:pPr>
            <a:r>
              <a:rPr lang="sl-SI" sz="1460">
                <a:solidFill>
                  <a:schemeClr val="dk1"/>
                </a:solidFill>
              </a:rPr>
              <a:t>Ivana Kobilca: Kofetarica, slika, 1888</a:t>
            </a:r>
            <a:endParaRPr sz="1460"/>
          </a:p>
          <a:p>
            <a:pPr indent="-321309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460"/>
              <a:buAutoNum type="arabicPeriod"/>
            </a:pPr>
            <a:r>
              <a:rPr lang="sl-SI" sz="1460">
                <a:solidFill>
                  <a:schemeClr val="dk1"/>
                </a:solidFill>
              </a:rPr>
              <a:t>Ivan Grohar: Sejalec, slika, 1907</a:t>
            </a:r>
            <a:endParaRPr sz="1460"/>
          </a:p>
          <a:p>
            <a:pPr indent="-321309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460"/>
              <a:buAutoNum type="arabicPeriod"/>
            </a:pPr>
            <a:r>
              <a:rPr lang="sl-SI" sz="1460">
                <a:solidFill>
                  <a:schemeClr val="dk1"/>
                </a:solidFill>
              </a:rPr>
              <a:t>Jan Vermeer van Delft: Girl with a Pearl Earring, slika, 1665</a:t>
            </a:r>
            <a:endParaRPr sz="1460"/>
          </a:p>
          <a:p>
            <a:pPr indent="-321309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460"/>
              <a:buAutoNum type="arabicPeriod"/>
            </a:pPr>
            <a:r>
              <a:rPr lang="sl-SI" sz="1460">
                <a:solidFill>
                  <a:schemeClr val="dk1"/>
                </a:solidFill>
              </a:rPr>
              <a:t>Gustav Klimt: Poljub, slika, 1907-1908</a:t>
            </a:r>
            <a:endParaRPr sz="1460"/>
          </a:p>
          <a:p>
            <a:pPr indent="-321309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460"/>
              <a:buAutoNum type="arabicPeriod"/>
            </a:pPr>
            <a:r>
              <a:rPr lang="sl-SI" sz="1460">
                <a:solidFill>
                  <a:schemeClr val="dk1"/>
                </a:solidFill>
              </a:rPr>
              <a:t>Michelangelo: Creation of Adam, freska, 1512</a:t>
            </a:r>
            <a:endParaRPr sz="1460"/>
          </a:p>
          <a:p>
            <a:pPr indent="-321309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460"/>
              <a:buAutoNum type="arabicPeriod"/>
            </a:pPr>
            <a:r>
              <a:rPr lang="sl-SI" sz="1460">
                <a:solidFill>
                  <a:schemeClr val="dk1"/>
                </a:solidFill>
              </a:rPr>
              <a:t>Auguste Rodin: Mislec, kip, 1904</a:t>
            </a:r>
            <a:endParaRPr sz="1460"/>
          </a:p>
          <a:p>
            <a:pPr indent="-321309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460"/>
              <a:buAutoNum type="arabicPeriod"/>
            </a:pPr>
            <a:r>
              <a:rPr lang="sl-SI" sz="1460">
                <a:solidFill>
                  <a:schemeClr val="dk1"/>
                </a:solidFill>
              </a:rPr>
              <a:t>Michelangelo: David, kip, 1504</a:t>
            </a:r>
            <a:endParaRPr sz="1460"/>
          </a:p>
          <a:p>
            <a:pPr indent="-321309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460"/>
              <a:buAutoNum type="arabicPeriod"/>
            </a:pPr>
            <a:r>
              <a:rPr lang="sl-SI" sz="1460">
                <a:solidFill>
                  <a:schemeClr val="dk1"/>
                </a:solidFill>
              </a:rPr>
              <a:t>Rene Magritte: The Son of Man, slika, 1946</a:t>
            </a:r>
            <a:endParaRPr sz="1460">
              <a:solidFill>
                <a:schemeClr val="dk1"/>
              </a:solidFill>
            </a:endParaRPr>
          </a:p>
          <a:p>
            <a:pPr indent="-321309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460"/>
              <a:buAutoNum type="arabicPeriod"/>
            </a:pPr>
            <a:r>
              <a:rPr lang="sl-SI" sz="1460">
                <a:solidFill>
                  <a:schemeClr val="dk1"/>
                </a:solidFill>
              </a:rPr>
              <a:t>Edvard Munch: The Scream, slika,1893</a:t>
            </a:r>
            <a:endParaRPr sz="1460"/>
          </a:p>
          <a:p>
            <a:pPr indent="-321309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460"/>
              <a:buAutoNum type="arabicPeriod"/>
            </a:pPr>
            <a:r>
              <a:rPr lang="sl-SI" sz="1460">
                <a:solidFill>
                  <a:schemeClr val="dk1"/>
                </a:solidFill>
              </a:rPr>
              <a:t>Vincent van Gogh: Starry Night, slika, 1889</a:t>
            </a:r>
            <a:endParaRPr sz="1460"/>
          </a:p>
          <a:p>
            <a:pPr indent="-321309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460"/>
              <a:buAutoNum type="arabicPeriod"/>
            </a:pPr>
            <a:r>
              <a:rPr lang="sl-SI" sz="1460">
                <a:solidFill>
                  <a:schemeClr val="dk1"/>
                </a:solidFill>
              </a:rPr>
              <a:t>Pablo Picasso: Self-portrait, slika, 1907</a:t>
            </a:r>
            <a:endParaRPr sz="1460"/>
          </a:p>
          <a:p>
            <a:pPr indent="-32131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460"/>
              <a:buAutoNum type="arabicPeriod"/>
            </a:pPr>
            <a:r>
              <a:rPr lang="sl-SI" sz="1460">
                <a:solidFill>
                  <a:srgbClr val="0C0C0C"/>
                </a:solidFill>
              </a:rPr>
              <a:t>Ugo Giannattasio: Untitled (Race Car), 1920</a:t>
            </a:r>
            <a:endParaRPr sz="1460">
              <a:solidFill>
                <a:srgbClr val="0C0C0C"/>
              </a:solidFill>
            </a:endParaRPr>
          </a:p>
          <a:p>
            <a:pPr indent="-321309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460"/>
              <a:buAutoNum type="arabicPeriod"/>
            </a:pPr>
            <a:r>
              <a:rPr lang="sl-SI" sz="1460">
                <a:solidFill>
                  <a:schemeClr val="dk1"/>
                </a:solidFill>
              </a:rPr>
              <a:t>Albrecht Durer: Hands of an Apostle (Praying), grafika, 1508</a:t>
            </a:r>
            <a:endParaRPr sz="1460"/>
          </a:p>
          <a:p>
            <a:pPr indent="-321309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460"/>
              <a:buAutoNum type="arabicPeriod"/>
            </a:pPr>
            <a:r>
              <a:rPr lang="sl-SI" sz="1460">
                <a:solidFill>
                  <a:schemeClr val="dk1"/>
                </a:solidFill>
              </a:rPr>
              <a:t>Vincent Van Gogh: Sunflowers, slika, 1888</a:t>
            </a:r>
            <a:endParaRPr sz="1460"/>
          </a:p>
          <a:p>
            <a:pPr indent="-321309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460"/>
              <a:buAutoNum type="arabicPeriod"/>
            </a:pPr>
            <a:r>
              <a:rPr lang="sl-SI" sz="1460">
                <a:solidFill>
                  <a:schemeClr val="dk1"/>
                </a:solidFill>
              </a:rPr>
              <a:t>Umberto Boccioni: Unique Forms of Continuity in Space, kip, 1913</a:t>
            </a:r>
            <a:endParaRPr sz="1460"/>
          </a:p>
          <a:p>
            <a:pPr indent="-321309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460"/>
              <a:buAutoNum type="arabicPeriod"/>
            </a:pPr>
            <a:r>
              <a:rPr lang="sl-SI" sz="1460">
                <a:solidFill>
                  <a:schemeClr val="dk1"/>
                </a:solidFill>
              </a:rPr>
              <a:t>Andy Warhol: Marilyn Monroe, sitotisk, 1990</a:t>
            </a:r>
            <a:endParaRPr sz="1460">
              <a:solidFill>
                <a:schemeClr val="dk1"/>
              </a:solidFill>
            </a:endParaRPr>
          </a:p>
          <a:p>
            <a:pPr indent="-321309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460"/>
              <a:buAutoNum type="arabicPeriod"/>
            </a:pPr>
            <a:r>
              <a:rPr lang="sl-SI" sz="1460">
                <a:solidFill>
                  <a:schemeClr val="dk1"/>
                </a:solidFill>
              </a:rPr>
              <a:t>Henri Mattise: The Green stripe, slika, 1905</a:t>
            </a:r>
            <a:endParaRPr sz="1460"/>
          </a:p>
          <a:p>
            <a:pPr indent="-32131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460"/>
              <a:buAutoNum type="arabicPeriod"/>
            </a:pPr>
            <a:r>
              <a:rPr lang="sl-SI" sz="1460">
                <a:solidFill>
                  <a:schemeClr val="dk1"/>
                </a:solidFill>
              </a:rPr>
              <a:t>Roy lichtenstein, Girl In Mirror, 1964</a:t>
            </a:r>
            <a:endParaRPr sz="1460">
              <a:solidFill>
                <a:schemeClr val="dk1"/>
              </a:solidFill>
            </a:endParaRPr>
          </a:p>
          <a:p>
            <a:pPr indent="-321309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460"/>
              <a:buAutoNum type="arabicPeriod"/>
            </a:pPr>
            <a:r>
              <a:rPr lang="sl-SI" sz="1460">
                <a:solidFill>
                  <a:schemeClr val="dk1"/>
                </a:solidFill>
              </a:rPr>
              <a:t>Michelangelo, The creation of Adam, 1512</a:t>
            </a:r>
            <a:endParaRPr sz="1460">
              <a:solidFill>
                <a:schemeClr val="dk1"/>
              </a:solidFill>
            </a:endParaRPr>
          </a:p>
          <a:p>
            <a:pPr indent="-32131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460"/>
              <a:buAutoNum type="arabicPeriod"/>
            </a:pPr>
            <a:r>
              <a:rPr lang="sl-SI" sz="1460">
                <a:solidFill>
                  <a:schemeClr val="dk1"/>
                </a:solidFill>
              </a:rPr>
              <a:t>Keith Haring, Untitled (dance), 1987</a:t>
            </a:r>
            <a:endParaRPr sz="1629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b638d54852_0_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3b638d54852_0_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6" name="Google Shape;216;g3b638d54852_0_7" title="TM_4.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87" y="1095647"/>
            <a:ext cx="9144001" cy="2952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b638d54852_0_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g3b638d54852_0_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3" name="Google Shape;223;g3b638d54852_0_12" title="TM_4.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59762"/>
            <a:ext cx="9144001" cy="3870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b638d54852_0_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g3b638d54852_0_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0" name="Google Shape;230;g3b638d54852_0_17" title="TM_4.C_seznam dijakov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52819"/>
            <a:ext cx="9144000" cy="3609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sl-SI"/>
              <a:t>GENERATIVNA UMETNOST V SLOVENIJI</a:t>
            </a:r>
            <a:endParaRPr b="1"/>
          </a:p>
        </p:txBody>
      </p:sp>
      <p:sp>
        <p:nvSpPr>
          <p:cNvPr id="69" name="Google Shape;69;p5"/>
          <p:cNvSpPr txBox="1"/>
          <p:nvPr>
            <p:ph idx="1" type="body"/>
          </p:nvPr>
        </p:nvSpPr>
        <p:spPr>
          <a:xfrm>
            <a:off x="131400" y="1609675"/>
            <a:ext cx="8700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sl-SI">
                <a:solidFill>
                  <a:schemeClr val="dk1"/>
                </a:solidFill>
              </a:rPr>
              <a:t>Bogoslav Kalaš med letoma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sl-SI">
                <a:solidFill>
                  <a:schemeClr val="dk1"/>
                </a:solidFill>
              </a:rPr>
              <a:t>1971-1972 razvije prvi stroj, ki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sl-SI">
                <a:solidFill>
                  <a:schemeClr val="dk1"/>
                </a:solidFill>
              </a:rPr>
              <a:t>naslika generirane slike.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sl-SI">
                <a:solidFill>
                  <a:schemeClr val="dk1"/>
                </a:solidFill>
              </a:rPr>
              <a:t>Poimenuje ga AEROGRAF: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sl-SI" sz="1500" u="sng">
                <a:solidFill>
                  <a:schemeClr val="hlink"/>
                </a:solidFill>
                <a:hlinkClick r:id="rId3"/>
              </a:rPr>
              <a:t>https://youtu.be/IDEQCuqYdiY?t=667</a:t>
            </a:r>
            <a:r>
              <a:rPr lang="sl-SI" sz="1500"/>
              <a:t> </a:t>
            </a:r>
            <a:br>
              <a:rPr lang="sl-SI" sz="1500"/>
            </a:br>
            <a:br>
              <a:rPr lang="sl-SI" sz="1500"/>
            </a:br>
            <a:endParaRPr sz="1500"/>
          </a:p>
        </p:txBody>
      </p:sp>
      <p:pic>
        <p:nvPicPr>
          <p:cNvPr id="70" name="Google Shape;7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09550" y="1152475"/>
            <a:ext cx="5634676" cy="375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sl-SI"/>
              <a:t>AVTOMATIZIRANA UMETNOST</a:t>
            </a:r>
            <a:endParaRPr b="1"/>
          </a:p>
        </p:txBody>
      </p:sp>
      <p:sp>
        <p:nvSpPr>
          <p:cNvPr id="76" name="Google Shape;76;p6"/>
          <p:cNvSpPr txBox="1"/>
          <p:nvPr>
            <p:ph idx="1" type="body"/>
          </p:nvPr>
        </p:nvSpPr>
        <p:spPr>
          <a:xfrm>
            <a:off x="311700" y="1152475"/>
            <a:ext cx="8520600" cy="3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sl-SI" sz="1900" u="sng">
                <a:solidFill>
                  <a:schemeClr val="dk1"/>
                </a:solidFill>
              </a:rPr>
              <a:t>Avtomatizacija ?</a:t>
            </a:r>
            <a:endParaRPr sz="1900" u="sng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-SI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https://www.rtvslo.si/kultura/vizualna-umetnost/avtomatizirana-umetnost/663325</a:t>
            </a:r>
            <a:r>
              <a:rPr lang="sl-SI"/>
              <a:t> </a:t>
            </a:r>
            <a:endParaRPr/>
          </a:p>
        </p:txBody>
      </p:sp>
      <p:sp>
        <p:nvSpPr>
          <p:cNvPr id="77" name="Google Shape;77;p6"/>
          <p:cNvSpPr txBox="1"/>
          <p:nvPr/>
        </p:nvSpPr>
        <p:spPr>
          <a:xfrm>
            <a:off x="704250" y="1752275"/>
            <a:ext cx="5033400" cy="15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sl-SI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Je ustvarjanje tehnologije </a:t>
            </a:r>
            <a:r>
              <a:rPr b="0" i="0" lang="sl-SI" sz="18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v kateri je prisotnost človeka ‘‘nepotrebna’’, saj njegovo nalogo prevzamejo stroji. </a:t>
            </a:r>
            <a:endParaRPr b="0" i="0" sz="1800" u="none" cap="none" strike="noStrik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b="0" i="0" lang="sl-SI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vzorec, ki se ponavlja.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" name="Google Shape;7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09075" y="834852"/>
            <a:ext cx="3340950" cy="334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"/>
          <p:cNvSpPr txBox="1"/>
          <p:nvPr/>
        </p:nvSpPr>
        <p:spPr>
          <a:xfrm>
            <a:off x="3307450" y="133650"/>
            <a:ext cx="25107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sl-SI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 R A F I K A</a:t>
            </a:r>
            <a:endParaRPr b="1" i="0" sz="2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7"/>
          <p:cNvSpPr txBox="1"/>
          <p:nvPr>
            <p:ph idx="4294967295" type="body"/>
          </p:nvPr>
        </p:nvSpPr>
        <p:spPr>
          <a:xfrm>
            <a:off x="137475" y="933075"/>
            <a:ext cx="9006600" cy="36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sl-SI">
                <a:solidFill>
                  <a:schemeClr val="dk1"/>
                </a:solidFill>
              </a:rPr>
              <a:t>                   Grafika je </a:t>
            </a:r>
            <a:r>
              <a:rPr lang="sl-SI" u="sng">
                <a:solidFill>
                  <a:schemeClr val="dk1"/>
                </a:solidFill>
              </a:rPr>
              <a:t>odtis. </a:t>
            </a:r>
            <a:r>
              <a:rPr lang="sl-SI">
                <a:solidFill>
                  <a:schemeClr val="dk1"/>
                </a:solidFill>
              </a:rPr>
              <a:t>Ta lahko nastane ročno, na strojih ali avtomatizirano.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i="1" lang="sl-SI">
                <a:solidFill>
                  <a:schemeClr val="dk1"/>
                </a:solidFill>
              </a:rPr>
              <a:t>Kaj je glavna značilnost grafike?</a:t>
            </a:r>
            <a:endParaRPr i="1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sl-SI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multiplikacija oz. razmnoževanje;</a:t>
            </a:r>
            <a:r>
              <a:rPr lang="sl-SI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pridobitev več enakih izvodov.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sl-SI" u="sng">
                <a:solidFill>
                  <a:schemeClr val="dk1"/>
                </a:solidFill>
              </a:rPr>
              <a:t>Ločimo</a:t>
            </a:r>
            <a:r>
              <a:rPr lang="sl-SI">
                <a:solidFill>
                  <a:schemeClr val="dk1"/>
                </a:solidFill>
              </a:rPr>
              <a:t>:     Originalno ali umetniško grafiko             in               Industrijsko grafiko</a:t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u="sng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 sz="1500"/>
          </a:p>
        </p:txBody>
      </p:sp>
      <p:pic>
        <p:nvPicPr>
          <p:cNvPr id="85" name="Google Shape;8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04925" y="3081800"/>
            <a:ext cx="3430500" cy="257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663657" y="3081800"/>
            <a:ext cx="3132906" cy="208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48226" y="3081801"/>
            <a:ext cx="2781274" cy="208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8"/>
          <p:cNvSpPr txBox="1"/>
          <p:nvPr>
            <p:ph type="title"/>
          </p:nvPr>
        </p:nvSpPr>
        <p:spPr>
          <a:xfrm>
            <a:off x="726900" y="302975"/>
            <a:ext cx="7690200" cy="572700"/>
          </a:xfrm>
          <a:prstGeom prst="rect">
            <a:avLst/>
          </a:prstGeom>
          <a:noFill/>
          <a:ln cap="flat" cmpd="sng" w="9525">
            <a:solidFill>
              <a:srgbClr val="4D515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sl-SI">
                <a:solidFill>
                  <a:srgbClr val="FF9900"/>
                </a:solidFill>
              </a:rPr>
              <a:t>LIKOVNA NALOGA:  </a:t>
            </a:r>
            <a:r>
              <a:rPr lang="sl-SI"/>
              <a:t> </a:t>
            </a:r>
            <a:r>
              <a:rPr lang="sl-SI" sz="2800"/>
              <a:t>izdelava </a:t>
            </a:r>
            <a:r>
              <a:rPr b="1" lang="sl-SI" sz="2800"/>
              <a:t>GRAFIKE</a:t>
            </a:r>
            <a:r>
              <a:rPr lang="sl-SI" sz="2800"/>
              <a:t> v paru</a:t>
            </a:r>
            <a:r>
              <a:rPr lang="sl-SI" sz="1800" u="sng"/>
              <a:t> </a:t>
            </a:r>
            <a:endParaRPr/>
          </a:p>
        </p:txBody>
      </p:sp>
      <p:sp>
        <p:nvSpPr>
          <p:cNvPr id="93" name="Google Shape;93;p8"/>
          <p:cNvSpPr txBox="1"/>
          <p:nvPr>
            <p:ph idx="1" type="body"/>
          </p:nvPr>
        </p:nvSpPr>
        <p:spPr>
          <a:xfrm>
            <a:off x="165600" y="1200100"/>
            <a:ext cx="8581500" cy="40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7500"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6828"/>
              <a:buNone/>
            </a:pPr>
            <a:r>
              <a:rPr lang="sl-SI" sz="2187">
                <a:solidFill>
                  <a:schemeClr val="dk1"/>
                </a:solidFill>
              </a:rPr>
              <a:t> originalna/umetniška grafika: </a:t>
            </a:r>
            <a:r>
              <a:rPr b="1" lang="sl-SI" sz="2187">
                <a:solidFill>
                  <a:schemeClr val="dk1"/>
                </a:solidFill>
              </a:rPr>
              <a:t>linorez </a:t>
            </a:r>
            <a:r>
              <a:rPr lang="sl-SI" sz="2187">
                <a:solidFill>
                  <a:schemeClr val="dk1"/>
                </a:solidFill>
              </a:rPr>
              <a:t>     +      ’industrijska grafika’: </a:t>
            </a:r>
            <a:r>
              <a:rPr b="1" lang="sl-SI" sz="2187">
                <a:solidFill>
                  <a:schemeClr val="dk1"/>
                </a:solidFill>
              </a:rPr>
              <a:t>robotika</a:t>
            </a:r>
            <a:endParaRPr b="1" sz="2187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17647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9779"/>
              <a:buNone/>
            </a:pPr>
            <a:r>
              <a:rPr b="1" lang="sl-SI" sz="1929">
                <a:solidFill>
                  <a:schemeClr val="dk1"/>
                </a:solidFill>
              </a:rPr>
              <a:t>SKUPNI IZDELEK:</a:t>
            </a:r>
            <a:r>
              <a:rPr lang="sl-SI" sz="1929">
                <a:solidFill>
                  <a:schemeClr val="dk1"/>
                </a:solidFill>
              </a:rPr>
              <a:t> KOMBINACIJA ODTISA IZ LINOREZA IN RISBE Z ROBOTSKO ROKO </a:t>
            </a:r>
            <a:br>
              <a:rPr lang="sl-SI" sz="1929">
                <a:solidFill>
                  <a:schemeClr val="dk1"/>
                </a:solidFill>
              </a:rPr>
            </a:br>
            <a:r>
              <a:rPr lang="sl-SI" sz="1929">
                <a:solidFill>
                  <a:schemeClr val="dk1"/>
                </a:solidFill>
              </a:rPr>
              <a:t>= en dijak v paru izdela matrico v linorezu, drugi izdela programsko kodo.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9779"/>
              <a:buNone/>
            </a:pPr>
            <a:r>
              <a:rPr lang="sl-SI" sz="1929" u="sng">
                <a:solidFill>
                  <a:schemeClr val="dk1"/>
                </a:solidFill>
              </a:rPr>
              <a:t>Gre za 3 enake odtise</a:t>
            </a:r>
            <a:r>
              <a:rPr lang="sl-SI" sz="1929">
                <a:solidFill>
                  <a:schemeClr val="dk1"/>
                </a:solidFill>
              </a:rPr>
              <a:t>, kjer sta združeni obe vrsti grafike na enem listu.</a:t>
            </a:r>
            <a:endParaRPr sz="1929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9779"/>
              <a:buNone/>
            </a:pPr>
            <a:r>
              <a:rPr b="1" lang="sl-SI" sz="1929">
                <a:solidFill>
                  <a:schemeClr val="dk1"/>
                </a:solidFill>
              </a:rPr>
              <a:t>                                                                                                       Seznam parov je določen!</a:t>
            </a:r>
            <a:endParaRPr sz="1929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9779"/>
              <a:buNone/>
            </a:pPr>
            <a:r>
              <a:rPr lang="sl-SI" sz="1929" u="sng">
                <a:solidFill>
                  <a:schemeClr val="dk1"/>
                </a:solidFill>
              </a:rPr>
              <a:t>Likovna naloga: </a:t>
            </a:r>
            <a:r>
              <a:rPr lang="sl-SI" sz="1929">
                <a:solidFill>
                  <a:schemeClr val="dk1"/>
                </a:solidFill>
              </a:rPr>
              <a:t>kombinacija linoreza in robotske risbe na izbrano likovno delo.</a:t>
            </a:r>
            <a:endParaRPr sz="1929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9779"/>
              <a:buNone/>
            </a:pPr>
            <a:r>
              <a:rPr lang="sl-SI" sz="1929" u="sng">
                <a:solidFill>
                  <a:schemeClr val="dk1"/>
                </a:solidFill>
              </a:rPr>
              <a:t>Čas</a:t>
            </a:r>
            <a:r>
              <a:rPr lang="sl-SI" sz="1929">
                <a:solidFill>
                  <a:schemeClr val="dk1"/>
                </a:solidFill>
              </a:rPr>
              <a:t>:  cca. 6 šolskih ur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9779"/>
              <a:buNone/>
            </a:pPr>
            <a:r>
              <a:rPr lang="sl-SI" sz="1929" u="sng">
                <a:solidFill>
                  <a:schemeClr val="dk1"/>
                </a:solidFill>
              </a:rPr>
              <a:t>Ocena: </a:t>
            </a:r>
            <a:r>
              <a:rPr lang="sl-SI" sz="1929">
                <a:solidFill>
                  <a:schemeClr val="dk1"/>
                </a:solidFill>
              </a:rPr>
              <a:t>delo pri robotiki + izdelek pri umetnosti + skupno poročilo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9779"/>
              <a:buNone/>
            </a:pPr>
            <a:r>
              <a:rPr lang="sl-SI" sz="1929" u="sng">
                <a:solidFill>
                  <a:schemeClr val="dk1"/>
                </a:solidFill>
              </a:rPr>
              <a:t>V primeru nesodelovanja, bo ocena temu primerna.</a:t>
            </a:r>
            <a:br>
              <a:rPr lang="sl-SI" sz="1929" u="sng">
                <a:solidFill>
                  <a:schemeClr val="dk1"/>
                </a:solidFill>
              </a:rPr>
            </a:br>
            <a:endParaRPr b="1" sz="1929">
              <a:solidFill>
                <a:schemeClr val="dk1"/>
              </a:solidFill>
            </a:endParaRPr>
          </a:p>
        </p:txBody>
      </p:sp>
      <p:sp>
        <p:nvSpPr>
          <p:cNvPr id="94" name="Google Shape;94;p8"/>
          <p:cNvSpPr/>
          <p:nvPr/>
        </p:nvSpPr>
        <p:spPr>
          <a:xfrm>
            <a:off x="259200" y="1137600"/>
            <a:ext cx="8373600" cy="475200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8"/>
          <p:cNvSpPr/>
          <p:nvPr/>
        </p:nvSpPr>
        <p:spPr>
          <a:xfrm>
            <a:off x="165600" y="4098000"/>
            <a:ext cx="6040800" cy="475200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sl-SI"/>
              <a:t>NAČIN DELA</a:t>
            </a:r>
            <a:endParaRPr/>
          </a:p>
        </p:txBody>
      </p:sp>
      <p:sp>
        <p:nvSpPr>
          <p:cNvPr id="101" name="Google Shape;101;p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118"/>
              <a:buNone/>
            </a:pPr>
            <a:r>
              <a:rPr lang="sl-SI">
                <a:solidFill>
                  <a:srgbClr val="002060"/>
                </a:solidFill>
              </a:rPr>
              <a:t>Linorez se bo izdeloval med urah umetnosti, delo z robotsko roko pa bo potekalo v robotski učilnici.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118"/>
              <a:buNone/>
            </a:pPr>
            <a:r>
              <a:rPr b="1" lang="sl-SI">
                <a:solidFill>
                  <a:srgbClr val="002060"/>
                </a:solidFill>
              </a:rPr>
              <a:t>NAPREDEK DELA JE POTREBNO SPROTI DOKUMENTIRATI: </a:t>
            </a:r>
            <a:r>
              <a:rPr lang="sl-SI">
                <a:solidFill>
                  <a:srgbClr val="002060"/>
                </a:solidFill>
              </a:rPr>
              <a:t>fotografirajte izdelano grafično matrico (linolej) in posamični odtis originalne grafike, fotografirajte proces risanja robotske roke na papirju itd. Vse to vključite v končno</a:t>
            </a:r>
            <a:r>
              <a:rPr b="1" lang="sl-SI">
                <a:solidFill>
                  <a:srgbClr val="002060"/>
                </a:solidFill>
              </a:rPr>
              <a:t> poročilo. </a:t>
            </a:r>
            <a:endParaRPr b="1">
              <a:solidFill>
                <a:srgbClr val="002060"/>
              </a:solidFill>
            </a:endParaRPr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18"/>
              <a:buNone/>
            </a:pPr>
            <a:r>
              <a:t/>
            </a:r>
            <a:endParaRPr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18"/>
              <a:buNone/>
            </a:pPr>
            <a:r>
              <a:t/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18"/>
              <a:buNone/>
            </a:pPr>
            <a:r>
              <a:t/>
            </a:r>
            <a:endParaRPr>
              <a:solidFill>
                <a:srgbClr val="0C0C0C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0"/>
          <p:cNvSpPr txBox="1"/>
          <p:nvPr>
            <p:ph type="title"/>
          </p:nvPr>
        </p:nvSpPr>
        <p:spPr>
          <a:xfrm>
            <a:off x="311699" y="26431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sl-SI"/>
              <a:t>ČASOVNICA</a:t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117872" y="1131043"/>
            <a:ext cx="8908255" cy="37481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sl-SI">
                <a:solidFill>
                  <a:srgbClr val="002060"/>
                </a:solidFill>
              </a:rPr>
              <a:t>Pričetek izdelave: po 19. januarju 2026.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sl-SI">
                <a:solidFill>
                  <a:srgbClr val="002060"/>
                </a:solidFill>
                <a:highlight>
                  <a:srgbClr val="FFFF00"/>
                </a:highlight>
              </a:rPr>
              <a:t>Rok za oddajo končnega izdelka: </a:t>
            </a:r>
            <a:r>
              <a:rPr b="1" lang="sl-SI">
                <a:solidFill>
                  <a:srgbClr val="002060"/>
                </a:solidFill>
                <a:highlight>
                  <a:srgbClr val="FFFF00"/>
                </a:highlight>
              </a:rPr>
              <a:t>1</a:t>
            </a:r>
            <a:r>
              <a:rPr b="1" lang="sl-SI">
                <a:solidFill>
                  <a:srgbClr val="002060"/>
                </a:solidFill>
                <a:highlight>
                  <a:srgbClr val="FFFF00"/>
                </a:highlight>
              </a:rPr>
              <a:t>3</a:t>
            </a:r>
            <a:r>
              <a:rPr b="1" lang="sl-SI">
                <a:solidFill>
                  <a:srgbClr val="002060"/>
                </a:solidFill>
                <a:highlight>
                  <a:srgbClr val="FFFF00"/>
                </a:highlight>
              </a:rPr>
              <a:t>. april 2026 do 14:40 v 011.</a:t>
            </a:r>
            <a:br>
              <a:rPr b="1" lang="sl-SI">
                <a:solidFill>
                  <a:srgbClr val="002060"/>
                </a:solidFill>
                <a:highlight>
                  <a:srgbClr val="FFFF00"/>
                </a:highlight>
              </a:rPr>
            </a:br>
            <a:r>
              <a:rPr b="1" lang="sl-SI">
                <a:solidFill>
                  <a:srgbClr val="002060"/>
                </a:solidFill>
                <a:highlight>
                  <a:srgbClr val="FFFF00"/>
                </a:highlight>
              </a:rPr>
              <a:t>Končno poročilo: 13. april 2026 do 23:59 na e-naslov: oliver.milincic@ssts.si</a:t>
            </a:r>
            <a:endParaRPr>
              <a:highlight>
                <a:srgbClr val="FFFF00"/>
              </a:highlight>
            </a:endParaRPr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002060"/>
              </a:solidFill>
            </a:endParaRPr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sl-SI">
                <a:solidFill>
                  <a:srgbClr val="002060"/>
                </a:solidFill>
              </a:rPr>
              <a:t>V primeru, če do oddaje roka ne oddate poročila in končnega izdelka, boste negativno ocenjeni. Oceno boste popravljali z izdelavo druge naloge pri čemer bo </a:t>
            </a:r>
            <a:r>
              <a:rPr lang="sl-SI">
                <a:solidFill>
                  <a:srgbClr val="002060"/>
                </a:solidFill>
                <a:highlight>
                  <a:srgbClr val="FFFF00"/>
                </a:highlight>
              </a:rPr>
              <a:t>rok oddaje izdelka in poročila: </a:t>
            </a:r>
            <a:r>
              <a:rPr b="1" lang="sl-SI">
                <a:solidFill>
                  <a:srgbClr val="002060"/>
                </a:solidFill>
                <a:highlight>
                  <a:srgbClr val="FFFF00"/>
                </a:highlight>
              </a:rPr>
              <a:t>8. maj 2025 do 13:00.</a:t>
            </a:r>
            <a:endParaRPr>
              <a:highlight>
                <a:srgbClr val="FFFF00"/>
              </a:highlight>
            </a:endParaRPr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>
              <a:solidFill>
                <a:srgbClr val="002060"/>
              </a:solidFill>
            </a:endParaRPr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sl-SI">
                <a:solidFill>
                  <a:srgbClr val="002060"/>
                </a:solidFill>
              </a:rPr>
              <a:t>Šolska razstava izdelkov bo izvedena po 20. maju 2026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1"/>
          <p:cNvSpPr txBox="1"/>
          <p:nvPr>
            <p:ph type="title"/>
          </p:nvPr>
        </p:nvSpPr>
        <p:spPr>
          <a:xfrm>
            <a:off x="311700" y="235745"/>
            <a:ext cx="8520600" cy="7819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sl-SI"/>
              <a:t>POROČILO</a:t>
            </a:r>
            <a:endParaRPr/>
          </a:p>
        </p:txBody>
      </p:sp>
      <p:sp>
        <p:nvSpPr>
          <p:cNvPr id="113" name="Google Shape;113;p11"/>
          <p:cNvSpPr txBox="1"/>
          <p:nvPr>
            <p:ph idx="1" type="body"/>
          </p:nvPr>
        </p:nvSpPr>
        <p:spPr>
          <a:xfrm>
            <a:off x="311700" y="914400"/>
            <a:ext cx="85206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32352"/>
              <a:buNone/>
            </a:pPr>
            <a:r>
              <a:rPr lang="sl-SI" sz="1600">
                <a:solidFill>
                  <a:schemeClr val="dk1"/>
                </a:solidFill>
              </a:rPr>
              <a:t>Vsak par določi enega, ki odda končno poročilo na e-mail profesorju Oliverju Milinčiču: </a:t>
            </a:r>
            <a:r>
              <a:rPr lang="sl-SI" sz="1600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oliver.milincic@ssts.si</a:t>
            </a:r>
            <a:endParaRPr sz="1600">
              <a:solidFill>
                <a:schemeClr val="dk1"/>
              </a:solidFill>
            </a:endParaRPr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32352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24567"/>
              <a:buNone/>
            </a:pPr>
            <a:r>
              <a:rPr b="1" lang="sl-SI" sz="1700">
                <a:solidFill>
                  <a:schemeClr val="dk1"/>
                </a:solidFill>
              </a:rPr>
              <a:t>STRUKTURA POROČILA: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32352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32352"/>
              <a:buAutoNum type="arabicPeriod"/>
            </a:pPr>
            <a:r>
              <a:rPr b="1" lang="sl-SI" sz="1600">
                <a:solidFill>
                  <a:schemeClr val="dk1"/>
                </a:solidFill>
              </a:rPr>
              <a:t>UVOD</a:t>
            </a:r>
            <a:r>
              <a:rPr lang="sl-SI" sz="1600">
                <a:solidFill>
                  <a:schemeClr val="dk1"/>
                </a:solidFill>
              </a:rPr>
              <a:t>: V uvodu se predstavi ideja oz. elementi in postopki dela, ki so vključeni v proces izdelave, porazdelitev nalog med dijakoma in opiše se katero likovno delo sta dijaka generirala.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32352"/>
              <a:buAutoNum type="arabicPeriod"/>
            </a:pPr>
            <a:r>
              <a:rPr b="1" lang="sl-SI" sz="1600">
                <a:solidFill>
                  <a:schemeClr val="dk1"/>
                </a:solidFill>
              </a:rPr>
              <a:t>VSEBINA: </a:t>
            </a:r>
            <a:r>
              <a:rPr lang="sl-SI" sz="1600">
                <a:solidFill>
                  <a:schemeClr val="dk1"/>
                </a:solidFill>
              </a:rPr>
              <a:t>Točka 1: Izdelava originalne grafike (opiše se način izdelave matrice; od skice, dela z materialom, načina tiska, napak, problemov, rešitev itd.). Točka 2: Programiranje na robotu ABB (vnese se programska koda in fotografija risbe, ki jo je izdelala robotska roka).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32352"/>
              <a:buAutoNum type="arabicPeriod"/>
            </a:pPr>
            <a:r>
              <a:rPr b="1" lang="sl-SI" sz="1600">
                <a:solidFill>
                  <a:schemeClr val="dk1"/>
                </a:solidFill>
              </a:rPr>
              <a:t>ZAKLJUČEK: </a:t>
            </a:r>
            <a:r>
              <a:rPr lang="sl-SI" sz="1600">
                <a:solidFill>
                  <a:schemeClr val="dk1"/>
                </a:solidFill>
              </a:rPr>
              <a:t>Navedite kaj ste pri nalogi spoznali, s kakšnimi težavami ste se srečevali, kako ste reševali dane probleme, zapišite tudi predloge za izboljšave pri medpredmetnemu povezovanju in navedite kje vidite uporabno vrednost umetnosti in robotike v realnem življenju.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32352"/>
              <a:buNone/>
            </a:pPr>
            <a:r>
              <a:rPr b="1" lang="sl-SI" sz="1600">
                <a:solidFill>
                  <a:schemeClr val="dk1"/>
                </a:solidFill>
              </a:rPr>
              <a:t>*Primer poročila se nahaja na spletni učilnici pri predmetu Umetnost</a:t>
            </a:r>
            <a:r>
              <a:rPr lang="sl-SI" sz="1600">
                <a:solidFill>
                  <a:schemeClr val="dk1"/>
                </a:solidFill>
              </a:rPr>
              <a:t>.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32352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32352"/>
              <a:buNone/>
            </a:pPr>
            <a:r>
              <a:rPr b="1" lang="sl-SI" sz="1600">
                <a:solidFill>
                  <a:schemeClr val="dk1"/>
                </a:solidFill>
              </a:rPr>
              <a:t>ODDAJA</a:t>
            </a:r>
            <a:r>
              <a:rPr lang="sl-SI" sz="1600">
                <a:solidFill>
                  <a:schemeClr val="dk1"/>
                </a:solidFill>
              </a:rPr>
              <a:t>: Poročilo naslovite z imenom in priimkom ter razredom. Primer: Oliver_Milincic_TM4a. Poročilo oddate v formatu Word dokumenta.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32352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32352"/>
              <a:buNone/>
            </a:pPr>
            <a:r>
              <a:rPr b="1" lang="sl-SI" sz="1600">
                <a:solidFill>
                  <a:schemeClr val="dk1"/>
                </a:solidFill>
                <a:highlight>
                  <a:srgbClr val="FFFF00"/>
                </a:highlight>
              </a:rPr>
              <a:t>DATUM ODDAJE: 13. april 2026</a:t>
            </a: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Monika Plemen</dc:creator>
</cp:coreProperties>
</file>