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57" r:id="rId5"/>
    <p:sldId id="263" r:id="rId6"/>
    <p:sldId id="268" r:id="rId7"/>
    <p:sldId id="260" r:id="rId8"/>
    <p:sldId id="261" r:id="rId9"/>
    <p:sldId id="262" r:id="rId10"/>
    <p:sldId id="271" r:id="rId11"/>
    <p:sldId id="272" r:id="rId12"/>
    <p:sldId id="270" r:id="rId13"/>
    <p:sldId id="265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20. 02. 2022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Pisanje učnih priprav pri matematiki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Dr. Vida Manfreda Kolar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Izbor učne situacije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rek realne situacije in konkretnih predmetov: skodelice v dveh različnih barvah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Prek domišljijske zgodbe: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33842" r="4086"/>
          <a:stretch/>
        </p:blipFill>
        <p:spPr>
          <a:xfrm>
            <a:off x="1115616" y="2852936"/>
            <a:ext cx="3960440" cy="844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značba mesta vsebine 8"/>
          <p:cNvPicPr>
            <a:picLocks noChangeAspect="1"/>
          </p:cNvPicPr>
          <p:nvPr/>
        </p:nvPicPr>
        <p:blipFill rotWithShape="1">
          <a:blip r:embed="rId3"/>
          <a:srcRect r="-2375" b="75880"/>
          <a:stretch/>
        </p:blipFill>
        <p:spPr>
          <a:xfrm>
            <a:off x="999178" y="4506461"/>
            <a:ext cx="4292902" cy="434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l="1" t="46606" r="-4268"/>
          <a:stretch/>
        </p:blipFill>
        <p:spPr>
          <a:xfrm>
            <a:off x="793634" y="5183698"/>
            <a:ext cx="4858485" cy="11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Izbor učne situacije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rek  matematičnega konkretnega ponazorila: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8 rdečih link kock in 5 zelenih link kock</a:t>
            </a:r>
            <a:br>
              <a:rPr lang="sl-SI" dirty="0" smtClean="0"/>
            </a:br>
            <a:endParaRPr lang="sl-SI" dirty="0" smtClean="0"/>
          </a:p>
          <a:p>
            <a:r>
              <a:rPr lang="sl-SI" dirty="0" smtClean="0"/>
              <a:t>Prek matematičnega računa:  Kako bi izračunali koliko je 8 + 5?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97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dirty="0" smtClean="0"/>
              <a:t>2. Izbor ponazorila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Link kocke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Škatla z jajca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Palčke, gumbi, fižolčki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Drugo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656" y="866734"/>
            <a:ext cx="1296144" cy="1617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917" y="2810819"/>
            <a:ext cx="3820883" cy="961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358" y="4129260"/>
            <a:ext cx="1943922" cy="1417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9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Zaključni del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Kako preveriti ali smo učne cilje realizirali?</a:t>
            </a:r>
          </a:p>
          <a:p>
            <a:r>
              <a:rPr lang="sl-SI" dirty="0" smtClean="0"/>
              <a:t>Kako poskrbeti za učno diferenciacijo?</a:t>
            </a:r>
          </a:p>
          <a:p>
            <a:r>
              <a:rPr lang="sl-SI" dirty="0" smtClean="0"/>
              <a:t>Učni listi: </a:t>
            </a:r>
          </a:p>
          <a:p>
            <a:pPr lvl="1"/>
            <a:r>
              <a:rPr lang="sl-SI" dirty="0" smtClean="0"/>
              <a:t>estetsko oblikovani in vsebinsko diferencirani.</a:t>
            </a:r>
          </a:p>
          <a:p>
            <a:pPr lvl="1"/>
            <a:r>
              <a:rPr lang="sl-SI" dirty="0" smtClean="0"/>
              <a:t>predvidite način preverjanja rešitev učnih listov</a:t>
            </a:r>
          </a:p>
          <a:p>
            <a:pPr lvl="1"/>
            <a:r>
              <a:rPr lang="sl-SI" dirty="0" smtClean="0"/>
              <a:t>samostojno pripravljen učni list (ne fotokopiramo iz učbenikov, delovnih zvezkov) + rešitve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Struktura podrobne učne priprave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hangingPunct="0"/>
            <a:r>
              <a:rPr lang="sl-SI" b="1" dirty="0" smtClean="0"/>
              <a:t>Glava učne priprave: </a:t>
            </a:r>
          </a:p>
          <a:p>
            <a:pPr lvl="2" hangingPunct="0"/>
            <a:r>
              <a:rPr lang="da-DK" b="1" dirty="0" smtClean="0"/>
              <a:t>podatk</a:t>
            </a:r>
            <a:r>
              <a:rPr lang="sl-SI" b="1" dirty="0" smtClean="0"/>
              <a:t>i</a:t>
            </a:r>
            <a:r>
              <a:rPr lang="da-DK" b="1" dirty="0" smtClean="0"/>
              <a:t> </a:t>
            </a:r>
            <a:r>
              <a:rPr lang="da-DK" b="1" dirty="0"/>
              <a:t>o učni uri</a:t>
            </a:r>
            <a:r>
              <a:rPr lang="da-DK" dirty="0"/>
              <a:t> (šola, izvajalec, mentor na PeF, mentor na OŠ, datum, ura, razred);</a:t>
            </a:r>
            <a:endParaRPr lang="sl-SI" dirty="0"/>
          </a:p>
          <a:p>
            <a:pPr lvl="2" hangingPunct="0"/>
            <a:r>
              <a:rPr lang="it-IT" b="1" dirty="0" err="1" smtClean="0"/>
              <a:t>Podatk</a:t>
            </a:r>
            <a:r>
              <a:rPr lang="sl-SI" b="1" dirty="0" smtClean="0"/>
              <a:t>i </a:t>
            </a:r>
            <a:r>
              <a:rPr lang="it-IT" b="1" dirty="0" smtClean="0"/>
              <a:t>o </a:t>
            </a:r>
            <a:r>
              <a:rPr lang="sl-SI" b="1" dirty="0" smtClean="0"/>
              <a:t>učni vsebini</a:t>
            </a:r>
            <a:r>
              <a:rPr lang="it-IT" dirty="0" smtClean="0"/>
              <a:t> (</a:t>
            </a:r>
            <a:r>
              <a:rPr lang="sl-SI" dirty="0" smtClean="0"/>
              <a:t>učna tema</a:t>
            </a:r>
            <a:r>
              <a:rPr lang="it-IT" dirty="0" smtClean="0"/>
              <a:t>, </a:t>
            </a:r>
            <a:r>
              <a:rPr lang="it-IT" dirty="0" err="1"/>
              <a:t>učna</a:t>
            </a:r>
            <a:r>
              <a:rPr lang="it-IT" dirty="0"/>
              <a:t> </a:t>
            </a:r>
            <a:r>
              <a:rPr lang="it-IT" dirty="0" err="1"/>
              <a:t>enota</a:t>
            </a:r>
            <a:r>
              <a:rPr lang="it-IT" dirty="0"/>
              <a:t>, </a:t>
            </a:r>
            <a:r>
              <a:rPr lang="it-IT" b="1" u="sng" dirty="0" err="1"/>
              <a:t>cilji</a:t>
            </a:r>
            <a:r>
              <a:rPr lang="it-IT" b="1" u="sng" dirty="0"/>
              <a:t>,  </a:t>
            </a:r>
            <a:r>
              <a:rPr lang="it-IT" u="sng" dirty="0" err="1"/>
              <a:t>metode</a:t>
            </a:r>
            <a:r>
              <a:rPr lang="it-IT" u="sng" dirty="0"/>
              <a:t> in </a:t>
            </a:r>
            <a:r>
              <a:rPr lang="it-IT" u="sng" dirty="0" err="1"/>
              <a:t>oblike</a:t>
            </a:r>
            <a:r>
              <a:rPr lang="it-IT" u="sng" dirty="0"/>
              <a:t> </a:t>
            </a:r>
            <a:r>
              <a:rPr lang="it-IT" u="sng" dirty="0" err="1"/>
              <a:t>dela</a:t>
            </a:r>
            <a:r>
              <a:rPr lang="it-IT" dirty="0"/>
              <a:t>, </a:t>
            </a:r>
            <a:r>
              <a:rPr lang="it-IT" dirty="0" err="1"/>
              <a:t>literatura</a:t>
            </a:r>
            <a:r>
              <a:rPr lang="it-IT" dirty="0"/>
              <a:t>, </a:t>
            </a:r>
            <a:r>
              <a:rPr lang="it-IT" dirty="0" err="1"/>
              <a:t>uporabljeni</a:t>
            </a:r>
            <a:r>
              <a:rPr lang="it-IT" dirty="0"/>
              <a:t> </a:t>
            </a:r>
            <a:r>
              <a:rPr lang="it-IT" dirty="0" err="1"/>
              <a:t>učni</a:t>
            </a:r>
            <a:r>
              <a:rPr lang="it-IT" dirty="0"/>
              <a:t> </a:t>
            </a:r>
            <a:r>
              <a:rPr lang="it-IT" dirty="0" err="1"/>
              <a:t>pripomočki</a:t>
            </a:r>
            <a:r>
              <a:rPr lang="it-IT" dirty="0"/>
              <a:t>);</a:t>
            </a:r>
            <a:endParaRPr lang="sl-SI" dirty="0"/>
          </a:p>
          <a:p>
            <a:pPr lvl="1" hangingPunct="0"/>
            <a:r>
              <a:rPr lang="sl-SI" b="1" dirty="0" smtClean="0"/>
              <a:t>Z</a:t>
            </a:r>
            <a:r>
              <a:rPr lang="da-DK" b="1" dirty="0" smtClean="0"/>
              <a:t>amišljen </a:t>
            </a:r>
            <a:r>
              <a:rPr lang="da-DK" b="1" dirty="0"/>
              <a:t>potek učne ure</a:t>
            </a:r>
            <a:r>
              <a:rPr lang="da-DK" dirty="0"/>
              <a:t> </a:t>
            </a:r>
            <a:r>
              <a:rPr lang="da-DK" dirty="0" smtClean="0"/>
              <a:t>(</a:t>
            </a:r>
            <a:r>
              <a:rPr lang="da-DK" dirty="0"/>
              <a:t>okvirno trajanje, predvidena dejavnosti učencev, dejavnost </a:t>
            </a:r>
            <a:r>
              <a:rPr lang="da-DK" dirty="0" smtClean="0"/>
              <a:t>učitelja);</a:t>
            </a:r>
            <a:endParaRPr lang="sl-SI" dirty="0"/>
          </a:p>
          <a:p>
            <a:pPr lvl="1" hangingPunct="0"/>
            <a:r>
              <a:rPr lang="pl-PL" b="1" dirty="0" smtClean="0"/>
              <a:t>Priloge </a:t>
            </a:r>
            <a:r>
              <a:rPr lang="pl-PL" b="1" dirty="0"/>
              <a:t>(</a:t>
            </a:r>
            <a:r>
              <a:rPr lang="pl-PL" dirty="0"/>
              <a:t>učni listi, tabelska slika, fotokopije ppt prosojnic, drugo).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6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Glava učne priprave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Učni cilji: </a:t>
            </a:r>
            <a:endParaRPr lang="sl-SI" dirty="0" smtClean="0"/>
          </a:p>
          <a:p>
            <a:pPr marL="0" lvl="0" indent="0">
              <a:buNone/>
            </a:pPr>
            <a:r>
              <a:rPr lang="da-DK" dirty="0"/>
              <a:t>Razumevanje učnih ciljev </a:t>
            </a:r>
            <a:r>
              <a:rPr lang="da-DK" dirty="0" smtClean="0"/>
              <a:t>zahteva </a:t>
            </a:r>
            <a:r>
              <a:rPr lang="da-DK" dirty="0"/>
              <a:t>zelo poglobljen premislek o vsebini, ki jo obravnavate. </a:t>
            </a:r>
            <a:r>
              <a:rPr lang="sl-SI" dirty="0" smtClean="0"/>
              <a:t>U</a:t>
            </a:r>
            <a:r>
              <a:rPr lang="da-DK" dirty="0" smtClean="0"/>
              <a:t>porabljene </a:t>
            </a:r>
            <a:r>
              <a:rPr lang="da-DK" dirty="0"/>
              <a:t>metode, </a:t>
            </a:r>
            <a:r>
              <a:rPr lang="sl-SI" dirty="0" smtClean="0"/>
              <a:t>oblike dela,</a:t>
            </a:r>
            <a:r>
              <a:rPr lang="da-DK" dirty="0" smtClean="0"/>
              <a:t> </a:t>
            </a:r>
            <a:r>
              <a:rPr lang="da-DK" dirty="0"/>
              <a:t>aktivnosti, naloge ipd. </a:t>
            </a:r>
            <a:r>
              <a:rPr lang="sl-SI" dirty="0" smtClean="0"/>
              <a:t>morate </a:t>
            </a:r>
            <a:r>
              <a:rPr lang="da-DK" b="1" dirty="0" smtClean="0"/>
              <a:t>znati </a:t>
            </a:r>
            <a:r>
              <a:rPr lang="da-DK" b="1" dirty="0"/>
              <a:t>utemeljiti z učnimi cilji</a:t>
            </a:r>
            <a:r>
              <a:rPr lang="da-DK" dirty="0"/>
              <a:t>.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lvl="1"/>
            <a:r>
              <a:rPr lang="sl-SI" dirty="0" smtClean="0"/>
              <a:t>enopomenski, operativni glagoli</a:t>
            </a:r>
          </a:p>
          <a:p>
            <a:pPr lvl="1"/>
            <a:r>
              <a:rPr lang="sl-SI" dirty="0" smtClean="0"/>
              <a:t>iz priprave mora biti razvidno, kako in kje bo posamezni cilj realiziran.</a:t>
            </a:r>
          </a:p>
          <a:p>
            <a:pPr lvl="1"/>
            <a:endParaRPr lang="sl-SI" dirty="0" smtClean="0"/>
          </a:p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</a:rPr>
              <a:t>Primer: Seštevanje s prehodom, 2. razred: Oblikujte temeljni učni cilj uvodne učne ure.</a:t>
            </a:r>
          </a:p>
          <a:p>
            <a:pPr>
              <a:buNone/>
            </a:pPr>
            <a:endParaRPr lang="sl-SI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Oblika </a:t>
            </a:r>
            <a:r>
              <a:rPr lang="sl-SI" dirty="0" smtClean="0"/>
              <a:t>poteka učne ure</a:t>
            </a:r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Ločena stolpca za delo učitelja in učenca</a:t>
            </a:r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>Opisi so natančnejši, bolje načrtovan potek dejavnosti</a:t>
            </a:r>
            <a:endParaRPr lang="en-US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Esejska oblika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>Presplošni opisi (uporaba glagolov v 1. os. mn.  - nejasna vloga posameznika, njegova aktivnost pri izvedbi dejavnosti)</a:t>
            </a:r>
            <a:endParaRPr lang="en-US" dirty="0"/>
          </a:p>
        </p:txBody>
      </p:sp>
      <p:sp>
        <p:nvSpPr>
          <p:cNvPr id="6" name="Puščica dol 5"/>
          <p:cNvSpPr/>
          <p:nvPr/>
        </p:nvSpPr>
        <p:spPr>
          <a:xfrm>
            <a:off x="2051720" y="270892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uščica dol 6"/>
          <p:cNvSpPr/>
          <p:nvPr/>
        </p:nvSpPr>
        <p:spPr>
          <a:xfrm>
            <a:off x="6084168" y="242088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Kaj </a:t>
            </a:r>
            <a:r>
              <a:rPr lang="sl-SI" dirty="0" smtClean="0"/>
              <a:t>vsebuje </a:t>
            </a:r>
            <a:r>
              <a:rPr lang="sl-SI" dirty="0" smtClean="0"/>
              <a:t>podrobna učna priprava?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Natančno pisanje </a:t>
            </a:r>
            <a:r>
              <a:rPr lang="sl-SI" dirty="0" smtClean="0">
                <a:sym typeface="Symbol"/>
              </a:rPr>
              <a:t></a:t>
            </a:r>
            <a:r>
              <a:rPr lang="sl-SI" dirty="0" smtClean="0"/>
              <a:t> podrobna predstavitev metodične obravnave snovi:</a:t>
            </a:r>
          </a:p>
          <a:p>
            <a:pPr lvl="1"/>
            <a:r>
              <a:rPr lang="sl-SI" dirty="0" smtClean="0"/>
              <a:t>jasno zapisana </a:t>
            </a:r>
            <a:r>
              <a:rPr lang="sl-SI" dirty="0" smtClean="0">
                <a:solidFill>
                  <a:srgbClr val="FF0000"/>
                </a:solidFill>
              </a:rPr>
              <a:t>vprašanja </a:t>
            </a:r>
            <a:r>
              <a:rPr lang="sl-SI" dirty="0" smtClean="0"/>
              <a:t>(predvsem višjega nivoja; predvidite tudi odgovore učencev, kadar je to smiselno)</a:t>
            </a:r>
          </a:p>
          <a:p>
            <a:pPr lvl="1"/>
            <a:r>
              <a:rPr lang="sl-SI" dirty="0" smtClean="0"/>
              <a:t>natančna in jasna </a:t>
            </a:r>
            <a:r>
              <a:rPr lang="sl-SI" dirty="0" smtClean="0">
                <a:solidFill>
                  <a:srgbClr val="FF0000"/>
                </a:solidFill>
              </a:rPr>
              <a:t>navodila</a:t>
            </a:r>
            <a:r>
              <a:rPr lang="sl-SI" dirty="0" smtClean="0"/>
              <a:t> za posamezne </a:t>
            </a:r>
            <a:r>
              <a:rPr lang="sl-SI" dirty="0" smtClean="0"/>
              <a:t>dejavnosti</a:t>
            </a:r>
          </a:p>
          <a:p>
            <a:pPr lvl="1"/>
            <a:r>
              <a:rPr lang="sl-SI" dirty="0" smtClean="0"/>
              <a:t>razvidna morata biti oblika in metoda dela posameznih etap učne ure</a:t>
            </a:r>
          </a:p>
          <a:p>
            <a:pPr lvl="1"/>
            <a:r>
              <a:rPr lang="da-DK" dirty="0" smtClean="0"/>
              <a:t>zapis </a:t>
            </a:r>
            <a:r>
              <a:rPr lang="da-DK" dirty="0"/>
              <a:t>razlage, </a:t>
            </a:r>
            <a:r>
              <a:rPr lang="da-DK" dirty="0" smtClean="0"/>
              <a:t>narekovanj</a:t>
            </a:r>
            <a:r>
              <a:rPr lang="sl-SI" dirty="0" smtClean="0"/>
              <a:t>, zapisov v zvezke</a:t>
            </a:r>
          </a:p>
          <a:p>
            <a:pPr lvl="1"/>
            <a:r>
              <a:rPr lang="sl-SI" dirty="0" smtClean="0"/>
              <a:t>povzetek </a:t>
            </a:r>
            <a:r>
              <a:rPr lang="sl-SI" dirty="0" smtClean="0"/>
              <a:t>posamezne dejavnosti: s kakšnim namenom smo jo izvajali </a:t>
            </a:r>
          </a:p>
          <a:p>
            <a:pPr lvl="1"/>
            <a:r>
              <a:rPr lang="sl-SI" dirty="0" smtClean="0"/>
              <a:t>priporočilo: ob vsaki dejavnosti zapišemo cilj, ki ga želimo realizirati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659330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8816" cy="1162050"/>
          </a:xfrm>
        </p:spPr>
        <p:txBody>
          <a:bodyPr/>
          <a:lstStyle/>
          <a:p>
            <a:r>
              <a:rPr lang="sl-SI" dirty="0" smtClean="0"/>
              <a:t>Primer zapisa iz učne priprave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Potek učne ure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Uvodni del</a:t>
            </a:r>
          </a:p>
          <a:p>
            <a:r>
              <a:rPr lang="sl-SI" dirty="0" smtClean="0"/>
              <a:t>Osrednji del</a:t>
            </a:r>
          </a:p>
          <a:p>
            <a:r>
              <a:rPr lang="sl-SI" dirty="0" smtClean="0"/>
              <a:t>Zaključni 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Uvodni del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Kaj je namen uvodnega dela?</a:t>
            </a:r>
          </a:p>
          <a:p>
            <a:pPr lvl="1"/>
            <a:r>
              <a:rPr lang="sl-SI" dirty="0" smtClean="0"/>
              <a:t>Predznanje učencev</a:t>
            </a:r>
          </a:p>
          <a:p>
            <a:pPr lvl="1"/>
            <a:r>
              <a:rPr lang="sl-SI" dirty="0" smtClean="0"/>
              <a:t>Utrjevanje pridobljenega znanja</a:t>
            </a:r>
          </a:p>
          <a:p>
            <a:pPr lvl="1"/>
            <a:r>
              <a:rPr lang="sl-SI" dirty="0" smtClean="0"/>
              <a:t>Motivacijskega značaja</a:t>
            </a:r>
            <a:br>
              <a:rPr lang="sl-SI" dirty="0" smtClean="0"/>
            </a:br>
            <a:endParaRPr lang="sl-SI" dirty="0" smtClean="0"/>
          </a:p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</a:rPr>
              <a:t>Primeri  za seštevanje s prehodom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Osrednji del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l-SI" dirty="0" smtClean="0"/>
              <a:t>Metodična obravnava učne enote Seštevanje s prehodom  - 2.  razred: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Izbor učne situacije/problema iz katerega bomo </a:t>
            </a:r>
            <a:r>
              <a:rPr lang="sl-SI" dirty="0" smtClean="0"/>
              <a:t>izhajali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Postopnost </a:t>
            </a:r>
            <a:r>
              <a:rPr lang="sl-SI" dirty="0"/>
              <a:t>obravnave: </a:t>
            </a:r>
            <a:r>
              <a:rPr lang="sl-SI" dirty="0" smtClean="0"/>
              <a:t>konkretna, grafična, simbolna reprezentacija in prehajanje med njimi</a:t>
            </a:r>
            <a:endParaRPr lang="sl-SI" dirty="0" smtClean="0"/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Izbor ponazorila </a:t>
            </a:r>
            <a:r>
              <a:rPr lang="sl-SI" dirty="0"/>
              <a:t>(kateri </a:t>
            </a:r>
            <a:r>
              <a:rPr lang="sl-SI" dirty="0" smtClean="0"/>
              <a:t>pripomoček je </a:t>
            </a:r>
            <a:r>
              <a:rPr lang="sl-SI" dirty="0"/>
              <a:t>najprimernejši za dosego našega cilja</a:t>
            </a:r>
            <a:r>
              <a:rPr lang="sl-SI" dirty="0" smtClean="0"/>
              <a:t>?)</a:t>
            </a:r>
            <a:endParaRPr lang="sl-SI" dirty="0" smtClean="0"/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Izbor metode in oblike dela: aktivna vloga </a:t>
            </a:r>
            <a:r>
              <a:rPr lang="sl-SI" dirty="0" smtClean="0"/>
              <a:t>učenca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dirty="0" smtClean="0"/>
              <a:t>Problemska </a:t>
            </a:r>
            <a:r>
              <a:rPr lang="sl-SI" dirty="0"/>
              <a:t>situacija: kako jo lahko vključimo v učno pripravo?</a:t>
            </a:r>
          </a:p>
          <a:p>
            <a:pPr>
              <a:buNone/>
            </a:pPr>
            <a:endParaRPr lang="sl-SI" dirty="0"/>
          </a:p>
          <a:p>
            <a:pPr marL="971550" lvl="1" indent="-514350">
              <a:buFont typeface="+mj-lt"/>
              <a:buAutoNum type="arabicPeriod"/>
            </a:pPr>
            <a:endParaRPr lang="sl-SI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490</Words>
  <Application>Microsoft Office PowerPoint</Application>
  <PresentationFormat>Diaprojekcija na zaslonu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Officeova tema</vt:lpstr>
      <vt:lpstr>Pisanje učnih priprav pri matematiki</vt:lpstr>
      <vt:lpstr>Struktura podrobne učne priprave</vt:lpstr>
      <vt:lpstr>Glava učne priprave</vt:lpstr>
      <vt:lpstr>Oblika poteka učne ure</vt:lpstr>
      <vt:lpstr>Kaj vsebuje podrobna učna priprava?</vt:lpstr>
      <vt:lpstr>Primer zapisa iz učne priprave </vt:lpstr>
      <vt:lpstr>Potek učne ure</vt:lpstr>
      <vt:lpstr>Uvodni del</vt:lpstr>
      <vt:lpstr>Osrednji del</vt:lpstr>
      <vt:lpstr>Izbor učne situacije</vt:lpstr>
      <vt:lpstr>Izbor učne situacije</vt:lpstr>
      <vt:lpstr>2. Izbor ponazorila</vt:lpstr>
      <vt:lpstr>Zaključni 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Pisanje učnih priprav pri matematiki</dc:title>
  <dc:creator>Vida</dc:creator>
  <cp:lastModifiedBy>Vida Manfreda Kolar</cp:lastModifiedBy>
  <cp:revision>28</cp:revision>
  <dcterms:created xsi:type="dcterms:W3CDTF">2014-09-16T09:12:16Z</dcterms:created>
  <dcterms:modified xsi:type="dcterms:W3CDTF">2022-02-20T20:13:44Z</dcterms:modified>
</cp:coreProperties>
</file>