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378"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l-SI" smtClean="0"/>
              <a:t>Uredite slog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l-SI" smtClean="0"/>
              <a:t>Uredite slog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l-SI" smtClean="0"/>
              <a:t>Uredite slog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l-SI" smtClean="0"/>
              <a:t>Uredite slog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l-SI" smtClean="0"/>
              <a:t>Uredite slog naslova matrice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l-SI" smtClean="0"/>
              <a:t>Uredite slog naslova matrice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l-SI" smtClean="0"/>
              <a:t>Uredite slog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l-SI" smtClean="0"/>
              <a:t>Uredite slog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zs.si/NZS/Sodniki/Sodniki/Mednarodni_sodniki" TargetMode="External"/><Relationship Id="rId2" Type="http://schemas.openxmlformats.org/officeDocument/2006/relationships/hyperlink" Target="https://sl.wikipedia.org/wiki/Nogomet" TargetMode="External"/><Relationship Id="rId1" Type="http://schemas.openxmlformats.org/officeDocument/2006/relationships/slideLayout" Target="../slideLayouts/slideLayout2.xml"/><Relationship Id="rId4" Type="http://schemas.openxmlformats.org/officeDocument/2006/relationships/hyperlink" Target="https://www.transfermarkt.com/lionel-messi/profil/spieler/28003"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Nogomet</a:t>
            </a:r>
            <a:endParaRPr lang="sl-SI" dirty="0"/>
          </a:p>
        </p:txBody>
      </p:sp>
      <p:sp>
        <p:nvSpPr>
          <p:cNvPr id="3" name="Podnaslov 2"/>
          <p:cNvSpPr>
            <a:spLocks noGrp="1"/>
          </p:cNvSpPr>
          <p:nvPr>
            <p:ph type="subTitle" idx="1"/>
          </p:nvPr>
        </p:nvSpPr>
        <p:spPr/>
        <p:txBody>
          <a:bodyPr>
            <a:normAutofit lnSpcReduction="10000"/>
          </a:bodyPr>
          <a:lstStyle/>
          <a:p>
            <a:r>
              <a:rPr lang="sl-SI" dirty="0" smtClean="0"/>
              <a:t>Luka kotnik</a:t>
            </a:r>
          </a:p>
          <a:p>
            <a:r>
              <a:rPr lang="sl-SI" dirty="0" smtClean="0"/>
              <a:t>8.B </a:t>
            </a:r>
            <a:r>
              <a:rPr lang="sl-SI" dirty="0" err="1" smtClean="0"/>
              <a:t>razrd</a:t>
            </a:r>
            <a:endParaRPr lang="sl-SI" dirty="0" smtClean="0"/>
          </a:p>
          <a:p>
            <a:r>
              <a:rPr lang="sl-SI" dirty="0" smtClean="0"/>
              <a:t>3.3.2020</a:t>
            </a:r>
            <a:endParaRPr lang="sl-SI" dirty="0"/>
          </a:p>
        </p:txBody>
      </p:sp>
    </p:spTree>
    <p:extLst>
      <p:ext uri="{BB962C8B-B14F-4D97-AF65-F5344CB8AC3E}">
        <p14:creationId xmlns:p14="http://schemas.microsoft.com/office/powerpoint/2010/main" val="1863571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Viri in literatura</a:t>
            </a:r>
            <a:endParaRPr lang="sl-SI" dirty="0"/>
          </a:p>
        </p:txBody>
      </p:sp>
      <p:sp>
        <p:nvSpPr>
          <p:cNvPr id="3" name="Označba mesta vsebine 2"/>
          <p:cNvSpPr>
            <a:spLocks noGrp="1"/>
          </p:cNvSpPr>
          <p:nvPr>
            <p:ph idx="1"/>
          </p:nvPr>
        </p:nvSpPr>
        <p:spPr/>
        <p:txBody>
          <a:bodyPr/>
          <a:lstStyle/>
          <a:p>
            <a:r>
              <a:rPr lang="sl-SI" dirty="0" smtClean="0"/>
              <a:t>Besedilo</a:t>
            </a:r>
            <a:r>
              <a:rPr lang="sl-SI" dirty="0"/>
              <a:t> </a:t>
            </a:r>
            <a:r>
              <a:rPr lang="sl-SI" dirty="0" smtClean="0">
                <a:hlinkClick r:id="rId2"/>
              </a:rPr>
              <a:t>https</a:t>
            </a:r>
            <a:r>
              <a:rPr lang="sl-SI" dirty="0">
                <a:hlinkClick r:id="rId2"/>
              </a:rPr>
              <a:t>://</a:t>
            </a:r>
            <a:r>
              <a:rPr lang="sl-SI" dirty="0" smtClean="0">
                <a:hlinkClick r:id="rId2"/>
              </a:rPr>
              <a:t>sl.wikipedia.org/wiki/Nogomet</a:t>
            </a:r>
            <a:endParaRPr lang="sl-SI" dirty="0" smtClean="0"/>
          </a:p>
          <a:p>
            <a:r>
              <a:rPr lang="sl-SI" dirty="0" smtClean="0"/>
              <a:t>Slika 1: </a:t>
            </a:r>
            <a:r>
              <a:rPr lang="sl-SI" dirty="0">
                <a:hlinkClick r:id="rId2"/>
              </a:rPr>
              <a:t>https://</a:t>
            </a:r>
            <a:r>
              <a:rPr lang="sl-SI" dirty="0" smtClean="0">
                <a:hlinkClick r:id="rId2"/>
              </a:rPr>
              <a:t>sl.wikipedia.org/wiki/Nogomet</a:t>
            </a:r>
            <a:endParaRPr lang="sl-SI" dirty="0" smtClean="0"/>
          </a:p>
          <a:p>
            <a:r>
              <a:rPr lang="sl-SI" dirty="0" smtClean="0"/>
              <a:t>Slika 2:</a:t>
            </a:r>
            <a:r>
              <a:rPr lang="sl-SI" dirty="0">
                <a:hlinkClick r:id="rId2"/>
              </a:rPr>
              <a:t>https://sl.wikipedia.org/</a:t>
            </a:r>
            <a:r>
              <a:rPr lang="sl-SI" dirty="0" err="1">
                <a:hlinkClick r:id="rId2"/>
              </a:rPr>
              <a:t>wiki</a:t>
            </a:r>
            <a:r>
              <a:rPr lang="sl-SI" dirty="0">
                <a:hlinkClick r:id="rId2"/>
              </a:rPr>
              <a:t>/Nogomet</a:t>
            </a:r>
            <a:endParaRPr lang="sl-SI" dirty="0"/>
          </a:p>
          <a:p>
            <a:r>
              <a:rPr lang="sl-SI" dirty="0" smtClean="0"/>
              <a:t>Slika 3:</a:t>
            </a:r>
            <a:r>
              <a:rPr lang="sl-SI" dirty="0">
                <a:hlinkClick r:id="rId3"/>
              </a:rPr>
              <a:t>https://www.nzs.si/NZS/Sodniki/Sodniki/Mednarodni_sodniki</a:t>
            </a:r>
            <a:endParaRPr lang="sl-SI" dirty="0" smtClean="0"/>
          </a:p>
          <a:p>
            <a:r>
              <a:rPr lang="sl-SI" dirty="0" smtClean="0"/>
              <a:t>Slika 4: </a:t>
            </a:r>
            <a:r>
              <a:rPr lang="sl-SI" dirty="0" smtClean="0">
                <a:hlinkClick r:id="rId4"/>
              </a:rPr>
              <a:t>https</a:t>
            </a:r>
            <a:r>
              <a:rPr lang="sl-SI" dirty="0">
                <a:hlinkClick r:id="rId4"/>
              </a:rPr>
              <a:t>://www.transfermarkt.com/lionel-messi/profil/spieler/28003</a:t>
            </a:r>
            <a:endParaRPr lang="sl-SI" dirty="0"/>
          </a:p>
        </p:txBody>
      </p:sp>
    </p:spTree>
    <p:extLst>
      <p:ext uri="{BB962C8B-B14F-4D97-AF65-F5344CB8AC3E}">
        <p14:creationId xmlns:p14="http://schemas.microsoft.com/office/powerpoint/2010/main" val="19305658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Kazalo</a:t>
            </a:r>
            <a:endParaRPr lang="sl-SI" dirty="0"/>
          </a:p>
        </p:txBody>
      </p:sp>
      <p:sp>
        <p:nvSpPr>
          <p:cNvPr id="3" name="Označba mesta vsebine 2"/>
          <p:cNvSpPr>
            <a:spLocks noGrp="1"/>
          </p:cNvSpPr>
          <p:nvPr>
            <p:ph idx="1"/>
          </p:nvPr>
        </p:nvSpPr>
        <p:spPr/>
        <p:txBody>
          <a:bodyPr>
            <a:normAutofit fontScale="92500" lnSpcReduction="20000"/>
          </a:bodyPr>
          <a:lstStyle/>
          <a:p>
            <a:r>
              <a:rPr lang="sl-SI" dirty="0" smtClean="0">
                <a:hlinkClick r:id="rId2" action="ppaction://hlinksldjump"/>
              </a:rPr>
              <a:t>Nogomet</a:t>
            </a:r>
            <a:endParaRPr lang="sl-SI" dirty="0" smtClean="0"/>
          </a:p>
          <a:p>
            <a:r>
              <a:rPr lang="sl-SI" dirty="0" smtClean="0">
                <a:hlinkClick r:id="rId3" action="ppaction://hlinksldjump"/>
              </a:rPr>
              <a:t>Igralna </a:t>
            </a:r>
            <a:r>
              <a:rPr lang="sl-SI" dirty="0" err="1" smtClean="0">
                <a:hlinkClick r:id="rId3" action="ppaction://hlinksldjump"/>
              </a:rPr>
              <a:t>povšina</a:t>
            </a:r>
            <a:endParaRPr lang="sl-SI" dirty="0" smtClean="0"/>
          </a:p>
          <a:p>
            <a:r>
              <a:rPr lang="sl-SI" dirty="0" smtClean="0">
                <a:hlinkClick r:id="rId4" action="ppaction://hlinksldjump"/>
              </a:rPr>
              <a:t>Sodnik</a:t>
            </a:r>
            <a:endParaRPr lang="sl-SI" dirty="0" smtClean="0"/>
          </a:p>
          <a:p>
            <a:r>
              <a:rPr lang="sl-SI" dirty="0" smtClean="0">
                <a:hlinkClick r:id="rId5" action="ppaction://hlinksldjump"/>
              </a:rPr>
              <a:t>Igralci</a:t>
            </a:r>
            <a:endParaRPr lang="sl-SI" dirty="0" smtClean="0"/>
          </a:p>
          <a:p>
            <a:r>
              <a:rPr lang="sl-SI" dirty="0" smtClean="0">
                <a:hlinkClick r:id="rId6" action="ppaction://hlinksldjump"/>
              </a:rPr>
              <a:t>Pravila</a:t>
            </a:r>
            <a:endParaRPr lang="sl-SI" dirty="0" smtClean="0"/>
          </a:p>
          <a:p>
            <a:r>
              <a:rPr lang="sl-SI" dirty="0" smtClean="0">
                <a:hlinkClick r:id="rId7" action="ppaction://hlinksldjump"/>
              </a:rPr>
              <a:t>Trajanje igre</a:t>
            </a:r>
            <a:endParaRPr lang="sl-SI" dirty="0" smtClean="0"/>
          </a:p>
          <a:p>
            <a:r>
              <a:rPr lang="sl-SI" dirty="0" smtClean="0">
                <a:hlinkClick r:id="rId8" action="ppaction://hlinksldjump"/>
              </a:rPr>
              <a:t>Kazni</a:t>
            </a:r>
            <a:endParaRPr lang="sl-SI" dirty="0" smtClean="0"/>
          </a:p>
          <a:p>
            <a:r>
              <a:rPr lang="sl-SI" dirty="0" smtClean="0">
                <a:hlinkClick r:id="rId9" action="ppaction://hlinksldjump"/>
              </a:rPr>
              <a:t>Viri in literatura</a:t>
            </a:r>
            <a:endParaRPr lang="sl-SI" dirty="0" smtClean="0"/>
          </a:p>
          <a:p>
            <a:endParaRPr lang="sl-SI" dirty="0"/>
          </a:p>
        </p:txBody>
      </p:sp>
    </p:spTree>
    <p:extLst>
      <p:ext uri="{BB962C8B-B14F-4D97-AF65-F5344CB8AC3E}">
        <p14:creationId xmlns:p14="http://schemas.microsoft.com/office/powerpoint/2010/main" val="19968957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2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2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2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2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2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2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20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Nogomet</a:t>
            </a:r>
            <a:endParaRPr lang="sl-SI" dirty="0"/>
          </a:p>
        </p:txBody>
      </p:sp>
      <p:sp>
        <p:nvSpPr>
          <p:cNvPr id="3" name="Označba mesta vsebine 2"/>
          <p:cNvSpPr>
            <a:spLocks noGrp="1"/>
          </p:cNvSpPr>
          <p:nvPr>
            <p:ph idx="1"/>
          </p:nvPr>
        </p:nvSpPr>
        <p:spPr/>
        <p:txBody>
          <a:bodyPr/>
          <a:lstStyle/>
          <a:p>
            <a:r>
              <a:rPr lang="sl-SI" dirty="0"/>
              <a:t>Nogomet je moštvena igra z žogo in eden najbolj priljubljenih športov na svetu</a:t>
            </a:r>
            <a:r>
              <a:rPr lang="sl-SI" dirty="0" smtClean="0"/>
              <a:t>.</a:t>
            </a:r>
          </a:p>
          <a:p>
            <a:r>
              <a:rPr lang="sl-SI" dirty="0"/>
              <a:t>Znanih je več zvrsti nogometa</a:t>
            </a:r>
            <a:r>
              <a:rPr lang="sl-SI" dirty="0" smtClean="0"/>
              <a:t>.</a:t>
            </a:r>
          </a:p>
        </p:txBody>
      </p:sp>
    </p:spTree>
    <p:extLst>
      <p:ext uri="{BB962C8B-B14F-4D97-AF65-F5344CB8AC3E}">
        <p14:creationId xmlns:p14="http://schemas.microsoft.com/office/powerpoint/2010/main" val="347374518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Igralna površina</a:t>
            </a:r>
            <a:endParaRPr lang="sl-SI" dirty="0"/>
          </a:p>
        </p:txBody>
      </p:sp>
      <p:sp>
        <p:nvSpPr>
          <p:cNvPr id="3" name="Označba mesta vsebine 2"/>
          <p:cNvSpPr>
            <a:spLocks noGrp="1"/>
          </p:cNvSpPr>
          <p:nvPr>
            <p:ph idx="1"/>
          </p:nvPr>
        </p:nvSpPr>
        <p:spPr/>
        <p:txBody>
          <a:bodyPr/>
          <a:lstStyle/>
          <a:p>
            <a:r>
              <a:rPr lang="sl-SI" dirty="0"/>
              <a:t>Igra poteka na nogometnem igrišču</a:t>
            </a:r>
            <a:r>
              <a:rPr lang="sl-SI" dirty="0" smtClean="0"/>
              <a:t>.</a:t>
            </a:r>
          </a:p>
          <a:p>
            <a:r>
              <a:rPr lang="sl-SI" dirty="0"/>
              <a:t>Nogometno igrišče meri lahko v dolžino od 90-120 metrov, v širino pa 45-90 metrov</a:t>
            </a:r>
            <a:r>
              <a:rPr lang="sl-SI" dirty="0" smtClean="0"/>
              <a:t>.</a:t>
            </a:r>
          </a:p>
          <a:p>
            <a:r>
              <a:rPr lang="sl-SI" dirty="0"/>
              <a:t>To je s travo prekrita in z belimi črtami označena štirikotna površina, veljavna pa je tudi površina z umetno travo.</a:t>
            </a:r>
          </a:p>
        </p:txBody>
      </p:sp>
      <p:pic>
        <p:nvPicPr>
          <p:cNvPr id="4" name="Slika 3"/>
          <p:cNvPicPr>
            <a:picLocks noChangeAspect="1"/>
          </p:cNvPicPr>
          <p:nvPr/>
        </p:nvPicPr>
        <p:blipFill>
          <a:blip r:embed="rId2"/>
          <a:stretch>
            <a:fillRect/>
          </a:stretch>
        </p:blipFill>
        <p:spPr>
          <a:xfrm>
            <a:off x="6702828" y="4351252"/>
            <a:ext cx="3192087" cy="1795549"/>
          </a:xfrm>
          <a:prstGeom prst="rect">
            <a:avLst/>
          </a:prstGeom>
        </p:spPr>
      </p:pic>
    </p:spTree>
    <p:extLst>
      <p:ext uri="{BB962C8B-B14F-4D97-AF65-F5344CB8AC3E}">
        <p14:creationId xmlns:p14="http://schemas.microsoft.com/office/powerpoint/2010/main" val="56551852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Sodnik</a:t>
            </a:r>
            <a:endParaRPr lang="sl-SI" dirty="0"/>
          </a:p>
        </p:txBody>
      </p:sp>
      <p:sp>
        <p:nvSpPr>
          <p:cNvPr id="3" name="Označba mesta vsebine 2"/>
          <p:cNvSpPr>
            <a:spLocks noGrp="1"/>
          </p:cNvSpPr>
          <p:nvPr>
            <p:ph idx="1"/>
          </p:nvPr>
        </p:nvSpPr>
        <p:spPr/>
        <p:txBody>
          <a:bodyPr/>
          <a:lstStyle/>
          <a:p>
            <a:r>
              <a:rPr lang="sl-SI" dirty="0"/>
              <a:t>Tekme so dolgo sodili po trije sodniki, pred nekaj leti so uvedli še četrtega</a:t>
            </a:r>
            <a:r>
              <a:rPr lang="sl-SI" dirty="0" smtClean="0"/>
              <a:t>.</a:t>
            </a:r>
          </a:p>
          <a:p>
            <a:r>
              <a:rPr lang="sl-SI" dirty="0"/>
              <a:t>Dolgo so bili skoraj brez izjeme oblečeni v oblačila črne </a:t>
            </a:r>
            <a:r>
              <a:rPr lang="sl-SI" dirty="0" smtClean="0"/>
              <a:t>barve.</a:t>
            </a:r>
          </a:p>
          <a:p>
            <a:r>
              <a:rPr lang="sl-SI" dirty="0"/>
              <a:t>Sodnik zagotavlja mirno in spoštljivo tekmo in je vir samodiscipline komuniciranja.</a:t>
            </a:r>
          </a:p>
        </p:txBody>
      </p:sp>
      <p:pic>
        <p:nvPicPr>
          <p:cNvPr id="4" name="Slika 3"/>
          <p:cNvPicPr>
            <a:picLocks noChangeAspect="1"/>
          </p:cNvPicPr>
          <p:nvPr/>
        </p:nvPicPr>
        <p:blipFill>
          <a:blip r:embed="rId2"/>
          <a:stretch>
            <a:fillRect/>
          </a:stretch>
        </p:blipFill>
        <p:spPr>
          <a:xfrm>
            <a:off x="5611090" y="4216400"/>
            <a:ext cx="3881697" cy="1725199"/>
          </a:xfrm>
          <a:prstGeom prst="rect">
            <a:avLst/>
          </a:prstGeom>
        </p:spPr>
      </p:pic>
    </p:spTree>
    <p:extLst>
      <p:ext uri="{BB962C8B-B14F-4D97-AF65-F5344CB8AC3E}">
        <p14:creationId xmlns:p14="http://schemas.microsoft.com/office/powerpoint/2010/main" val="344749687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Igralci</a:t>
            </a:r>
            <a:endParaRPr lang="sl-SI" dirty="0"/>
          </a:p>
        </p:txBody>
      </p:sp>
      <p:sp>
        <p:nvSpPr>
          <p:cNvPr id="3" name="Označba mesta vsebine 2"/>
          <p:cNvSpPr>
            <a:spLocks noGrp="1"/>
          </p:cNvSpPr>
          <p:nvPr>
            <p:ph idx="1"/>
          </p:nvPr>
        </p:nvSpPr>
        <p:spPr/>
        <p:txBody>
          <a:bodyPr/>
          <a:lstStyle/>
          <a:p>
            <a:r>
              <a:rPr lang="sl-SI" dirty="0"/>
              <a:t>Moštvo sestavlja 11 igralcev</a:t>
            </a:r>
            <a:r>
              <a:rPr lang="sl-SI" dirty="0" smtClean="0"/>
              <a:t>.</a:t>
            </a:r>
          </a:p>
          <a:p>
            <a:r>
              <a:rPr lang="sl-SI" dirty="0"/>
              <a:t>Moštvo sestavlja 11 igralcev</a:t>
            </a:r>
            <a:r>
              <a:rPr lang="sl-SI" dirty="0" smtClean="0"/>
              <a:t>.</a:t>
            </a:r>
          </a:p>
          <a:p>
            <a:r>
              <a:rPr lang="sl-SI" dirty="0"/>
              <a:t>Ostali igralci se delijo na obrambne igralce, igralce sredine in napadalce</a:t>
            </a:r>
            <a:r>
              <a:rPr lang="sl-SI" dirty="0" smtClean="0"/>
              <a:t>.</a:t>
            </a:r>
          </a:p>
          <a:p>
            <a:r>
              <a:rPr lang="sl-SI" dirty="0"/>
              <a:t>Poleg tega se lahko igralcem med igro spremeni njihova vloga, če to zahteva sprememba taktike</a:t>
            </a:r>
            <a:r>
              <a:rPr lang="sl-SI" dirty="0" smtClean="0"/>
              <a:t>.</a:t>
            </a:r>
            <a:endParaRPr lang="sl-SI" dirty="0"/>
          </a:p>
        </p:txBody>
      </p:sp>
      <p:pic>
        <p:nvPicPr>
          <p:cNvPr id="4" name="Slika 3"/>
          <p:cNvPicPr>
            <a:picLocks noChangeAspect="1"/>
          </p:cNvPicPr>
          <p:nvPr/>
        </p:nvPicPr>
        <p:blipFill>
          <a:blip r:embed="rId2"/>
          <a:stretch>
            <a:fillRect/>
          </a:stretch>
        </p:blipFill>
        <p:spPr>
          <a:xfrm>
            <a:off x="5611091" y="4560308"/>
            <a:ext cx="2678689" cy="1503825"/>
          </a:xfrm>
          <a:prstGeom prst="rect">
            <a:avLst/>
          </a:prstGeom>
        </p:spPr>
      </p:pic>
    </p:spTree>
    <p:extLst>
      <p:ext uri="{BB962C8B-B14F-4D97-AF65-F5344CB8AC3E}">
        <p14:creationId xmlns:p14="http://schemas.microsoft.com/office/powerpoint/2010/main" val="118486644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Pravila</a:t>
            </a:r>
            <a:endParaRPr lang="sl-SI" dirty="0"/>
          </a:p>
        </p:txBody>
      </p:sp>
      <p:sp>
        <p:nvSpPr>
          <p:cNvPr id="3" name="Označba mesta vsebine 2"/>
          <p:cNvSpPr>
            <a:spLocks noGrp="1"/>
          </p:cNvSpPr>
          <p:nvPr>
            <p:ph idx="1"/>
          </p:nvPr>
        </p:nvSpPr>
        <p:spPr/>
        <p:txBody>
          <a:bodyPr/>
          <a:lstStyle/>
          <a:p>
            <a:r>
              <a:rPr lang="sl-SI" dirty="0"/>
              <a:t>Cilj ekipe je, dati nasprotni ekipi več golov kot jih da ona vaši ekipi</a:t>
            </a:r>
            <a:r>
              <a:rPr lang="sl-SI" dirty="0" smtClean="0"/>
              <a:t>.</a:t>
            </a:r>
          </a:p>
          <a:p>
            <a:r>
              <a:rPr lang="sl-SI" dirty="0"/>
              <a:t>Če obe moštvi dosežeta enako število zadetkov, je rezultat neodločen. Igra se lahko konča, če pa tekmovalni sistem zahteva, da eno moštvo kljub vsemu zmaga, se odigrata dva podaljška, ki trajata vsak po največ 15 minut.</a:t>
            </a:r>
          </a:p>
        </p:txBody>
      </p:sp>
    </p:spTree>
    <p:extLst>
      <p:ext uri="{BB962C8B-B14F-4D97-AF65-F5344CB8AC3E}">
        <p14:creationId xmlns:p14="http://schemas.microsoft.com/office/powerpoint/2010/main" val="291360602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Trajanje igre</a:t>
            </a:r>
            <a:endParaRPr lang="sl-SI" dirty="0"/>
          </a:p>
        </p:txBody>
      </p:sp>
      <p:sp>
        <p:nvSpPr>
          <p:cNvPr id="3" name="Označba mesta vsebine 2"/>
          <p:cNvSpPr>
            <a:spLocks noGrp="1"/>
          </p:cNvSpPr>
          <p:nvPr>
            <p:ph idx="1"/>
          </p:nvPr>
        </p:nvSpPr>
        <p:spPr/>
        <p:txBody>
          <a:bodyPr/>
          <a:lstStyle/>
          <a:p>
            <a:r>
              <a:rPr lang="sl-SI" dirty="0"/>
              <a:t>Redni del igre je razdeljen na dva polčasa, vsak je dolg 45 minut. To je le okvirna vrednost, ker ni uradnega merjenja časa, tako da je odločitev o koncu polčasa odvisna od glavnega sodnika. Proti koncu polčasa mu četrti sodnik pokaže, koliko časa se je izgubilo s prekinitvami in glavni sodnik praviloma za toliko podaljša polčas.</a:t>
            </a:r>
          </a:p>
        </p:txBody>
      </p:sp>
    </p:spTree>
    <p:extLst>
      <p:ext uri="{BB962C8B-B14F-4D97-AF65-F5344CB8AC3E}">
        <p14:creationId xmlns:p14="http://schemas.microsoft.com/office/powerpoint/2010/main" val="352861568"/>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stretch>
            <a:fillRect/>
          </a:stretch>
        </p:blipFill>
        <p:spPr>
          <a:xfrm>
            <a:off x="9537122" y="3162473"/>
            <a:ext cx="2095500" cy="3143250"/>
          </a:xfrm>
          <a:prstGeom prst="rect">
            <a:avLst/>
          </a:prstGeom>
        </p:spPr>
      </p:pic>
      <p:sp>
        <p:nvSpPr>
          <p:cNvPr id="2" name="Naslov 1"/>
          <p:cNvSpPr>
            <a:spLocks noGrp="1"/>
          </p:cNvSpPr>
          <p:nvPr>
            <p:ph type="title"/>
          </p:nvPr>
        </p:nvSpPr>
        <p:spPr/>
        <p:txBody>
          <a:bodyPr/>
          <a:lstStyle/>
          <a:p>
            <a:r>
              <a:rPr lang="sl-SI" dirty="0" smtClean="0"/>
              <a:t>Kazni </a:t>
            </a:r>
            <a:endParaRPr lang="sl-SI" dirty="0"/>
          </a:p>
        </p:txBody>
      </p:sp>
      <p:sp>
        <p:nvSpPr>
          <p:cNvPr id="3" name="Označba mesta vsebine 2"/>
          <p:cNvSpPr>
            <a:spLocks noGrp="1"/>
          </p:cNvSpPr>
          <p:nvPr>
            <p:ph idx="1"/>
          </p:nvPr>
        </p:nvSpPr>
        <p:spPr/>
        <p:txBody>
          <a:bodyPr>
            <a:normAutofit lnSpcReduction="10000"/>
          </a:bodyPr>
          <a:lstStyle/>
          <a:p>
            <a:r>
              <a:rPr lang="sl-SI" dirty="0"/>
              <a:t>Igra praviloma naj bi vsebovala minimalno število kontaktov in prekrškov. Igralci nogometa lahko posežejo v posest žoge na dovoljen način in v najmanjši možni meri posežejo v igro nasprotnika dokler ta ne napravi napake. Prekršek praviloma pomeni izvajanje kazenskega strela, </a:t>
            </a:r>
            <a:r>
              <a:rPr lang="sl-SI" dirty="0" smtClean="0"/>
              <a:t> ka</a:t>
            </a:r>
            <a:r>
              <a:rPr lang="sl-SI" dirty="0" smtClean="0">
                <a:solidFill>
                  <a:schemeClr val="bg1"/>
                </a:solidFill>
              </a:rPr>
              <a:t>r</a:t>
            </a:r>
            <a:r>
              <a:rPr lang="sl-SI" dirty="0" smtClean="0"/>
              <a:t> </a:t>
            </a:r>
            <a:r>
              <a:rPr lang="sl-SI" dirty="0" smtClean="0">
                <a:solidFill>
                  <a:schemeClr val="bg1"/>
                </a:solidFill>
              </a:rPr>
              <a:t>pomeni</a:t>
            </a:r>
            <a:r>
              <a:rPr lang="sl-SI" dirty="0" smtClean="0"/>
              <a:t> </a:t>
            </a:r>
            <a:r>
              <a:rPr lang="sl-SI" dirty="0"/>
              <a:t>da oškodovana ekipa lahko v miru in brez naglice organizira igro s </a:t>
            </a:r>
            <a:r>
              <a:rPr lang="sl-SI" dirty="0" smtClean="0">
                <a:solidFill>
                  <a:schemeClr val="bg1"/>
                </a:solidFill>
              </a:rPr>
              <a:t>točke</a:t>
            </a:r>
            <a:r>
              <a:rPr lang="sl-SI" dirty="0" smtClean="0"/>
              <a:t> </a:t>
            </a:r>
            <a:r>
              <a:rPr lang="sl-SI" dirty="0"/>
              <a:t>prekrška. Glavni sodnik lahko kaznuje igralca z rumenim kartonom. </a:t>
            </a:r>
            <a:r>
              <a:rPr lang="sl-SI" dirty="0" smtClean="0">
                <a:solidFill>
                  <a:schemeClr val="bg1"/>
                </a:solidFill>
              </a:rPr>
              <a:t>Če v isti</a:t>
            </a:r>
            <a:r>
              <a:rPr lang="sl-SI" dirty="0" smtClean="0"/>
              <a:t> </a:t>
            </a:r>
            <a:r>
              <a:rPr lang="sl-SI" dirty="0"/>
              <a:t>tekmi prejme isti igralec drugi rumeni karton, mu sodnik pokaže najprej rumenega in nato še rdeč karton, igralec mora zapustiti igro in na naslednji tekmi ne sme igrati</a:t>
            </a:r>
            <a:r>
              <a:rPr lang="sl-SI" dirty="0" smtClean="0"/>
              <a:t>.</a:t>
            </a:r>
            <a:endParaRPr lang="sl-SI" dirty="0"/>
          </a:p>
        </p:txBody>
      </p:sp>
    </p:spTree>
    <p:extLst>
      <p:ext uri="{BB962C8B-B14F-4D97-AF65-F5344CB8AC3E}">
        <p14:creationId xmlns:p14="http://schemas.microsoft.com/office/powerpoint/2010/main" val="646374262"/>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aravn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TotalTime>
  <Words>424</Words>
  <Application>Microsoft Office PowerPoint</Application>
  <PresentationFormat>Širokozaslonsko</PresentationFormat>
  <Paragraphs>42</Paragraphs>
  <Slides>10</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10</vt:i4>
      </vt:variant>
    </vt:vector>
  </HeadingPairs>
  <TitlesOfParts>
    <vt:vector size="13" baseType="lpstr">
      <vt:lpstr>Arial</vt:lpstr>
      <vt:lpstr>Garamond</vt:lpstr>
      <vt:lpstr>Naravno</vt:lpstr>
      <vt:lpstr>Nogomet</vt:lpstr>
      <vt:lpstr>Kazalo</vt:lpstr>
      <vt:lpstr>Nogomet</vt:lpstr>
      <vt:lpstr>Igralna površina</vt:lpstr>
      <vt:lpstr>Sodnik</vt:lpstr>
      <vt:lpstr>Igralci</vt:lpstr>
      <vt:lpstr>Pravila</vt:lpstr>
      <vt:lpstr>Trajanje igre</vt:lpstr>
      <vt:lpstr>Kazni </vt:lpstr>
      <vt:lpstr>Viri in literatura</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Pouk 17</dc:creator>
  <cp:lastModifiedBy>Pouk 17</cp:lastModifiedBy>
  <cp:revision>7</cp:revision>
  <dcterms:created xsi:type="dcterms:W3CDTF">2020-03-03T06:42:34Z</dcterms:created>
  <dcterms:modified xsi:type="dcterms:W3CDTF">2020-03-10T06:48:42Z</dcterms:modified>
</cp:coreProperties>
</file>