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73AB-06DC-4EE4-9997-A7D6E089B84C}" type="datetimeFigureOut">
              <a:rPr lang="sl-SI" smtClean="0"/>
              <a:t>13. 09. 2023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11517-1B85-480F-B5D1-F78CC49D20B5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39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73AB-06DC-4EE4-9997-A7D6E089B84C}" type="datetimeFigureOut">
              <a:rPr lang="sl-SI" smtClean="0"/>
              <a:t>13. 09. 2023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11517-1B85-480F-B5D1-F78CC49D20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457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73AB-06DC-4EE4-9997-A7D6E089B84C}" type="datetimeFigureOut">
              <a:rPr lang="sl-SI" smtClean="0"/>
              <a:t>13. 09. 2023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11517-1B85-480F-B5D1-F78CC49D20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47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73AB-06DC-4EE4-9997-A7D6E089B84C}" type="datetimeFigureOut">
              <a:rPr lang="sl-SI" smtClean="0"/>
              <a:t>13. 09. 2023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11517-1B85-480F-B5D1-F78CC49D20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793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73AB-06DC-4EE4-9997-A7D6E089B84C}" type="datetimeFigureOut">
              <a:rPr lang="sl-SI" smtClean="0"/>
              <a:t>13. 09. 2023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11517-1B85-480F-B5D1-F78CC49D20B5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78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73AB-06DC-4EE4-9997-A7D6E089B84C}" type="datetimeFigureOut">
              <a:rPr lang="sl-SI" smtClean="0"/>
              <a:t>13. 09. 2023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11517-1B85-480F-B5D1-F78CC49D20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523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73AB-06DC-4EE4-9997-A7D6E089B84C}" type="datetimeFigureOut">
              <a:rPr lang="sl-SI" smtClean="0"/>
              <a:t>13. 09. 2023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11517-1B85-480F-B5D1-F78CC49D20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4909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73AB-06DC-4EE4-9997-A7D6E089B84C}" type="datetimeFigureOut">
              <a:rPr lang="sl-SI" smtClean="0"/>
              <a:t>13. 09. 2023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11517-1B85-480F-B5D1-F78CC49D20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705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73AB-06DC-4EE4-9997-A7D6E089B84C}" type="datetimeFigureOut">
              <a:rPr lang="sl-SI" smtClean="0"/>
              <a:t>13. 09. 2023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11517-1B85-480F-B5D1-F78CC49D20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047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AC673AB-06DC-4EE4-9997-A7D6E089B84C}" type="datetimeFigureOut">
              <a:rPr lang="sl-SI" smtClean="0"/>
              <a:t>13. 09. 2023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511517-1B85-480F-B5D1-F78CC49D20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85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73AB-06DC-4EE4-9997-A7D6E089B84C}" type="datetimeFigureOut">
              <a:rPr lang="sl-SI" smtClean="0"/>
              <a:t>13. 09. 2023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11517-1B85-480F-B5D1-F78CC49D20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993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AC673AB-06DC-4EE4-9997-A7D6E089B84C}" type="datetimeFigureOut">
              <a:rPr lang="sl-SI" smtClean="0"/>
              <a:t>13. 09. 2023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511517-1B85-480F-B5D1-F78CC49D20B5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10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o-mJpJtoM4" TargetMode="External"/><Relationship Id="rId5" Type="http://schemas.openxmlformats.org/officeDocument/2006/relationships/hyperlink" Target="https://www.youtube.com/watch?v=JU9QsYQUH1g" TargetMode="External"/><Relationship Id="rId4" Type="http://schemas.openxmlformats.org/officeDocument/2006/relationships/hyperlink" Target="https://www.youtube.com/watch?v=RPsx1x4H-q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118B2D-6572-94CF-68E1-BDFDF416E4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SLOVENSKO OZEMLJE SKOZI ZGODOVINO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3CC3D19-C746-D716-6E60-EAB1D93157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9. RAZRED</a:t>
            </a:r>
          </a:p>
        </p:txBody>
      </p:sp>
    </p:spTree>
    <p:extLst>
      <p:ext uri="{BB962C8B-B14F-4D97-AF65-F5344CB8AC3E}">
        <p14:creationId xmlns:p14="http://schemas.microsoft.com/office/powerpoint/2010/main" val="4248211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 poteka: povezovalnik 3">
            <a:extLst>
              <a:ext uri="{FF2B5EF4-FFF2-40B4-BE49-F238E27FC236}">
                <a16:creationId xmlns:a16="http://schemas.microsoft.com/office/drawing/2014/main" id="{3A064759-D92D-EDBC-69EF-51F4D1B4CCFB}"/>
              </a:ext>
            </a:extLst>
          </p:cNvPr>
          <p:cNvSpPr/>
          <p:nvPr/>
        </p:nvSpPr>
        <p:spPr>
          <a:xfrm>
            <a:off x="1935332" y="2796466"/>
            <a:ext cx="1162975" cy="111858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A32DCB16-18BF-4DFA-1C3C-0F0559CBA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DRŽAVE NA SLOVENSKEM OZEMLJU</a:t>
            </a:r>
          </a:p>
        </p:txBody>
      </p:sp>
      <p:sp>
        <p:nvSpPr>
          <p:cNvPr id="6" name="Diagram poteka: povezovalnik 5">
            <a:extLst>
              <a:ext uri="{FF2B5EF4-FFF2-40B4-BE49-F238E27FC236}">
                <a16:creationId xmlns:a16="http://schemas.microsoft.com/office/drawing/2014/main" id="{E21C5AD9-7456-BC9C-6E6F-2D63C71B3EF0}"/>
              </a:ext>
            </a:extLst>
          </p:cNvPr>
          <p:cNvSpPr/>
          <p:nvPr/>
        </p:nvSpPr>
        <p:spPr>
          <a:xfrm>
            <a:off x="5706861" y="2796466"/>
            <a:ext cx="1162975" cy="111858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Diagram poteka: povezovalnik 7">
            <a:extLst>
              <a:ext uri="{FF2B5EF4-FFF2-40B4-BE49-F238E27FC236}">
                <a16:creationId xmlns:a16="http://schemas.microsoft.com/office/drawing/2014/main" id="{7039C496-4858-F57D-255E-66FCE0C9787F}"/>
              </a:ext>
            </a:extLst>
          </p:cNvPr>
          <p:cNvSpPr/>
          <p:nvPr/>
        </p:nvSpPr>
        <p:spPr>
          <a:xfrm>
            <a:off x="9478390" y="2796466"/>
            <a:ext cx="1162975" cy="111858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C7B7EB9A-3A04-F91B-22A1-AD6452187CA5}"/>
              </a:ext>
            </a:extLst>
          </p:cNvPr>
          <p:cNvCxnSpPr>
            <a:stCxn id="4" idx="6"/>
            <a:endCxn id="6" idx="2"/>
          </p:cNvCxnSpPr>
          <p:nvPr/>
        </p:nvCxnSpPr>
        <p:spPr>
          <a:xfrm>
            <a:off x="3098307" y="3355759"/>
            <a:ext cx="26085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aven povezovalnik 10">
            <a:extLst>
              <a:ext uri="{FF2B5EF4-FFF2-40B4-BE49-F238E27FC236}">
                <a16:creationId xmlns:a16="http://schemas.microsoft.com/office/drawing/2014/main" id="{59B23ED7-8841-0D71-9D47-3C1E131BA2CA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6869836" y="3355759"/>
            <a:ext cx="26085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aven povezovalnik 13">
            <a:extLst>
              <a:ext uri="{FF2B5EF4-FFF2-40B4-BE49-F238E27FC236}">
                <a16:creationId xmlns:a16="http://schemas.microsoft.com/office/drawing/2014/main" id="{C6111A4B-CA4C-2687-886E-BC81242E4CD1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10641365" y="3355759"/>
            <a:ext cx="15506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18D5DB17-BC06-7537-2C87-B2438CCF9DC5}"/>
              </a:ext>
            </a:extLst>
          </p:cNvPr>
          <p:cNvSpPr txBox="1"/>
          <p:nvPr/>
        </p:nvSpPr>
        <p:spPr>
          <a:xfrm>
            <a:off x="1469254" y="4016235"/>
            <a:ext cx="209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/>
              <a:t>Noriško kraljestvo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7A0A9BFB-AD75-66BC-B1FE-64E7F2232AEE}"/>
              </a:ext>
            </a:extLst>
          </p:cNvPr>
          <p:cNvSpPr txBox="1"/>
          <p:nvPr/>
        </p:nvSpPr>
        <p:spPr>
          <a:xfrm>
            <a:off x="1469254" y="4575527"/>
            <a:ext cx="2095130" cy="95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Kelti</a:t>
            </a:r>
          </a:p>
          <a:p>
            <a:pPr algn="ctr"/>
            <a:r>
              <a:rPr lang="sl-SI" dirty="0"/>
              <a:t>konec 2. stol. pr. n. št.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5ABB6FEE-F803-E3F6-7395-B6F4478D27A7}"/>
              </a:ext>
            </a:extLst>
          </p:cNvPr>
          <p:cNvSpPr txBox="1"/>
          <p:nvPr/>
        </p:nvSpPr>
        <p:spPr>
          <a:xfrm>
            <a:off x="9158795" y="4016235"/>
            <a:ext cx="209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/>
              <a:t>Karantanija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DBCA6E91-107B-A226-9F35-4F7F97C4DB91}"/>
              </a:ext>
            </a:extLst>
          </p:cNvPr>
          <p:cNvSpPr txBox="1"/>
          <p:nvPr/>
        </p:nvSpPr>
        <p:spPr>
          <a:xfrm>
            <a:off x="9158795" y="4575527"/>
            <a:ext cx="209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Karantanci</a:t>
            </a:r>
            <a:br>
              <a:rPr lang="sl-SI" dirty="0"/>
            </a:br>
            <a:r>
              <a:rPr lang="sl-SI" dirty="0"/>
              <a:t>do 11. stol.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F4D0D7F2-C072-3423-62A4-693E51716BD6}"/>
              </a:ext>
            </a:extLst>
          </p:cNvPr>
          <p:cNvSpPr txBox="1"/>
          <p:nvPr/>
        </p:nvSpPr>
        <p:spPr>
          <a:xfrm>
            <a:off x="5262979" y="4022723"/>
            <a:ext cx="209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/>
              <a:t>Rimsko cesarstvo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EA358064-376D-A155-D80D-D71F30C6B44C}"/>
              </a:ext>
            </a:extLst>
          </p:cNvPr>
          <p:cNvSpPr txBox="1"/>
          <p:nvPr/>
        </p:nvSpPr>
        <p:spPr>
          <a:xfrm>
            <a:off x="5262979" y="4582015"/>
            <a:ext cx="2095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Rimljani</a:t>
            </a:r>
          </a:p>
          <a:p>
            <a:pPr algn="ctr"/>
            <a:r>
              <a:rPr lang="sl-SI" dirty="0"/>
              <a:t>od 1. stol. pr. n. št. do 2. stol. n. št.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6378D6D1-69F0-459A-836B-54BB2590B18C}"/>
              </a:ext>
            </a:extLst>
          </p:cNvPr>
          <p:cNvSpPr txBox="1"/>
          <p:nvPr/>
        </p:nvSpPr>
        <p:spPr>
          <a:xfrm>
            <a:off x="6993383" y="2688796"/>
            <a:ext cx="2608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priseljevanje Slovanov </a:t>
            </a:r>
            <a:br>
              <a:rPr lang="sl-SI" dirty="0"/>
            </a:br>
            <a:r>
              <a:rPr lang="sl-SI" dirty="0"/>
              <a:t>(6. in 7. stol.)</a:t>
            </a:r>
          </a:p>
        </p:txBody>
      </p:sp>
      <p:pic>
        <p:nvPicPr>
          <p:cNvPr id="2050" name="Picture 2" descr="Vector Shield Icon 425563 Vector Art at Vecteezy">
            <a:extLst>
              <a:ext uri="{FF2B5EF4-FFF2-40B4-BE49-F238E27FC236}">
                <a16:creationId xmlns:a16="http://schemas.microsoft.com/office/drawing/2014/main" id="{876AEBCE-44AB-31FC-D977-BC4D3BA0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78" y="2976239"/>
            <a:ext cx="905522" cy="90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ncient Rome Symbols Stock Illustration - Download Image Now - Ancient Rome,  Icon, Julius Caesar - Emperor - iStock">
            <a:extLst>
              <a:ext uri="{FF2B5EF4-FFF2-40B4-BE49-F238E27FC236}">
                <a16:creationId xmlns:a16="http://schemas.microsoft.com/office/drawing/2014/main" id="{6FF20532-1E1E-9738-3D32-EE300E197B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0" t="66190"/>
          <a:stretch/>
        </p:blipFill>
        <p:spPr bwMode="auto">
          <a:xfrm>
            <a:off x="5953954" y="2944135"/>
            <a:ext cx="602112" cy="83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ürstenstein | knežji kamen">
            <a:extLst>
              <a:ext uri="{FF2B5EF4-FFF2-40B4-BE49-F238E27FC236}">
                <a16:creationId xmlns:a16="http://schemas.microsoft.com/office/drawing/2014/main" id="{F7C83135-F70F-6247-3E5F-53A599223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6" t="14898" r="15295" b="29257"/>
          <a:stretch/>
        </p:blipFill>
        <p:spPr bwMode="auto">
          <a:xfrm>
            <a:off x="9661395" y="2898310"/>
            <a:ext cx="797145" cy="78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304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 poteka: povezovalnik 3">
            <a:extLst>
              <a:ext uri="{FF2B5EF4-FFF2-40B4-BE49-F238E27FC236}">
                <a16:creationId xmlns:a16="http://schemas.microsoft.com/office/drawing/2014/main" id="{3A064759-D92D-EDBC-69EF-51F4D1B4CCFB}"/>
              </a:ext>
            </a:extLst>
          </p:cNvPr>
          <p:cNvSpPr/>
          <p:nvPr/>
        </p:nvSpPr>
        <p:spPr>
          <a:xfrm>
            <a:off x="1935332" y="2796466"/>
            <a:ext cx="1162975" cy="111858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A32DCB16-18BF-4DFA-1C3C-0F0559CBA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DRŽAVE NA SLOVENSKEM OZEMLJU</a:t>
            </a:r>
          </a:p>
        </p:txBody>
      </p:sp>
      <p:sp>
        <p:nvSpPr>
          <p:cNvPr id="6" name="Diagram poteka: povezovalnik 5">
            <a:extLst>
              <a:ext uri="{FF2B5EF4-FFF2-40B4-BE49-F238E27FC236}">
                <a16:creationId xmlns:a16="http://schemas.microsoft.com/office/drawing/2014/main" id="{E21C5AD9-7456-BC9C-6E6F-2D63C71B3EF0}"/>
              </a:ext>
            </a:extLst>
          </p:cNvPr>
          <p:cNvSpPr/>
          <p:nvPr/>
        </p:nvSpPr>
        <p:spPr>
          <a:xfrm>
            <a:off x="5706861" y="2796466"/>
            <a:ext cx="1162975" cy="111858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Diagram poteka: povezovalnik 7">
            <a:extLst>
              <a:ext uri="{FF2B5EF4-FFF2-40B4-BE49-F238E27FC236}">
                <a16:creationId xmlns:a16="http://schemas.microsoft.com/office/drawing/2014/main" id="{7039C496-4858-F57D-255E-66FCE0C9787F}"/>
              </a:ext>
            </a:extLst>
          </p:cNvPr>
          <p:cNvSpPr/>
          <p:nvPr/>
        </p:nvSpPr>
        <p:spPr>
          <a:xfrm>
            <a:off x="9478390" y="2796466"/>
            <a:ext cx="1162975" cy="111858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C7B7EB9A-3A04-F91B-22A1-AD6452187CA5}"/>
              </a:ext>
            </a:extLst>
          </p:cNvPr>
          <p:cNvCxnSpPr>
            <a:stCxn id="4" idx="6"/>
            <a:endCxn id="6" idx="2"/>
          </p:cNvCxnSpPr>
          <p:nvPr/>
        </p:nvCxnSpPr>
        <p:spPr>
          <a:xfrm>
            <a:off x="3098307" y="3355759"/>
            <a:ext cx="26085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aven povezovalnik 10">
            <a:extLst>
              <a:ext uri="{FF2B5EF4-FFF2-40B4-BE49-F238E27FC236}">
                <a16:creationId xmlns:a16="http://schemas.microsoft.com/office/drawing/2014/main" id="{59B23ED7-8841-0D71-9D47-3C1E131BA2CA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6869836" y="3355759"/>
            <a:ext cx="26085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aven povezovalnik 13">
            <a:extLst>
              <a:ext uri="{FF2B5EF4-FFF2-40B4-BE49-F238E27FC236}">
                <a16:creationId xmlns:a16="http://schemas.microsoft.com/office/drawing/2014/main" id="{C6111A4B-CA4C-2687-886E-BC81242E4CD1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10641365" y="3355759"/>
            <a:ext cx="15506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Raven povezovalnik 1">
            <a:extLst>
              <a:ext uri="{FF2B5EF4-FFF2-40B4-BE49-F238E27FC236}">
                <a16:creationId xmlns:a16="http://schemas.microsoft.com/office/drawing/2014/main" id="{4EEA7867-4A7D-686B-E626-1A59A3D873C9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0" y="3355759"/>
            <a:ext cx="19353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9D205C02-13D3-7370-39F5-E7B0F0E4C0CE}"/>
              </a:ext>
            </a:extLst>
          </p:cNvPr>
          <p:cNvSpPr txBox="1"/>
          <p:nvPr/>
        </p:nvSpPr>
        <p:spPr>
          <a:xfrm>
            <a:off x="1469254" y="4016235"/>
            <a:ext cx="209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 err="1"/>
              <a:t>Rimskonemško</a:t>
            </a:r>
            <a:r>
              <a:rPr lang="sl-SI" b="1" dirty="0"/>
              <a:t> cesarstvo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39872B38-922E-CDFD-DD20-C07BDA1C2A23}"/>
              </a:ext>
            </a:extLst>
          </p:cNvPr>
          <p:cNvSpPr txBox="1"/>
          <p:nvPr/>
        </p:nvSpPr>
        <p:spPr>
          <a:xfrm>
            <a:off x="5323642" y="4016235"/>
            <a:ext cx="209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/>
              <a:t>Habsburžani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93C39048-4C1D-A2FD-4D1F-88D230E5F95B}"/>
              </a:ext>
            </a:extLst>
          </p:cNvPr>
          <p:cNvSpPr txBox="1"/>
          <p:nvPr/>
        </p:nvSpPr>
        <p:spPr>
          <a:xfrm>
            <a:off x="5066930" y="4575527"/>
            <a:ext cx="2608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do 1500</a:t>
            </a:r>
            <a:br>
              <a:rPr lang="sl-SI" dirty="0"/>
            </a:br>
            <a:endParaRPr lang="sl-SI" dirty="0"/>
          </a:p>
          <a:p>
            <a:pPr algn="ctr"/>
            <a:r>
              <a:rPr lang="sl-SI" dirty="0"/>
              <a:t>(14. – 15. stol. prevzamejo Celjski grofje)</a:t>
            </a:r>
            <a:br>
              <a:rPr lang="sl-SI" dirty="0"/>
            </a:br>
            <a:br>
              <a:rPr lang="sl-SI" dirty="0"/>
            </a:br>
            <a:r>
              <a:rPr lang="sl-SI" dirty="0"/>
              <a:t>do 1918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738E5A4C-568A-D34A-6F8C-2B874AF494A1}"/>
              </a:ext>
            </a:extLst>
          </p:cNvPr>
          <p:cNvSpPr txBox="1"/>
          <p:nvPr/>
        </p:nvSpPr>
        <p:spPr>
          <a:xfrm>
            <a:off x="9147697" y="4016235"/>
            <a:ext cx="209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/>
              <a:t>Ilirske province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81F6ADB8-A724-4E3C-28C2-A7038864D0B1}"/>
              </a:ext>
            </a:extLst>
          </p:cNvPr>
          <p:cNvSpPr txBox="1"/>
          <p:nvPr/>
        </p:nvSpPr>
        <p:spPr>
          <a:xfrm>
            <a:off x="9147697" y="4575527"/>
            <a:ext cx="209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Francozi</a:t>
            </a:r>
          </a:p>
          <a:p>
            <a:pPr algn="ctr"/>
            <a:r>
              <a:rPr lang="sl-SI" dirty="0"/>
              <a:t>1809 - 1813</a:t>
            </a:r>
          </a:p>
        </p:txBody>
      </p:sp>
      <p:pic>
        <p:nvPicPr>
          <p:cNvPr id="3074" name="Picture 2" descr="Napoleon bonaparte Royalty Free Vector Image - VectorStock">
            <a:extLst>
              <a:ext uri="{FF2B5EF4-FFF2-40B4-BE49-F238E27FC236}">
                <a16:creationId xmlns:a16="http://schemas.microsoft.com/office/drawing/2014/main" id="{D32A3B54-04CB-BAC3-7BFC-C12F79C45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2"/>
          <a:stretch/>
        </p:blipFill>
        <p:spPr bwMode="auto">
          <a:xfrm>
            <a:off x="9666434" y="2974019"/>
            <a:ext cx="786887" cy="76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agle of the Holy Roman Empire by Rarayn on DeviantArt">
            <a:extLst>
              <a:ext uri="{FF2B5EF4-FFF2-40B4-BE49-F238E27FC236}">
                <a16:creationId xmlns:a16="http://schemas.microsoft.com/office/drawing/2014/main" id="{5DC7B606-BFDA-E5CB-AE62-C527B8B8F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376" y="3082242"/>
            <a:ext cx="777797" cy="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19,179 Habsburg Images, Stock Photos &amp; Vectors | Shutterstock">
            <a:extLst>
              <a:ext uri="{FF2B5EF4-FFF2-40B4-BE49-F238E27FC236}">
                <a16:creationId xmlns:a16="http://schemas.microsoft.com/office/drawing/2014/main" id="{885674D6-F2E3-0179-777B-69CFA8215E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4" t="55335" r="14996" b="9345"/>
          <a:stretch/>
        </p:blipFill>
        <p:spPr bwMode="auto">
          <a:xfrm>
            <a:off x="5894905" y="2981440"/>
            <a:ext cx="773103" cy="8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615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 poteka: povezovalnik 3">
            <a:extLst>
              <a:ext uri="{FF2B5EF4-FFF2-40B4-BE49-F238E27FC236}">
                <a16:creationId xmlns:a16="http://schemas.microsoft.com/office/drawing/2014/main" id="{3A064759-D92D-EDBC-69EF-51F4D1B4CCFB}"/>
              </a:ext>
            </a:extLst>
          </p:cNvPr>
          <p:cNvSpPr/>
          <p:nvPr/>
        </p:nvSpPr>
        <p:spPr>
          <a:xfrm>
            <a:off x="1935332" y="2796466"/>
            <a:ext cx="1162975" cy="111858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A32DCB16-18BF-4DFA-1C3C-0F0559CBA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DRŽAVE NA SLOVENSKEM OZEMLJU</a:t>
            </a:r>
          </a:p>
        </p:txBody>
      </p:sp>
      <p:sp>
        <p:nvSpPr>
          <p:cNvPr id="6" name="Diagram poteka: povezovalnik 5">
            <a:extLst>
              <a:ext uri="{FF2B5EF4-FFF2-40B4-BE49-F238E27FC236}">
                <a16:creationId xmlns:a16="http://schemas.microsoft.com/office/drawing/2014/main" id="{E21C5AD9-7456-BC9C-6E6F-2D63C71B3EF0}"/>
              </a:ext>
            </a:extLst>
          </p:cNvPr>
          <p:cNvSpPr/>
          <p:nvPr/>
        </p:nvSpPr>
        <p:spPr>
          <a:xfrm>
            <a:off x="5706861" y="2796466"/>
            <a:ext cx="1162975" cy="111858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Diagram poteka: povezovalnik 7">
            <a:extLst>
              <a:ext uri="{FF2B5EF4-FFF2-40B4-BE49-F238E27FC236}">
                <a16:creationId xmlns:a16="http://schemas.microsoft.com/office/drawing/2014/main" id="{7039C496-4858-F57D-255E-66FCE0C9787F}"/>
              </a:ext>
            </a:extLst>
          </p:cNvPr>
          <p:cNvSpPr/>
          <p:nvPr/>
        </p:nvSpPr>
        <p:spPr>
          <a:xfrm>
            <a:off x="9478390" y="2796466"/>
            <a:ext cx="1162975" cy="111858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C7B7EB9A-3A04-F91B-22A1-AD6452187CA5}"/>
              </a:ext>
            </a:extLst>
          </p:cNvPr>
          <p:cNvCxnSpPr>
            <a:stCxn id="4" idx="6"/>
            <a:endCxn id="6" idx="2"/>
          </p:cNvCxnSpPr>
          <p:nvPr/>
        </p:nvCxnSpPr>
        <p:spPr>
          <a:xfrm>
            <a:off x="3098307" y="3355759"/>
            <a:ext cx="26085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aven povezovalnik 10">
            <a:extLst>
              <a:ext uri="{FF2B5EF4-FFF2-40B4-BE49-F238E27FC236}">
                <a16:creationId xmlns:a16="http://schemas.microsoft.com/office/drawing/2014/main" id="{59B23ED7-8841-0D71-9D47-3C1E131BA2CA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6869836" y="3355759"/>
            <a:ext cx="26085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aven povezovalnik 13">
            <a:extLst>
              <a:ext uri="{FF2B5EF4-FFF2-40B4-BE49-F238E27FC236}">
                <a16:creationId xmlns:a16="http://schemas.microsoft.com/office/drawing/2014/main" id="{C6111A4B-CA4C-2687-886E-BC81242E4CD1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10641365" y="3355759"/>
            <a:ext cx="15506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Raven povezovalnik 1">
            <a:extLst>
              <a:ext uri="{FF2B5EF4-FFF2-40B4-BE49-F238E27FC236}">
                <a16:creationId xmlns:a16="http://schemas.microsoft.com/office/drawing/2014/main" id="{4EEA7867-4A7D-686B-E626-1A59A3D873C9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0" y="3355759"/>
            <a:ext cx="19353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05716F6-4B06-92E6-A638-98F5A859A9A0}"/>
              </a:ext>
            </a:extLst>
          </p:cNvPr>
          <p:cNvSpPr txBox="1"/>
          <p:nvPr/>
        </p:nvSpPr>
        <p:spPr>
          <a:xfrm>
            <a:off x="1469254" y="4016235"/>
            <a:ext cx="209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/>
              <a:t>Avstro-Ogrska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60193FCB-164A-E220-E1FF-4572060E2B47}"/>
              </a:ext>
            </a:extLst>
          </p:cNvPr>
          <p:cNvSpPr txBox="1"/>
          <p:nvPr/>
        </p:nvSpPr>
        <p:spPr>
          <a:xfrm>
            <a:off x="1469254" y="4575527"/>
            <a:ext cx="209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do 1918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13C17EDC-8528-1BB0-5191-A89F153DCC8D}"/>
              </a:ext>
            </a:extLst>
          </p:cNvPr>
          <p:cNvSpPr txBox="1"/>
          <p:nvPr/>
        </p:nvSpPr>
        <p:spPr>
          <a:xfrm>
            <a:off x="4984071" y="4016235"/>
            <a:ext cx="2608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/>
              <a:t>Kraljevina Srbov, Hrvatov in Slovencev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62A2B637-F8C4-A693-8773-B914AC9550DA}"/>
              </a:ext>
            </a:extLst>
          </p:cNvPr>
          <p:cNvSpPr txBox="1"/>
          <p:nvPr/>
        </p:nvSpPr>
        <p:spPr>
          <a:xfrm>
            <a:off x="4984070" y="4692726"/>
            <a:ext cx="260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se kasneje preimenuje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6252CA63-1FBB-AB33-C296-EDB522455963}"/>
              </a:ext>
            </a:extLst>
          </p:cNvPr>
          <p:cNvSpPr txBox="1"/>
          <p:nvPr/>
        </p:nvSpPr>
        <p:spPr>
          <a:xfrm>
            <a:off x="9141041" y="4016235"/>
            <a:ext cx="209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/>
              <a:t>Jugoslavija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856E5ACD-6E65-2B24-6D82-04E5C5BDF8B9}"/>
              </a:ext>
            </a:extLst>
          </p:cNvPr>
          <p:cNvSpPr txBox="1"/>
          <p:nvPr/>
        </p:nvSpPr>
        <p:spPr>
          <a:xfrm>
            <a:off x="9141041" y="4575527"/>
            <a:ext cx="209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do 1991</a:t>
            </a:r>
          </a:p>
        </p:txBody>
      </p:sp>
      <p:pic>
        <p:nvPicPr>
          <p:cNvPr id="17" name="Picture 2" descr="Yugoslavia Map Icons - Free SVG &amp; PNG Yugoslavia Map Images - Noun Project">
            <a:extLst>
              <a:ext uri="{FF2B5EF4-FFF2-40B4-BE49-F238E27FC236}">
                <a16:creationId xmlns:a16="http://schemas.microsoft.com/office/drawing/2014/main" id="{3789279D-5446-8722-FEAD-1A9A4CE2C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074" y="3085728"/>
            <a:ext cx="686543" cy="68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918D83CE-6409-2C64-1B68-FC23BD327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133" y="2916313"/>
            <a:ext cx="1025371" cy="1025371"/>
          </a:xfrm>
          <a:prstGeom prst="rect">
            <a:avLst/>
          </a:prstGeom>
        </p:spPr>
      </p:pic>
      <p:pic>
        <p:nvPicPr>
          <p:cNvPr id="4100" name="Picture 4" descr="Star icon. flat icon star symbol vector logo template • wall stickers icon,  flat, favourite | myloview.com">
            <a:extLst>
              <a:ext uri="{FF2B5EF4-FFF2-40B4-BE49-F238E27FC236}">
                <a16:creationId xmlns:a16="http://schemas.microsoft.com/office/drawing/2014/main" id="{CFDC2845-170F-F093-2588-BBFC1CF70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6"/>
          <a:stretch/>
        </p:blipFill>
        <p:spPr bwMode="auto">
          <a:xfrm>
            <a:off x="9445227" y="2734325"/>
            <a:ext cx="1229299" cy="103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221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 poteka: povezovalnik 3">
            <a:extLst>
              <a:ext uri="{FF2B5EF4-FFF2-40B4-BE49-F238E27FC236}">
                <a16:creationId xmlns:a16="http://schemas.microsoft.com/office/drawing/2014/main" id="{3A064759-D92D-EDBC-69EF-51F4D1B4CCFB}"/>
              </a:ext>
            </a:extLst>
          </p:cNvPr>
          <p:cNvSpPr/>
          <p:nvPr/>
        </p:nvSpPr>
        <p:spPr>
          <a:xfrm>
            <a:off x="1935332" y="2796466"/>
            <a:ext cx="1162975" cy="111858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A32DCB16-18BF-4DFA-1C3C-0F0559CBA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DRŽAVE NA SLOVENSKEM OZEMLJU</a:t>
            </a:r>
          </a:p>
        </p:txBody>
      </p:sp>
      <p:cxnSp>
        <p:nvCxnSpPr>
          <p:cNvPr id="2" name="Raven povezovalnik 1">
            <a:extLst>
              <a:ext uri="{FF2B5EF4-FFF2-40B4-BE49-F238E27FC236}">
                <a16:creationId xmlns:a16="http://schemas.microsoft.com/office/drawing/2014/main" id="{4EEA7867-4A7D-686B-E626-1A59A3D873C9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0" y="3355759"/>
            <a:ext cx="19353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3FA9043-4547-DC9B-8789-8598F91D06C4}"/>
              </a:ext>
            </a:extLst>
          </p:cNvPr>
          <p:cNvSpPr txBox="1"/>
          <p:nvPr/>
        </p:nvSpPr>
        <p:spPr>
          <a:xfrm>
            <a:off x="1469254" y="4016235"/>
            <a:ext cx="209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/>
              <a:t>Republika Slovenija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299C5B36-EF09-6BCD-1B98-71CBD3AFFB02}"/>
              </a:ext>
            </a:extLst>
          </p:cNvPr>
          <p:cNvSpPr txBox="1"/>
          <p:nvPr/>
        </p:nvSpPr>
        <p:spPr>
          <a:xfrm>
            <a:off x="1469254" y="4575527"/>
            <a:ext cx="209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1991 – danes</a:t>
            </a:r>
          </a:p>
        </p:txBody>
      </p:sp>
      <p:pic>
        <p:nvPicPr>
          <p:cNvPr id="5122" name="Picture 2" descr="icon-slovenia - Museums and deaccessioning">
            <a:extLst>
              <a:ext uri="{FF2B5EF4-FFF2-40B4-BE49-F238E27FC236}">
                <a16:creationId xmlns:a16="http://schemas.microsoft.com/office/drawing/2014/main" id="{A7D19EAD-70A1-32C3-A231-C8D5BCA4E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500" y="2948681"/>
            <a:ext cx="960638" cy="9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753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F303BC-F38B-CF22-D372-960FB9919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OSAMOSVOJITEV SLOVENIJE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20BE7B2-A99A-271E-578F-1374D9D89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Plebiscit - 23. december 1990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endParaRPr lang="sl-SI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Samostojnost - 25. junij 1991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Vojna za samostojnost</a:t>
            </a:r>
          </a:p>
        </p:txBody>
      </p:sp>
      <p:pic>
        <p:nvPicPr>
          <p:cNvPr id="1026" name="Picture 2" descr="Plebiscit o samostojnosti Slovenije - Wikipedija, prosta enciklopedija">
            <a:extLst>
              <a:ext uri="{FF2B5EF4-FFF2-40B4-BE49-F238E27FC236}">
                <a16:creationId xmlns:a16="http://schemas.microsoft.com/office/drawing/2014/main" id="{120FBF06-C22B-C46D-60C8-AD98A4FF8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918" y="1845734"/>
            <a:ext cx="3046285" cy="431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0 LET SAMOSTOJNE SLOVENIJE] Pozdravljena in dobrodošla, slovenska država!  - Demokracija">
            <a:extLst>
              <a:ext uri="{FF2B5EF4-FFF2-40B4-BE49-F238E27FC236}">
                <a16:creationId xmlns:a16="http://schemas.microsoft.com/office/drawing/2014/main" id="{4493E379-FA02-8695-0623-CA18C7574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238" y="1823883"/>
            <a:ext cx="2826337" cy="431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D397C1D-353B-3103-5795-12930CDAA5CA}"/>
              </a:ext>
            </a:extLst>
          </p:cNvPr>
          <p:cNvSpPr txBox="1"/>
          <p:nvPr/>
        </p:nvSpPr>
        <p:spPr>
          <a:xfrm>
            <a:off x="1578172" y="5682816"/>
            <a:ext cx="41834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400" dirty="0">
                <a:hlinkClick r:id="rId4"/>
              </a:rPr>
              <a:t>https://www.youtube.com/watch?v=RPsx1x4H-qI</a:t>
            </a:r>
            <a:endParaRPr lang="sl-SI" sz="1400" dirty="0"/>
          </a:p>
          <a:p>
            <a:r>
              <a:rPr lang="sl-SI" sz="1400" dirty="0">
                <a:hlinkClick r:id="rId5"/>
              </a:rPr>
              <a:t>https://www.youtube.com/watch?v=JU9QsYQUH1g</a:t>
            </a:r>
            <a:r>
              <a:rPr lang="sl-SI" sz="1400" dirty="0"/>
              <a:t> </a:t>
            </a:r>
          </a:p>
          <a:p>
            <a:r>
              <a:rPr lang="sl-SI" sz="1400" dirty="0">
                <a:hlinkClick r:id="rId6"/>
              </a:rPr>
              <a:t>https://www.youtube.com/watch?v=no-mJpJtoM4</a:t>
            </a:r>
            <a:r>
              <a:rPr lang="sl-SI" sz="1400" dirty="0"/>
              <a:t> 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1A2D5DCA-2FBA-0E8C-3590-C79F7034C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368165"/>
              </p:ext>
            </p:extLst>
          </p:nvPr>
        </p:nvGraphicFramePr>
        <p:xfrm>
          <a:off x="1676893" y="2255503"/>
          <a:ext cx="261102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824">
                  <a:extLst>
                    <a:ext uri="{9D8B030D-6E8A-4147-A177-3AD203B41FA5}">
                      <a16:colId xmlns:a16="http://schemas.microsoft.com/office/drawing/2014/main" val="920392117"/>
                    </a:ext>
                  </a:extLst>
                </a:gridCol>
                <a:gridCol w="1465197">
                  <a:extLst>
                    <a:ext uri="{9D8B030D-6E8A-4147-A177-3AD203B41FA5}">
                      <a16:colId xmlns:a16="http://schemas.microsoft.com/office/drawing/2014/main" val="3848691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udeležba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rezultat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664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93,2%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DA: 95%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209124"/>
                  </a:ext>
                </a:extLst>
              </a:tr>
            </a:tbl>
          </a:graphicData>
        </a:graphic>
      </p:graphicFrame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0543E2B-55BE-AD33-7DF5-0C057C77A3CD}"/>
              </a:ext>
            </a:extLst>
          </p:cNvPr>
          <p:cNvSpPr txBox="1"/>
          <p:nvPr/>
        </p:nvSpPr>
        <p:spPr>
          <a:xfrm>
            <a:off x="951242" y="5696370"/>
            <a:ext cx="772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sl-SI" sz="1200" dirty="0"/>
              <a:t>del</a:t>
            </a:r>
          </a:p>
          <a:p>
            <a:pPr marL="342900" indent="-342900">
              <a:buAutoNum type="arabicPeriod"/>
            </a:pPr>
            <a:r>
              <a:rPr lang="sl-SI" sz="1200" dirty="0"/>
              <a:t>del</a:t>
            </a:r>
          </a:p>
          <a:p>
            <a:pPr marL="342900" indent="-342900">
              <a:buAutoNum type="arabicPeriod"/>
            </a:pPr>
            <a:r>
              <a:rPr lang="sl-SI" sz="1200" dirty="0"/>
              <a:t>del 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81C93BDB-9E8A-ECB0-CA7A-BC4F7178B6ED}"/>
              </a:ext>
            </a:extLst>
          </p:cNvPr>
          <p:cNvSpPr txBox="1"/>
          <p:nvPr/>
        </p:nvSpPr>
        <p:spPr>
          <a:xfrm>
            <a:off x="1025008" y="5388593"/>
            <a:ext cx="3008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Dokumentarni film (Zbrali smo pogum)</a:t>
            </a:r>
          </a:p>
        </p:txBody>
      </p:sp>
    </p:spTree>
    <p:extLst>
      <p:ext uri="{BB962C8B-B14F-4D97-AF65-F5344CB8AC3E}">
        <p14:creationId xmlns:p14="http://schemas.microsoft.com/office/powerpoint/2010/main" val="419431932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Zeleno-rumen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85</TotalTime>
  <Words>201</Words>
  <Application>Microsoft Office PowerPoint</Application>
  <PresentationFormat>Širokozaslonsko</PresentationFormat>
  <Paragraphs>47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Retrospektiva</vt:lpstr>
      <vt:lpstr>SLOVENSKO OZEMLJE SKOZI ZGODOVINO</vt:lpstr>
      <vt:lpstr>DRŽAVE NA SLOVENSKEM OZEMLJU</vt:lpstr>
      <vt:lpstr>DRŽAVE NA SLOVENSKEM OZEMLJU</vt:lpstr>
      <vt:lpstr>DRŽAVE NA SLOVENSKEM OZEMLJU</vt:lpstr>
      <vt:lpstr>DRŽAVE NA SLOVENSKEM OZEMLJU</vt:lpstr>
      <vt:lpstr>OSAMOSVOJITEV SLOVENIJE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SLOVENSKO OZEMLJE SKOZI ZGODOVINO</dc:title>
  <dc:creator>monika kastelic</dc:creator>
  <cp:lastModifiedBy>monika kastelic</cp:lastModifiedBy>
  <cp:revision>1</cp:revision>
  <dcterms:created xsi:type="dcterms:W3CDTF">2023-09-13T19:01:03Z</dcterms:created>
  <dcterms:modified xsi:type="dcterms:W3CDTF">2023-09-13T20:26:35Z</dcterms:modified>
</cp:coreProperties>
</file>