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58" r:id="rId13"/>
    <p:sldId id="259" r:id="rId14"/>
    <p:sldId id="260" r:id="rId15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F1F3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2A2A338-30C0-44FF-8D20-E74A5E1FFC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68DD0D17-2DA5-4115-A09B-1D1C88BCFD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B5D282D7-EB26-46B9-8D5D-34B5CC036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25EA3-D7D8-4067-8430-DBB46FBF25AF}" type="datetimeFigureOut">
              <a:rPr lang="sl-SI" smtClean="0"/>
              <a:t>14. 01. 2021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D107408F-4946-4DBC-B3C7-E6D79AB5F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53E7132-8530-4A68-B9F9-A7CF60D0F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C4F0E-3692-4C06-9ECA-ECA5305EB64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3612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FBCD3C1-12DC-45F5-B823-E45623BB5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79FFDD42-4B79-4E56-BA96-8E774B869A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37F76F76-CD42-4B7D-B0BC-C6DA819DA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25EA3-D7D8-4067-8430-DBB46FBF25AF}" type="datetimeFigureOut">
              <a:rPr lang="sl-SI" smtClean="0"/>
              <a:t>14. 01. 2021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6157F4CF-1D0C-4C15-93EF-494DFA801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D7E2213-C3B7-4AAC-8E41-3D39BA50A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C4F0E-3692-4C06-9ECA-ECA5305EB64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79951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F003D258-303B-4EB1-922F-7607311BA0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3B9CC18F-3257-400D-9C17-0BC7AFB266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A42F2173-DFA3-4C5F-9EC8-57080ED46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25EA3-D7D8-4067-8430-DBB46FBF25AF}" type="datetimeFigureOut">
              <a:rPr lang="sl-SI" smtClean="0"/>
              <a:t>14. 01. 2021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5D435CA7-868A-437A-87C2-D2B1C2FD0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C88D8759-F1C6-4D6E-B52C-0CDDF73C1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C4F0E-3692-4C06-9ECA-ECA5305EB64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23520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204BA67-433A-4EC2-AAC8-9FE4F502C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7F318FF-4ADD-4B24-A62C-DA3F61E55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B01F70A3-9DD8-493C-AD9E-F6CECD2A3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25EA3-D7D8-4067-8430-DBB46FBF25AF}" type="datetimeFigureOut">
              <a:rPr lang="sl-SI" smtClean="0"/>
              <a:t>14. 01. 2021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B04BD854-58F4-4DB8-A224-3764FA0B3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A97504D2-6A1D-4BAE-AB21-872D07CE2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C4F0E-3692-4C06-9ECA-ECA5305EB64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85766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5071301-DB21-4903-B567-39380E98B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F147C9E-22BE-4CCF-85D6-8B0F0B333A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0ECE003-93D1-4EC9-AC2C-9BD6F7F4E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25EA3-D7D8-4067-8430-DBB46FBF25AF}" type="datetimeFigureOut">
              <a:rPr lang="sl-SI" smtClean="0"/>
              <a:t>14. 01. 2021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88663578-2EE8-4887-88D8-A03DD0E2D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E45E66C4-9CF2-4917-A6CF-843B5FC55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C4F0E-3692-4C06-9ECA-ECA5305EB64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21698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B75BBA3-F976-44D8-A9DD-035444237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DB370A4-38A0-4CB3-8780-6CB1473AEF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67E8BA1B-FF31-419B-B044-84DC71CCD0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B3464666-8577-4436-ADC4-9A1B74883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25EA3-D7D8-4067-8430-DBB46FBF25AF}" type="datetimeFigureOut">
              <a:rPr lang="sl-SI" smtClean="0"/>
              <a:t>14. 01. 2021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530E9C33-F3C4-46E5-A97D-B067BE123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7394F282-C921-4EE7-BA0B-6E36B9833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C4F0E-3692-4C06-9ECA-ECA5305EB64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25785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F10A676-AB41-42DB-8103-5A458B9BF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1404AF02-746D-4B4E-9500-1F047551B8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5D6220B0-5CE3-455E-96E4-D0A951DC7E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2532CDF7-5409-4C65-9FA5-9058A36274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B82910E7-FE23-4AE6-80BA-0DCC1FAF8B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D698DB51-1903-4CFD-979D-64EDFED67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25EA3-D7D8-4067-8430-DBB46FBF25AF}" type="datetimeFigureOut">
              <a:rPr lang="sl-SI" smtClean="0"/>
              <a:t>14. 01. 2021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FB1CA63B-D50A-41E4-8FC9-C2026380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F976946E-3CB3-4229-8CA2-BDEF4BDA4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C4F0E-3692-4C06-9ECA-ECA5305EB64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06943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B29B31D-D3D3-4674-A321-9CA7FE593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1EFF1371-850B-4CA9-9EDB-3F0A285D9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25EA3-D7D8-4067-8430-DBB46FBF25AF}" type="datetimeFigureOut">
              <a:rPr lang="sl-SI" smtClean="0"/>
              <a:t>14. 01. 2021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A5D5BF69-E565-470C-AD50-725A42151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398EA767-D70C-4E77-9D75-75C8EC0B7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C4F0E-3692-4C06-9ECA-ECA5305EB64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86290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54B5845C-7792-48DF-A176-A38B8E606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25EA3-D7D8-4067-8430-DBB46FBF25AF}" type="datetimeFigureOut">
              <a:rPr lang="sl-SI" smtClean="0"/>
              <a:t>14. 01. 2021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5C5C62EA-732B-4C00-97EB-7A93B2EF0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F43262B8-4912-4E86-85CE-31D210559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C4F0E-3692-4C06-9ECA-ECA5305EB64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88587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68FDFEA-4610-4EAF-9EE7-1B25F056F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AD984F2-13D0-4794-90EA-DEF8E6F6C9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F7EDD772-1700-45BD-BAD1-1399FB41F5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0AD7D3F2-C0A0-41DA-B7EF-1FAFD98B1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25EA3-D7D8-4067-8430-DBB46FBF25AF}" type="datetimeFigureOut">
              <a:rPr lang="sl-SI" smtClean="0"/>
              <a:t>14. 01. 2021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6CB5E0F8-8AEC-4BCE-8AF8-531E3172C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47ED363C-9A2B-4DAB-AD26-2125BA270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C4F0E-3692-4C06-9ECA-ECA5305EB64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15964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8A56407-0D2E-45CA-B0FC-BF1672D2F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BF4F12E6-C0E0-42CF-A3C2-9AE812874E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C3EAC666-1014-43D9-8005-0367696D12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C81BD282-90D7-4540-8601-25C824B6C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25EA3-D7D8-4067-8430-DBB46FBF25AF}" type="datetimeFigureOut">
              <a:rPr lang="sl-SI" smtClean="0"/>
              <a:t>14. 01. 2021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8913B6E2-6180-4DA0-932D-BD26F0AB2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8D17C940-6FEE-4F48-B77C-509237F6D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C4F0E-3692-4C06-9ECA-ECA5305EB64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48681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3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CCCD6263-8FF0-4BDD-A86B-C44974DB5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EE0BD5C5-4808-495A-92EE-B7B333A9B0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B0C63F28-94EA-4A5E-B99A-2C3AF13E43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C25EA3-D7D8-4067-8430-DBB46FBF25AF}" type="datetimeFigureOut">
              <a:rPr lang="sl-SI" smtClean="0"/>
              <a:t>14. 01. 2021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A5BF4E8D-9AD1-4E57-82AC-F52522B37B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5666BBBE-A8A5-4DAC-BBEC-7833FCA8A8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C4F0E-3692-4C06-9ECA-ECA5305EB64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03875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folio.rokus-klett.si/?credit=LIB3SDZMAT2_2015&amp;pages=22-23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3D29517-5A26-4C5C-846A-AB4EF90622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7747" y="721310"/>
            <a:ext cx="9336506" cy="1235827"/>
          </a:xfrm>
        </p:spPr>
        <p:txBody>
          <a:bodyPr>
            <a:normAutofit fontScale="90000"/>
          </a:bodyPr>
          <a:lstStyle/>
          <a:p>
            <a:r>
              <a:rPr lang="sl-SI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POŠTEVANKA ŠTEVILA 10</a:t>
            </a:r>
          </a:p>
        </p:txBody>
      </p:sp>
      <p:pic>
        <p:nvPicPr>
          <p:cNvPr id="1026" name="Picture 2" descr="Clientmoji">
            <a:extLst>
              <a:ext uri="{FF2B5EF4-FFF2-40B4-BE49-F238E27FC236}">
                <a16:creationId xmlns:a16="http://schemas.microsoft.com/office/drawing/2014/main" id="{3CD8E6C4-7BFC-4D56-8504-0BEB6F9EB3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2194560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394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278"/>
    </mc:Choice>
    <mc:Fallback xmlns="">
      <p:transition spd="slow" advTm="23278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65CFF9C1-DED8-43E4-9458-C97147566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1783"/>
            <a:ext cx="1063625" cy="1195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61F77210-9FAD-49BE-B660-CC0D359F3D3D}"/>
              </a:ext>
            </a:extLst>
          </p:cNvPr>
          <p:cNvSpPr txBox="1"/>
          <p:nvPr/>
        </p:nvSpPr>
        <p:spPr>
          <a:xfrm>
            <a:off x="3152775" y="547227"/>
            <a:ext cx="7010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latin typeface="Comic Sans MS" panose="030F0702030302020204" pitchFamily="66" charset="0"/>
              </a:rPr>
              <a:t>Kupila sem 9 vrečk s frnikolami. V vsaki je 10 frnikol. Koliko je vseh frnikol v vrečkah?</a:t>
            </a: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67ECA015-BF26-40E4-A9C4-38C11E407355}"/>
              </a:ext>
            </a:extLst>
          </p:cNvPr>
          <p:cNvSpPr txBox="1"/>
          <p:nvPr/>
        </p:nvSpPr>
        <p:spPr>
          <a:xfrm>
            <a:off x="3228975" y="3167390"/>
            <a:ext cx="701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9 </a:t>
            </a:r>
            <a:r>
              <a:rPr lang="sl-SI" sz="2800" dirty="0">
                <a:solidFill>
                  <a:srgbClr val="FF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 10 = 90</a:t>
            </a:r>
            <a:endParaRPr lang="sl-SI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5A56A872-5B75-4392-AF25-8D708EEA3117}"/>
              </a:ext>
            </a:extLst>
          </p:cNvPr>
          <p:cNvSpPr txBox="1"/>
          <p:nvPr/>
        </p:nvSpPr>
        <p:spPr>
          <a:xfrm>
            <a:off x="3228975" y="3900947"/>
            <a:ext cx="701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latin typeface="Comic Sans MS" panose="030F0702030302020204" pitchFamily="66" charset="0"/>
              </a:rPr>
              <a:t>V vseh vrečkah je 90 frnikol.</a:t>
            </a:r>
          </a:p>
        </p:txBody>
      </p:sp>
      <p:pic>
        <p:nvPicPr>
          <p:cNvPr id="6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EC6B6A1E-0523-4128-90CB-8630F2A2F2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441" y="227766"/>
            <a:ext cx="1082675" cy="1216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A28657FF-278D-424D-A462-25E6BFE0827B}"/>
              </a:ext>
            </a:extLst>
          </p:cNvPr>
          <p:cNvSpPr txBox="1"/>
          <p:nvPr/>
        </p:nvSpPr>
        <p:spPr>
          <a:xfrm>
            <a:off x="3228974" y="2308726"/>
            <a:ext cx="86785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latin typeface="Comic Sans MS" panose="030F0702030302020204" pitchFamily="66" charset="0"/>
              </a:rPr>
              <a:t>10 + 10 + 10 + 10 + 10 + 10 + 10 + 10 + 10 = 90</a:t>
            </a:r>
          </a:p>
        </p:txBody>
      </p:sp>
      <p:pic>
        <p:nvPicPr>
          <p:cNvPr id="8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F3D6E666-A1CE-4D64-B411-EA4EEF443D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4481"/>
            <a:ext cx="1082676" cy="121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4541DD4A-64AB-4885-8C6C-AC6EFD6B1C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780" y="1513907"/>
            <a:ext cx="1082676" cy="121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A956742D-E66D-4D01-A179-98879A27E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20628"/>
            <a:ext cx="1082676" cy="121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A62B4353-EA1E-4CBA-B565-6F89DC7C1E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780" y="2841305"/>
            <a:ext cx="1082676" cy="121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0EF7C187-DA4D-4742-8729-8AB77A50E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74760"/>
            <a:ext cx="1082676" cy="121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6C3622CF-0DFC-4A2B-8A03-E6E1136FDF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276" y="4174760"/>
            <a:ext cx="1082676" cy="121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C6A7CBE6-0BA7-435C-A644-F022CB2F90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29474"/>
            <a:ext cx="1082676" cy="121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00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65CFF9C1-DED8-43E4-9458-C97147566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1783"/>
            <a:ext cx="1063625" cy="1195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61F77210-9FAD-49BE-B660-CC0D359F3D3D}"/>
              </a:ext>
            </a:extLst>
          </p:cNvPr>
          <p:cNvSpPr txBox="1"/>
          <p:nvPr/>
        </p:nvSpPr>
        <p:spPr>
          <a:xfrm>
            <a:off x="3152775" y="447675"/>
            <a:ext cx="7010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latin typeface="Comic Sans MS" panose="030F0702030302020204" pitchFamily="66" charset="0"/>
              </a:rPr>
              <a:t>Kupila sem 10 vrečk s frnikolami. V vsaki je 10 frnikol. Koliko je vseh frnikol v vrečkah?</a:t>
            </a: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67ECA015-BF26-40E4-A9C4-38C11E407355}"/>
              </a:ext>
            </a:extLst>
          </p:cNvPr>
          <p:cNvSpPr txBox="1"/>
          <p:nvPr/>
        </p:nvSpPr>
        <p:spPr>
          <a:xfrm>
            <a:off x="3228975" y="3167390"/>
            <a:ext cx="701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10 </a:t>
            </a:r>
            <a:r>
              <a:rPr lang="sl-SI" sz="2800" dirty="0">
                <a:solidFill>
                  <a:srgbClr val="FF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 10 = 100</a:t>
            </a:r>
            <a:endParaRPr lang="sl-SI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5A56A872-5B75-4392-AF25-8D708EEA3117}"/>
              </a:ext>
            </a:extLst>
          </p:cNvPr>
          <p:cNvSpPr txBox="1"/>
          <p:nvPr/>
        </p:nvSpPr>
        <p:spPr>
          <a:xfrm>
            <a:off x="3228975" y="3900947"/>
            <a:ext cx="701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latin typeface="Comic Sans MS" panose="030F0702030302020204" pitchFamily="66" charset="0"/>
              </a:rPr>
              <a:t>V vseh vrečkah je 100 frnikol.</a:t>
            </a:r>
          </a:p>
        </p:txBody>
      </p:sp>
      <p:pic>
        <p:nvPicPr>
          <p:cNvPr id="6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EC6B6A1E-0523-4128-90CB-8630F2A2F2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441" y="227766"/>
            <a:ext cx="1082675" cy="1216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A28657FF-278D-424D-A462-25E6BFE0827B}"/>
              </a:ext>
            </a:extLst>
          </p:cNvPr>
          <p:cNvSpPr txBox="1"/>
          <p:nvPr/>
        </p:nvSpPr>
        <p:spPr>
          <a:xfrm>
            <a:off x="3228974" y="2308726"/>
            <a:ext cx="86785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latin typeface="Comic Sans MS" panose="030F0702030302020204" pitchFamily="66" charset="0"/>
              </a:rPr>
              <a:t>10 + 10 + 10 + 10 + 10 + 10 + 10 + 10 + 10 + 10 = 100</a:t>
            </a:r>
          </a:p>
        </p:txBody>
      </p:sp>
      <p:pic>
        <p:nvPicPr>
          <p:cNvPr id="8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F3D6E666-A1CE-4D64-B411-EA4EEF443D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4481"/>
            <a:ext cx="1082676" cy="121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4541DD4A-64AB-4885-8C6C-AC6EFD6B1C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780" y="1513907"/>
            <a:ext cx="1082676" cy="121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A956742D-E66D-4D01-A179-98879A27E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20628"/>
            <a:ext cx="1082676" cy="121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A62B4353-EA1E-4CBA-B565-6F89DC7C1E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780" y="2841305"/>
            <a:ext cx="1082676" cy="121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0EF7C187-DA4D-4742-8729-8AB77A50E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74760"/>
            <a:ext cx="1082676" cy="121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6C3622CF-0DFC-4A2B-8A03-E6E1136FDF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276" y="4174760"/>
            <a:ext cx="1082676" cy="121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C6A7CBE6-0BA7-435C-A644-F022CB2F90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29474"/>
            <a:ext cx="1082676" cy="121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F2DC2A18-353A-474A-87A6-6F15055656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780" y="5429474"/>
            <a:ext cx="1082676" cy="121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5203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jeZBesedilom 4">
            <a:extLst>
              <a:ext uri="{FF2B5EF4-FFF2-40B4-BE49-F238E27FC236}">
                <a16:creationId xmlns:a16="http://schemas.microsoft.com/office/drawing/2014/main" id="{C2241BB2-0031-487F-A4C7-FA07952AAECB}"/>
              </a:ext>
            </a:extLst>
          </p:cNvPr>
          <p:cNvSpPr txBox="1"/>
          <p:nvPr/>
        </p:nvSpPr>
        <p:spPr>
          <a:xfrm>
            <a:off x="533400" y="361950"/>
            <a:ext cx="2838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 </a:t>
            </a:r>
            <a:r>
              <a:rPr lang="sl-SI" sz="3200" dirty="0"/>
              <a:t>1 ● 10 =   </a:t>
            </a:r>
            <a:r>
              <a:rPr lang="sl-SI" sz="3200" dirty="0">
                <a:solidFill>
                  <a:srgbClr val="FF0000"/>
                </a:solidFill>
              </a:rPr>
              <a:t>10</a:t>
            </a:r>
            <a:r>
              <a:rPr lang="sl-SI" sz="3200" dirty="0"/>
              <a:t> </a:t>
            </a: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223D9676-75C2-4697-9739-0E9A3023F568}"/>
              </a:ext>
            </a:extLst>
          </p:cNvPr>
          <p:cNvSpPr txBox="1"/>
          <p:nvPr/>
        </p:nvSpPr>
        <p:spPr>
          <a:xfrm>
            <a:off x="533400" y="873891"/>
            <a:ext cx="24316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/>
              <a:t> 2 ● 10 =  </a:t>
            </a:r>
            <a:r>
              <a:rPr lang="sl-SI" sz="3200" dirty="0">
                <a:solidFill>
                  <a:srgbClr val="FF0000"/>
                </a:solidFill>
              </a:rPr>
              <a:t>20</a:t>
            </a:r>
            <a:r>
              <a:rPr lang="sl-SI" sz="3200" dirty="0"/>
              <a:t> </a:t>
            </a: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96B73940-D0B0-4AE9-B9AD-BA0AA98E335E}"/>
              </a:ext>
            </a:extLst>
          </p:cNvPr>
          <p:cNvSpPr txBox="1"/>
          <p:nvPr/>
        </p:nvSpPr>
        <p:spPr>
          <a:xfrm>
            <a:off x="653085" y="1421203"/>
            <a:ext cx="2838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/>
              <a:t>3 ● 10 =  </a:t>
            </a:r>
            <a:r>
              <a:rPr lang="sl-SI" sz="3200" dirty="0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10BDA317-6BE5-4DE0-B530-D7A4958F218C}"/>
              </a:ext>
            </a:extLst>
          </p:cNvPr>
          <p:cNvSpPr txBox="1"/>
          <p:nvPr/>
        </p:nvSpPr>
        <p:spPr>
          <a:xfrm>
            <a:off x="671885" y="1890110"/>
            <a:ext cx="2838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/>
              <a:t>4 ● 10 =  </a:t>
            </a:r>
            <a:r>
              <a:rPr lang="sl-SI" sz="3200" dirty="0">
                <a:solidFill>
                  <a:srgbClr val="FF0000"/>
                </a:solidFill>
              </a:rPr>
              <a:t>40</a:t>
            </a: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59FA5785-E106-4D78-A8D6-B02EA79CC63A}"/>
              </a:ext>
            </a:extLst>
          </p:cNvPr>
          <p:cNvSpPr txBox="1"/>
          <p:nvPr/>
        </p:nvSpPr>
        <p:spPr>
          <a:xfrm>
            <a:off x="653085" y="2514638"/>
            <a:ext cx="2838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/>
              <a:t>5 ● 10 =  </a:t>
            </a:r>
            <a:r>
              <a:rPr lang="sl-SI" sz="3200" dirty="0">
                <a:solidFill>
                  <a:srgbClr val="FF0000"/>
                </a:solidFill>
              </a:rPr>
              <a:t>50</a:t>
            </a: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B816395B-1277-4BC9-8ADD-374CA1ED9411}"/>
              </a:ext>
            </a:extLst>
          </p:cNvPr>
          <p:cNvSpPr txBox="1"/>
          <p:nvPr/>
        </p:nvSpPr>
        <p:spPr>
          <a:xfrm>
            <a:off x="671885" y="3040227"/>
            <a:ext cx="2599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/>
              <a:t>6 ● 10 =  </a:t>
            </a:r>
            <a:r>
              <a:rPr lang="sl-SI" sz="3200" dirty="0">
                <a:solidFill>
                  <a:srgbClr val="FF0000"/>
                </a:solidFill>
              </a:rPr>
              <a:t>60</a:t>
            </a:r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77D20C5B-CC79-4931-9B54-11722F7EA9E0}"/>
              </a:ext>
            </a:extLst>
          </p:cNvPr>
          <p:cNvSpPr txBox="1"/>
          <p:nvPr/>
        </p:nvSpPr>
        <p:spPr>
          <a:xfrm>
            <a:off x="653085" y="3586838"/>
            <a:ext cx="258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/>
              <a:t>7 ● 10 =  </a:t>
            </a:r>
            <a:r>
              <a:rPr lang="sl-SI" sz="3200" dirty="0">
                <a:solidFill>
                  <a:srgbClr val="FF0000"/>
                </a:solidFill>
              </a:rPr>
              <a:t>70</a:t>
            </a:r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FAD62B8E-0BB7-49E4-A011-0FF55B07B7BE}"/>
              </a:ext>
            </a:extLst>
          </p:cNvPr>
          <p:cNvSpPr txBox="1"/>
          <p:nvPr/>
        </p:nvSpPr>
        <p:spPr>
          <a:xfrm>
            <a:off x="669593" y="4136944"/>
            <a:ext cx="2702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/>
              <a:t>8 ● 10 =  </a:t>
            </a:r>
            <a:r>
              <a:rPr lang="sl-SI" sz="3200" dirty="0">
                <a:solidFill>
                  <a:srgbClr val="FF0000"/>
                </a:solidFill>
              </a:rPr>
              <a:t>80</a:t>
            </a:r>
          </a:p>
        </p:txBody>
      </p: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65734B08-4E00-4AEC-8A6B-8A5E938D0AA5}"/>
              </a:ext>
            </a:extLst>
          </p:cNvPr>
          <p:cNvSpPr txBox="1"/>
          <p:nvPr/>
        </p:nvSpPr>
        <p:spPr>
          <a:xfrm>
            <a:off x="696036" y="4673544"/>
            <a:ext cx="2599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/>
              <a:t>9 ● 10 =  </a:t>
            </a:r>
            <a:r>
              <a:rPr lang="sl-SI" sz="3200" dirty="0">
                <a:solidFill>
                  <a:srgbClr val="FF0000"/>
                </a:solidFill>
              </a:rPr>
              <a:t>90</a:t>
            </a:r>
          </a:p>
        </p:txBody>
      </p: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494948D3-4D10-419D-B69A-30926C5646C9}"/>
              </a:ext>
            </a:extLst>
          </p:cNvPr>
          <p:cNvSpPr txBox="1"/>
          <p:nvPr/>
        </p:nvSpPr>
        <p:spPr>
          <a:xfrm>
            <a:off x="533400" y="5258319"/>
            <a:ext cx="31545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/>
              <a:t>10 ● 10 = </a:t>
            </a:r>
            <a:r>
              <a:rPr lang="sl-SI" sz="3200" dirty="0">
                <a:solidFill>
                  <a:srgbClr val="FF0000"/>
                </a:solidFill>
              </a:rPr>
              <a:t>100</a:t>
            </a:r>
          </a:p>
        </p:txBody>
      </p:sp>
      <p:sp>
        <p:nvSpPr>
          <p:cNvPr id="69" name="PoljeZBesedilom 68">
            <a:extLst>
              <a:ext uri="{FF2B5EF4-FFF2-40B4-BE49-F238E27FC236}">
                <a16:creationId xmlns:a16="http://schemas.microsoft.com/office/drawing/2014/main" id="{18A924B5-9BC1-4F11-8B63-C7561A830FB5}"/>
              </a:ext>
            </a:extLst>
          </p:cNvPr>
          <p:cNvSpPr txBox="1"/>
          <p:nvPr/>
        </p:nvSpPr>
        <p:spPr>
          <a:xfrm>
            <a:off x="696036" y="5964072"/>
            <a:ext cx="11177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latin typeface="Arial" panose="020B0604020202020204" pitchFamily="34" charset="0"/>
                <a:cs typeface="Arial" panose="020B0604020202020204" pitchFamily="34" charset="0"/>
              </a:rPr>
              <a:t>Večkratniki števila 10 so: </a:t>
            </a:r>
            <a:r>
              <a:rPr lang="sl-SI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10, 20, 30, 40, 50, 60, 70, 80, 90 in 100</a:t>
            </a:r>
            <a:r>
              <a:rPr lang="sl-SI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9313DA54-7A3C-4CFE-91AF-A05EDB0CD6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21" t="19256" r="383" b="58097"/>
          <a:stretch/>
        </p:blipFill>
        <p:spPr>
          <a:xfrm>
            <a:off x="2965047" y="5271824"/>
            <a:ext cx="8537840" cy="658033"/>
          </a:xfrm>
          <a:prstGeom prst="rect">
            <a:avLst/>
          </a:prstGeom>
        </p:spPr>
      </p:pic>
      <p:pic>
        <p:nvPicPr>
          <p:cNvPr id="70" name="Slika 69">
            <a:extLst>
              <a:ext uri="{FF2B5EF4-FFF2-40B4-BE49-F238E27FC236}">
                <a16:creationId xmlns:a16="http://schemas.microsoft.com/office/drawing/2014/main" id="{1E3B4921-217B-40C0-B7C6-D226707A240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21" t="19639" r="10280" b="58097"/>
          <a:stretch/>
        </p:blipFill>
        <p:spPr>
          <a:xfrm>
            <a:off x="2958124" y="4639789"/>
            <a:ext cx="7683372" cy="646880"/>
          </a:xfrm>
          <a:prstGeom prst="rect">
            <a:avLst/>
          </a:prstGeom>
        </p:spPr>
      </p:pic>
      <p:pic>
        <p:nvPicPr>
          <p:cNvPr id="72" name="Slika 71">
            <a:extLst>
              <a:ext uri="{FF2B5EF4-FFF2-40B4-BE49-F238E27FC236}">
                <a16:creationId xmlns:a16="http://schemas.microsoft.com/office/drawing/2014/main" id="{4E232797-383F-4FE3-B99E-11F0173A814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21" t="18775" r="19951" b="58097"/>
          <a:stretch/>
        </p:blipFill>
        <p:spPr>
          <a:xfrm>
            <a:off x="2958124" y="4041762"/>
            <a:ext cx="6848485" cy="671993"/>
          </a:xfrm>
          <a:prstGeom prst="rect">
            <a:avLst/>
          </a:prstGeom>
        </p:spPr>
      </p:pic>
      <p:pic>
        <p:nvPicPr>
          <p:cNvPr id="73" name="Slika 72">
            <a:extLst>
              <a:ext uri="{FF2B5EF4-FFF2-40B4-BE49-F238E27FC236}">
                <a16:creationId xmlns:a16="http://schemas.microsoft.com/office/drawing/2014/main" id="{0C20D708-6F05-4E5D-A546-22DB57B674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21" t="19256" r="88187" b="58097"/>
          <a:stretch/>
        </p:blipFill>
        <p:spPr>
          <a:xfrm>
            <a:off x="3031537" y="193401"/>
            <a:ext cx="957596" cy="658033"/>
          </a:xfrm>
          <a:prstGeom prst="rect">
            <a:avLst/>
          </a:prstGeom>
        </p:spPr>
      </p:pic>
      <p:pic>
        <p:nvPicPr>
          <p:cNvPr id="74" name="Slika 73">
            <a:extLst>
              <a:ext uri="{FF2B5EF4-FFF2-40B4-BE49-F238E27FC236}">
                <a16:creationId xmlns:a16="http://schemas.microsoft.com/office/drawing/2014/main" id="{8F1DEAE0-A5B2-44DE-9054-523BF36E91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21" t="20991" r="29773" b="58097"/>
          <a:stretch/>
        </p:blipFill>
        <p:spPr>
          <a:xfrm>
            <a:off x="2958124" y="3553083"/>
            <a:ext cx="6000513" cy="607620"/>
          </a:xfrm>
          <a:prstGeom prst="rect">
            <a:avLst/>
          </a:prstGeom>
        </p:spPr>
      </p:pic>
      <p:pic>
        <p:nvPicPr>
          <p:cNvPr id="75" name="Slika 74">
            <a:extLst>
              <a:ext uri="{FF2B5EF4-FFF2-40B4-BE49-F238E27FC236}">
                <a16:creationId xmlns:a16="http://schemas.microsoft.com/office/drawing/2014/main" id="{9B1678D6-C13A-433E-A244-E034255E06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21" t="20438" r="68807" b="58097"/>
          <a:stretch/>
        </p:blipFill>
        <p:spPr>
          <a:xfrm>
            <a:off x="2965047" y="1328158"/>
            <a:ext cx="2630724" cy="623693"/>
          </a:xfrm>
          <a:prstGeom prst="rect">
            <a:avLst/>
          </a:prstGeom>
        </p:spPr>
      </p:pic>
      <p:pic>
        <p:nvPicPr>
          <p:cNvPr id="76" name="Slika 75">
            <a:extLst>
              <a:ext uri="{FF2B5EF4-FFF2-40B4-BE49-F238E27FC236}">
                <a16:creationId xmlns:a16="http://schemas.microsoft.com/office/drawing/2014/main" id="{1D80BFEC-B9CC-46CC-AEB6-E484437AD6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21" t="21448" r="78516" b="58097"/>
          <a:stretch/>
        </p:blipFill>
        <p:spPr>
          <a:xfrm>
            <a:off x="2965047" y="779567"/>
            <a:ext cx="1792483" cy="594324"/>
          </a:xfrm>
          <a:prstGeom prst="rect">
            <a:avLst/>
          </a:prstGeom>
        </p:spPr>
      </p:pic>
      <p:pic>
        <p:nvPicPr>
          <p:cNvPr id="77" name="Slika 76">
            <a:extLst>
              <a:ext uri="{FF2B5EF4-FFF2-40B4-BE49-F238E27FC236}">
                <a16:creationId xmlns:a16="http://schemas.microsoft.com/office/drawing/2014/main" id="{287CA9D3-7B3B-40B2-B95D-BB4900F244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21" t="19654" r="59228" b="58097"/>
          <a:stretch/>
        </p:blipFill>
        <p:spPr>
          <a:xfrm>
            <a:off x="2965047" y="1870705"/>
            <a:ext cx="3457681" cy="646457"/>
          </a:xfrm>
          <a:prstGeom prst="rect">
            <a:avLst/>
          </a:prstGeom>
        </p:spPr>
      </p:pic>
      <p:pic>
        <p:nvPicPr>
          <p:cNvPr id="78" name="Slika 77">
            <a:extLst>
              <a:ext uri="{FF2B5EF4-FFF2-40B4-BE49-F238E27FC236}">
                <a16:creationId xmlns:a16="http://schemas.microsoft.com/office/drawing/2014/main" id="{DC2BC1CE-2BD1-4A64-8DA8-1B1AEFCDC3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21" t="22579" r="49270" b="58097"/>
          <a:stretch/>
        </p:blipFill>
        <p:spPr>
          <a:xfrm>
            <a:off x="2958124" y="2519907"/>
            <a:ext cx="4317319" cy="561464"/>
          </a:xfrm>
          <a:prstGeom prst="rect">
            <a:avLst/>
          </a:prstGeom>
        </p:spPr>
      </p:pic>
      <p:pic>
        <p:nvPicPr>
          <p:cNvPr id="79" name="Slika 78">
            <a:extLst>
              <a:ext uri="{FF2B5EF4-FFF2-40B4-BE49-F238E27FC236}">
                <a16:creationId xmlns:a16="http://schemas.microsoft.com/office/drawing/2014/main" id="{178FADCF-1F80-4565-ABBF-DBBA822407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21" t="19654" r="39446" b="58097"/>
          <a:stretch/>
        </p:blipFill>
        <p:spPr>
          <a:xfrm>
            <a:off x="2958124" y="2996800"/>
            <a:ext cx="5165459" cy="646457"/>
          </a:xfrm>
          <a:prstGeom prst="rect">
            <a:avLst/>
          </a:prstGeom>
        </p:spPr>
      </p:pic>
      <p:sp>
        <p:nvSpPr>
          <p:cNvPr id="80" name="PoljeZBesedilom 79">
            <a:extLst>
              <a:ext uri="{FF2B5EF4-FFF2-40B4-BE49-F238E27FC236}">
                <a16:creationId xmlns:a16="http://schemas.microsoft.com/office/drawing/2014/main" id="{AB19822E-5666-4302-861C-24692C68B79D}"/>
              </a:ext>
            </a:extLst>
          </p:cNvPr>
          <p:cNvSpPr txBox="1"/>
          <p:nvPr/>
        </p:nvSpPr>
        <p:spPr>
          <a:xfrm>
            <a:off x="533400" y="-66489"/>
            <a:ext cx="4819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>
                <a:solidFill>
                  <a:srgbClr val="FF0000"/>
                </a:solidFill>
              </a:rPr>
              <a:t>POŠTEVANKA ŠTEVILA 10</a:t>
            </a:r>
          </a:p>
        </p:txBody>
      </p:sp>
      <p:sp>
        <p:nvSpPr>
          <p:cNvPr id="15" name="Pravokotnik: zaokroženi vogali 14">
            <a:extLst>
              <a:ext uri="{FF2B5EF4-FFF2-40B4-BE49-F238E27FC236}">
                <a16:creationId xmlns:a16="http://schemas.microsoft.com/office/drawing/2014/main" id="{BC1B7D99-7F5C-4A95-AE70-C450D8E126EF}"/>
              </a:ext>
            </a:extLst>
          </p:cNvPr>
          <p:cNvSpPr/>
          <p:nvPr/>
        </p:nvSpPr>
        <p:spPr>
          <a:xfrm>
            <a:off x="2138090" y="302843"/>
            <a:ext cx="816713" cy="5681266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7" name="PoljeZBesedilom 26">
            <a:extLst>
              <a:ext uri="{FF2B5EF4-FFF2-40B4-BE49-F238E27FC236}">
                <a16:creationId xmlns:a16="http://schemas.microsoft.com/office/drawing/2014/main" id="{528417FC-B2A6-4C24-8C10-417D221D12D2}"/>
              </a:ext>
            </a:extLst>
          </p:cNvPr>
          <p:cNvSpPr txBox="1"/>
          <p:nvPr/>
        </p:nvSpPr>
        <p:spPr>
          <a:xfrm>
            <a:off x="8666480" y="115144"/>
            <a:ext cx="3235647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sl-SI" sz="2400" dirty="0">
                <a:solidFill>
                  <a:srgbClr val="0070C0"/>
                </a:solidFill>
              </a:rPr>
              <a:t>ZAPIS V ZVEZEK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90141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69" grpId="0"/>
      <p:bldP spid="80" grpId="0"/>
      <p:bldP spid="15" grpId="0" animBg="1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0A7B2D2-12F0-493B-B455-2723FAA54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264" y="297467"/>
            <a:ext cx="7762461" cy="682247"/>
          </a:xfrm>
        </p:spPr>
        <p:txBody>
          <a:bodyPr>
            <a:normAutofit/>
          </a:bodyPr>
          <a:lstStyle/>
          <a:p>
            <a:r>
              <a:rPr lang="sl-SI" sz="3200" dirty="0">
                <a:latin typeface="Comic Sans MS" panose="030F0702030302020204" pitchFamily="66" charset="0"/>
              </a:rPr>
              <a:t>Naloge v DZ na str.21, 22  in 23.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861C471C-3005-4DEA-9B63-023AAC8724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583" t="11769" r="35761" b="13799"/>
          <a:stretch/>
        </p:blipFill>
        <p:spPr>
          <a:xfrm>
            <a:off x="362777" y="1652555"/>
            <a:ext cx="3371850" cy="5102087"/>
          </a:xfrm>
          <a:prstGeom prst="rect">
            <a:avLst/>
          </a:prstGeom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BC36974F-A570-4C4C-ACE3-DBDA05AA5B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217" t="11962" r="20217" b="13605"/>
          <a:stretch/>
        </p:blipFill>
        <p:spPr>
          <a:xfrm>
            <a:off x="3734627" y="1652554"/>
            <a:ext cx="7420746" cy="5213480"/>
          </a:xfrm>
          <a:prstGeom prst="rect">
            <a:avLst/>
          </a:prstGeom>
        </p:spPr>
      </p:pic>
      <p:sp>
        <p:nvSpPr>
          <p:cNvPr id="12" name="Miselni oblaček: oblak 11">
            <a:extLst>
              <a:ext uri="{FF2B5EF4-FFF2-40B4-BE49-F238E27FC236}">
                <a16:creationId xmlns:a16="http://schemas.microsoft.com/office/drawing/2014/main" id="{C47D3B02-39DE-4697-8F75-C93CC2CCD282}"/>
              </a:ext>
            </a:extLst>
          </p:cNvPr>
          <p:cNvSpPr/>
          <p:nvPr/>
        </p:nvSpPr>
        <p:spPr>
          <a:xfrm>
            <a:off x="7895550" y="23632"/>
            <a:ext cx="4220250" cy="1833062"/>
          </a:xfrm>
          <a:prstGeom prst="cloudCallout">
            <a:avLst>
              <a:gd name="adj1" fmla="val -71294"/>
              <a:gd name="adj2" fmla="val 465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dirty="0">
                <a:latin typeface="Comic Sans MS" panose="030F0702030302020204" pitchFamily="66" charset="0"/>
              </a:rPr>
              <a:t>Poštevanko števila 10 se nauči na pamet. Naredi si tudi kartončke za v škatlico.</a:t>
            </a:r>
          </a:p>
        </p:txBody>
      </p:sp>
      <p:pic>
        <p:nvPicPr>
          <p:cNvPr id="4098" name="Picture 2" descr="Bitmoji Image">
            <a:extLst>
              <a:ext uri="{FF2B5EF4-FFF2-40B4-BE49-F238E27FC236}">
                <a16:creationId xmlns:a16="http://schemas.microsoft.com/office/drawing/2014/main" id="{8DD2C344-11DE-4044-9245-C1A1572F4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02733"/>
            <a:ext cx="1753961" cy="1753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406305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9DD823CC-63C7-4261-9784-DC6EEC80DB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808" t="10853" r="22230" b="14649"/>
          <a:stretch/>
        </p:blipFill>
        <p:spPr>
          <a:xfrm>
            <a:off x="4937760" y="1519311"/>
            <a:ext cx="6822831" cy="5106572"/>
          </a:xfrm>
          <a:prstGeom prst="rect">
            <a:avLst/>
          </a:prstGeom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99C27AD6-F0C0-41B5-B52B-1C3B5FF82304}"/>
              </a:ext>
            </a:extLst>
          </p:cNvPr>
          <p:cNvSpPr txBox="1"/>
          <p:nvPr/>
        </p:nvSpPr>
        <p:spPr>
          <a:xfrm>
            <a:off x="970671" y="407963"/>
            <a:ext cx="7469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dirty="0">
                <a:latin typeface="Arial" panose="020B0604020202020204" pitchFamily="34" charset="0"/>
                <a:cs typeface="Arial" panose="020B0604020202020204" pitchFamily="34" charset="0"/>
              </a:rPr>
              <a:t>Vadi poštevanko v </a:t>
            </a:r>
            <a:r>
              <a:rPr lang="sl-SI" sz="2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Deželi </a:t>
            </a:r>
            <a:r>
              <a:rPr lang="sl-SI" sz="2400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Lilibi</a:t>
            </a:r>
            <a:r>
              <a:rPr lang="sl-SI" sz="2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. Si v e-DZ na str. 23.</a:t>
            </a:r>
            <a:endParaRPr lang="sl-SI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F2307109-A365-428D-BCB3-3BB4AC54616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4867" t="2032"/>
          <a:stretch/>
        </p:blipFill>
        <p:spPr>
          <a:xfrm>
            <a:off x="970671" y="1519311"/>
            <a:ext cx="3348666" cy="5106572"/>
          </a:xfrm>
          <a:prstGeom prst="rect">
            <a:avLst/>
          </a:prstGeom>
        </p:spPr>
      </p:pic>
      <p:cxnSp>
        <p:nvCxnSpPr>
          <p:cNvPr id="10" name="Raven puščični povezovalnik 9">
            <a:extLst>
              <a:ext uri="{FF2B5EF4-FFF2-40B4-BE49-F238E27FC236}">
                <a16:creationId xmlns:a16="http://schemas.microsoft.com/office/drawing/2014/main" id="{C35B8B13-8011-4C88-B467-113C7F54B8E9}"/>
              </a:ext>
            </a:extLst>
          </p:cNvPr>
          <p:cNvCxnSpPr/>
          <p:nvPr/>
        </p:nvCxnSpPr>
        <p:spPr>
          <a:xfrm flipH="1">
            <a:off x="4262511" y="869628"/>
            <a:ext cx="1617784" cy="9169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007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65CFF9C1-DED8-43E4-9458-C97147566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75" y="1470101"/>
            <a:ext cx="2098675" cy="235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61F77210-9FAD-49BE-B660-CC0D359F3D3D}"/>
              </a:ext>
            </a:extLst>
          </p:cNvPr>
          <p:cNvSpPr txBox="1"/>
          <p:nvPr/>
        </p:nvSpPr>
        <p:spPr>
          <a:xfrm>
            <a:off x="3162300" y="1019175"/>
            <a:ext cx="701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latin typeface="Comic Sans MS" panose="030F0702030302020204" pitchFamily="66" charset="0"/>
              </a:rPr>
              <a:t>Koliko je vseh frnikol v vrečki?</a:t>
            </a: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67ECA015-BF26-40E4-A9C4-38C11E407355}"/>
              </a:ext>
            </a:extLst>
          </p:cNvPr>
          <p:cNvSpPr txBox="1"/>
          <p:nvPr/>
        </p:nvSpPr>
        <p:spPr>
          <a:xfrm>
            <a:off x="3228975" y="1875770"/>
            <a:ext cx="701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1 </a:t>
            </a:r>
            <a:r>
              <a:rPr lang="sl-SI" sz="2800" dirty="0">
                <a:solidFill>
                  <a:srgbClr val="FF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 10 = 10</a:t>
            </a:r>
            <a:endParaRPr lang="sl-SI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5A56A872-5B75-4392-AF25-8D708EEA3117}"/>
              </a:ext>
            </a:extLst>
          </p:cNvPr>
          <p:cNvSpPr txBox="1"/>
          <p:nvPr/>
        </p:nvSpPr>
        <p:spPr>
          <a:xfrm>
            <a:off x="3228975" y="2905780"/>
            <a:ext cx="701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latin typeface="Comic Sans MS" panose="030F0702030302020204" pitchFamily="66" charset="0"/>
              </a:rPr>
              <a:t>V vrečki je 10 frnikol.</a:t>
            </a:r>
          </a:p>
        </p:txBody>
      </p:sp>
    </p:spTree>
    <p:extLst>
      <p:ext uri="{BB962C8B-B14F-4D97-AF65-F5344CB8AC3E}">
        <p14:creationId xmlns:p14="http://schemas.microsoft.com/office/powerpoint/2010/main" val="2846219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65CFF9C1-DED8-43E4-9458-C97147566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55" y="363118"/>
            <a:ext cx="2098675" cy="235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61F77210-9FAD-49BE-B660-CC0D359F3D3D}"/>
              </a:ext>
            </a:extLst>
          </p:cNvPr>
          <p:cNvSpPr txBox="1"/>
          <p:nvPr/>
        </p:nvSpPr>
        <p:spPr>
          <a:xfrm>
            <a:off x="3228975" y="713394"/>
            <a:ext cx="7010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latin typeface="Comic Sans MS" panose="030F0702030302020204" pitchFamily="66" charset="0"/>
              </a:rPr>
              <a:t>Kupila sem 2 vrečki s frnikolami. V vsaki je 10 frnikol. Koliko je vseh frnikol v vrečkah?</a:t>
            </a: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67ECA015-BF26-40E4-A9C4-38C11E407355}"/>
              </a:ext>
            </a:extLst>
          </p:cNvPr>
          <p:cNvSpPr txBox="1"/>
          <p:nvPr/>
        </p:nvSpPr>
        <p:spPr>
          <a:xfrm>
            <a:off x="3228975" y="3167390"/>
            <a:ext cx="701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2 </a:t>
            </a:r>
            <a:r>
              <a:rPr lang="sl-SI" sz="2800" dirty="0">
                <a:solidFill>
                  <a:srgbClr val="FF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 10 = 20</a:t>
            </a:r>
            <a:endParaRPr lang="sl-SI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5A56A872-5B75-4392-AF25-8D708EEA3117}"/>
              </a:ext>
            </a:extLst>
          </p:cNvPr>
          <p:cNvSpPr txBox="1"/>
          <p:nvPr/>
        </p:nvSpPr>
        <p:spPr>
          <a:xfrm>
            <a:off x="3228975" y="3900947"/>
            <a:ext cx="701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latin typeface="Comic Sans MS" panose="030F0702030302020204" pitchFamily="66" charset="0"/>
              </a:rPr>
              <a:t>V obeh vrečkah je 20 frnikol.</a:t>
            </a:r>
          </a:p>
        </p:txBody>
      </p:sp>
      <p:pic>
        <p:nvPicPr>
          <p:cNvPr id="6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EC6B6A1E-0523-4128-90CB-8630F2A2F2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54" y="2721671"/>
            <a:ext cx="2098675" cy="235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A28657FF-278D-424D-A462-25E6BFE0827B}"/>
              </a:ext>
            </a:extLst>
          </p:cNvPr>
          <p:cNvSpPr txBox="1"/>
          <p:nvPr/>
        </p:nvSpPr>
        <p:spPr>
          <a:xfrm>
            <a:off x="3228975" y="2308726"/>
            <a:ext cx="701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latin typeface="Comic Sans MS" panose="030F0702030302020204" pitchFamily="66" charset="0"/>
              </a:rPr>
              <a:t>10 + 10 = 20</a:t>
            </a:r>
          </a:p>
        </p:txBody>
      </p:sp>
    </p:spTree>
    <p:extLst>
      <p:ext uri="{BB962C8B-B14F-4D97-AF65-F5344CB8AC3E}">
        <p14:creationId xmlns:p14="http://schemas.microsoft.com/office/powerpoint/2010/main" val="823525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65CFF9C1-DED8-43E4-9458-C97147566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1783"/>
            <a:ext cx="2098675" cy="235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61F77210-9FAD-49BE-B660-CC0D359F3D3D}"/>
              </a:ext>
            </a:extLst>
          </p:cNvPr>
          <p:cNvSpPr txBox="1"/>
          <p:nvPr/>
        </p:nvSpPr>
        <p:spPr>
          <a:xfrm>
            <a:off x="3162300" y="756009"/>
            <a:ext cx="7010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latin typeface="Comic Sans MS" panose="030F0702030302020204" pitchFamily="66" charset="0"/>
              </a:rPr>
              <a:t>Kupila sem 3 vrečke s frnikolami. V vsaki je 10 frnikol. Koliko je vseh frnikol v vrečkah?</a:t>
            </a: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67ECA015-BF26-40E4-A9C4-38C11E407355}"/>
              </a:ext>
            </a:extLst>
          </p:cNvPr>
          <p:cNvSpPr txBox="1"/>
          <p:nvPr/>
        </p:nvSpPr>
        <p:spPr>
          <a:xfrm>
            <a:off x="3228975" y="3167390"/>
            <a:ext cx="701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3 </a:t>
            </a:r>
            <a:r>
              <a:rPr lang="sl-SI" sz="2800" dirty="0">
                <a:solidFill>
                  <a:srgbClr val="FF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 10 = 30</a:t>
            </a:r>
            <a:endParaRPr lang="sl-SI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5A56A872-5B75-4392-AF25-8D708EEA3117}"/>
              </a:ext>
            </a:extLst>
          </p:cNvPr>
          <p:cNvSpPr txBox="1"/>
          <p:nvPr/>
        </p:nvSpPr>
        <p:spPr>
          <a:xfrm>
            <a:off x="3228975" y="3900947"/>
            <a:ext cx="701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latin typeface="Comic Sans MS" panose="030F0702030302020204" pitchFamily="66" charset="0"/>
              </a:rPr>
              <a:t>V vseh vrečkah je 30 frnikol.</a:t>
            </a:r>
          </a:p>
        </p:txBody>
      </p:sp>
      <p:pic>
        <p:nvPicPr>
          <p:cNvPr id="6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EC6B6A1E-0523-4128-90CB-8630F2A2F2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25" y="2249723"/>
            <a:ext cx="2098675" cy="235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A28657FF-278D-424D-A462-25E6BFE0827B}"/>
              </a:ext>
            </a:extLst>
          </p:cNvPr>
          <p:cNvSpPr txBox="1"/>
          <p:nvPr/>
        </p:nvSpPr>
        <p:spPr>
          <a:xfrm>
            <a:off x="3228975" y="2308726"/>
            <a:ext cx="701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latin typeface="Comic Sans MS" panose="030F0702030302020204" pitchFamily="66" charset="0"/>
              </a:rPr>
              <a:t>10 + 10 + 10 = 30</a:t>
            </a:r>
          </a:p>
        </p:txBody>
      </p:sp>
      <p:pic>
        <p:nvPicPr>
          <p:cNvPr id="8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F3D6E666-A1CE-4D64-B411-EA4EEF443D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4287663"/>
            <a:ext cx="2098675" cy="235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605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65CFF9C1-DED8-43E4-9458-C97147566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1783"/>
            <a:ext cx="1063625" cy="1195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61F77210-9FAD-49BE-B660-CC0D359F3D3D}"/>
              </a:ext>
            </a:extLst>
          </p:cNvPr>
          <p:cNvSpPr txBox="1"/>
          <p:nvPr/>
        </p:nvSpPr>
        <p:spPr>
          <a:xfrm>
            <a:off x="3228975" y="588287"/>
            <a:ext cx="7010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latin typeface="Comic Sans MS" panose="030F0702030302020204" pitchFamily="66" charset="0"/>
              </a:rPr>
              <a:t>Kupila sem 4 vrečke s frnikolami. V vsaki je 10 frnikol. Koliko je vseh frnikol v vrečkah?</a:t>
            </a: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67ECA015-BF26-40E4-A9C4-38C11E407355}"/>
              </a:ext>
            </a:extLst>
          </p:cNvPr>
          <p:cNvSpPr txBox="1"/>
          <p:nvPr/>
        </p:nvSpPr>
        <p:spPr>
          <a:xfrm>
            <a:off x="3228975" y="3167390"/>
            <a:ext cx="701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4 </a:t>
            </a:r>
            <a:r>
              <a:rPr lang="sl-SI" sz="2800" dirty="0">
                <a:solidFill>
                  <a:srgbClr val="FF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 10 = 40</a:t>
            </a:r>
            <a:endParaRPr lang="sl-SI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5A56A872-5B75-4392-AF25-8D708EEA3117}"/>
              </a:ext>
            </a:extLst>
          </p:cNvPr>
          <p:cNvSpPr txBox="1"/>
          <p:nvPr/>
        </p:nvSpPr>
        <p:spPr>
          <a:xfrm>
            <a:off x="3228975" y="3900947"/>
            <a:ext cx="701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latin typeface="Comic Sans MS" panose="030F0702030302020204" pitchFamily="66" charset="0"/>
              </a:rPr>
              <a:t>V vseh vrečkah je 40 frnikol.</a:t>
            </a:r>
          </a:p>
        </p:txBody>
      </p:sp>
      <p:pic>
        <p:nvPicPr>
          <p:cNvPr id="6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EC6B6A1E-0523-4128-90CB-8630F2A2F2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977" y="211783"/>
            <a:ext cx="1082675" cy="1216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A28657FF-278D-424D-A462-25E6BFE0827B}"/>
              </a:ext>
            </a:extLst>
          </p:cNvPr>
          <p:cNvSpPr txBox="1"/>
          <p:nvPr/>
        </p:nvSpPr>
        <p:spPr>
          <a:xfrm>
            <a:off x="3228975" y="2308726"/>
            <a:ext cx="701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latin typeface="Comic Sans MS" panose="030F0702030302020204" pitchFamily="66" charset="0"/>
              </a:rPr>
              <a:t>10 + 10 + 10 + 10 = 40</a:t>
            </a:r>
          </a:p>
        </p:txBody>
      </p:sp>
      <p:pic>
        <p:nvPicPr>
          <p:cNvPr id="8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F3D6E666-A1CE-4D64-B411-EA4EEF443D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96228"/>
            <a:ext cx="1082676" cy="121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4541DD4A-64AB-4885-8C6C-AC6EFD6B1C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365" y="1510188"/>
            <a:ext cx="1082676" cy="121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5767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65CFF9C1-DED8-43E4-9458-C97147566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1783"/>
            <a:ext cx="1063625" cy="1195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61F77210-9FAD-49BE-B660-CC0D359F3D3D}"/>
              </a:ext>
            </a:extLst>
          </p:cNvPr>
          <p:cNvSpPr txBox="1"/>
          <p:nvPr/>
        </p:nvSpPr>
        <p:spPr>
          <a:xfrm>
            <a:off x="3095625" y="588287"/>
            <a:ext cx="7010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latin typeface="Comic Sans MS" panose="030F0702030302020204" pitchFamily="66" charset="0"/>
              </a:rPr>
              <a:t>Kupila sem 5 vrečk s frnikolami. V vsaki je 10 frnikol. Koliko je vseh frnikol v vrečkah?</a:t>
            </a: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67ECA015-BF26-40E4-A9C4-38C11E407355}"/>
              </a:ext>
            </a:extLst>
          </p:cNvPr>
          <p:cNvSpPr txBox="1"/>
          <p:nvPr/>
        </p:nvSpPr>
        <p:spPr>
          <a:xfrm>
            <a:off x="3228975" y="3167390"/>
            <a:ext cx="701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5 </a:t>
            </a:r>
            <a:r>
              <a:rPr lang="sl-SI" sz="2800" dirty="0">
                <a:solidFill>
                  <a:srgbClr val="FF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 10 = 50</a:t>
            </a:r>
            <a:endParaRPr lang="sl-SI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5A56A872-5B75-4392-AF25-8D708EEA3117}"/>
              </a:ext>
            </a:extLst>
          </p:cNvPr>
          <p:cNvSpPr txBox="1"/>
          <p:nvPr/>
        </p:nvSpPr>
        <p:spPr>
          <a:xfrm>
            <a:off x="3228975" y="3900947"/>
            <a:ext cx="701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latin typeface="Comic Sans MS" panose="030F0702030302020204" pitchFamily="66" charset="0"/>
              </a:rPr>
              <a:t>V vseh vrečkah je 50 frnikol.</a:t>
            </a:r>
          </a:p>
        </p:txBody>
      </p:sp>
      <p:pic>
        <p:nvPicPr>
          <p:cNvPr id="6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EC6B6A1E-0523-4128-90CB-8630F2A2F2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977" y="220556"/>
            <a:ext cx="1082675" cy="1216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A28657FF-278D-424D-A462-25E6BFE0827B}"/>
              </a:ext>
            </a:extLst>
          </p:cNvPr>
          <p:cNvSpPr txBox="1"/>
          <p:nvPr/>
        </p:nvSpPr>
        <p:spPr>
          <a:xfrm>
            <a:off x="3228975" y="2308726"/>
            <a:ext cx="701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latin typeface="Comic Sans MS" panose="030F0702030302020204" pitchFamily="66" charset="0"/>
              </a:rPr>
              <a:t>10 + 10 + 10 + 10 + 10 = 50</a:t>
            </a:r>
          </a:p>
        </p:txBody>
      </p:sp>
      <p:pic>
        <p:nvPicPr>
          <p:cNvPr id="8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F3D6E666-A1CE-4D64-B411-EA4EEF443D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94438"/>
            <a:ext cx="1082676" cy="121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4541DD4A-64AB-4885-8C6C-AC6EFD6B1C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977" y="1494438"/>
            <a:ext cx="1082676" cy="121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A956742D-E66D-4D01-A179-98879A27E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20628"/>
            <a:ext cx="1082676" cy="121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9001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65CFF9C1-DED8-43E4-9458-C97147566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1783"/>
            <a:ext cx="1063625" cy="1195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61F77210-9FAD-49BE-B660-CC0D359F3D3D}"/>
              </a:ext>
            </a:extLst>
          </p:cNvPr>
          <p:cNvSpPr txBox="1"/>
          <p:nvPr/>
        </p:nvSpPr>
        <p:spPr>
          <a:xfrm>
            <a:off x="3105150" y="588287"/>
            <a:ext cx="7010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latin typeface="Comic Sans MS" panose="030F0702030302020204" pitchFamily="66" charset="0"/>
              </a:rPr>
              <a:t>Kupila sem 6 vrečk s frnikolami. V vsaki je 10 frnikol. Koliko je vseh frnikol v vrečkah?</a:t>
            </a: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67ECA015-BF26-40E4-A9C4-38C11E407355}"/>
              </a:ext>
            </a:extLst>
          </p:cNvPr>
          <p:cNvSpPr txBox="1"/>
          <p:nvPr/>
        </p:nvSpPr>
        <p:spPr>
          <a:xfrm>
            <a:off x="3228975" y="3167390"/>
            <a:ext cx="701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6 </a:t>
            </a:r>
            <a:r>
              <a:rPr lang="sl-SI" sz="2800" dirty="0">
                <a:solidFill>
                  <a:srgbClr val="FF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 10 = 60</a:t>
            </a:r>
            <a:endParaRPr lang="sl-SI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5A56A872-5B75-4392-AF25-8D708EEA3117}"/>
              </a:ext>
            </a:extLst>
          </p:cNvPr>
          <p:cNvSpPr txBox="1"/>
          <p:nvPr/>
        </p:nvSpPr>
        <p:spPr>
          <a:xfrm>
            <a:off x="3228975" y="3900947"/>
            <a:ext cx="701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latin typeface="Comic Sans MS" panose="030F0702030302020204" pitchFamily="66" charset="0"/>
              </a:rPr>
              <a:t>V vseh vrečkah je 60 frnikol.</a:t>
            </a:r>
          </a:p>
        </p:txBody>
      </p:sp>
      <p:pic>
        <p:nvPicPr>
          <p:cNvPr id="6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EC6B6A1E-0523-4128-90CB-8630F2A2F2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26" y="211783"/>
            <a:ext cx="1082675" cy="1216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A28657FF-278D-424D-A462-25E6BFE0827B}"/>
              </a:ext>
            </a:extLst>
          </p:cNvPr>
          <p:cNvSpPr txBox="1"/>
          <p:nvPr/>
        </p:nvSpPr>
        <p:spPr>
          <a:xfrm>
            <a:off x="3228975" y="2308726"/>
            <a:ext cx="701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latin typeface="Comic Sans MS" panose="030F0702030302020204" pitchFamily="66" charset="0"/>
              </a:rPr>
              <a:t>10 + 10 + 10 + 10 + 10 + 10 = 60</a:t>
            </a:r>
          </a:p>
        </p:txBody>
      </p:sp>
      <p:pic>
        <p:nvPicPr>
          <p:cNvPr id="8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F3D6E666-A1CE-4D64-B411-EA4EEF443D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9" y="1418757"/>
            <a:ext cx="1082676" cy="121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4541DD4A-64AB-4885-8C6C-AC6EFD6B1C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3" y="1466594"/>
            <a:ext cx="1082676" cy="121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A956742D-E66D-4D01-A179-98879A27E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7" y="2647141"/>
            <a:ext cx="1082676" cy="121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A62B4353-EA1E-4CBA-B565-6F89DC7C1E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387" y="2684204"/>
            <a:ext cx="1082676" cy="121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5582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65CFF9C1-DED8-43E4-9458-C97147566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1783"/>
            <a:ext cx="1063625" cy="1195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61F77210-9FAD-49BE-B660-CC0D359F3D3D}"/>
              </a:ext>
            </a:extLst>
          </p:cNvPr>
          <p:cNvSpPr txBox="1"/>
          <p:nvPr/>
        </p:nvSpPr>
        <p:spPr>
          <a:xfrm>
            <a:off x="3114675" y="438150"/>
            <a:ext cx="7010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latin typeface="Comic Sans MS" panose="030F0702030302020204" pitchFamily="66" charset="0"/>
              </a:rPr>
              <a:t>Kupila sem 7 vrečk s frnikolami. V vsaki je 10 frnikol. Koliko je vseh frnikol v vrečkah?</a:t>
            </a: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67ECA015-BF26-40E4-A9C4-38C11E407355}"/>
              </a:ext>
            </a:extLst>
          </p:cNvPr>
          <p:cNvSpPr txBox="1"/>
          <p:nvPr/>
        </p:nvSpPr>
        <p:spPr>
          <a:xfrm>
            <a:off x="3228975" y="3167390"/>
            <a:ext cx="701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7 </a:t>
            </a:r>
            <a:r>
              <a:rPr lang="sl-SI" sz="2800" dirty="0">
                <a:solidFill>
                  <a:srgbClr val="FF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 10 = 70</a:t>
            </a:r>
            <a:endParaRPr lang="sl-SI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5A56A872-5B75-4392-AF25-8D708EEA3117}"/>
              </a:ext>
            </a:extLst>
          </p:cNvPr>
          <p:cNvSpPr txBox="1"/>
          <p:nvPr/>
        </p:nvSpPr>
        <p:spPr>
          <a:xfrm>
            <a:off x="3228975" y="3900947"/>
            <a:ext cx="701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latin typeface="Comic Sans MS" panose="030F0702030302020204" pitchFamily="66" charset="0"/>
              </a:rPr>
              <a:t>V vseh vrečkah je 70 frnikol.</a:t>
            </a:r>
          </a:p>
        </p:txBody>
      </p:sp>
      <p:pic>
        <p:nvPicPr>
          <p:cNvPr id="6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EC6B6A1E-0523-4128-90CB-8630F2A2F2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488" y="220546"/>
            <a:ext cx="1082675" cy="1216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A28657FF-278D-424D-A462-25E6BFE0827B}"/>
              </a:ext>
            </a:extLst>
          </p:cNvPr>
          <p:cNvSpPr txBox="1"/>
          <p:nvPr/>
        </p:nvSpPr>
        <p:spPr>
          <a:xfrm>
            <a:off x="3228975" y="2308726"/>
            <a:ext cx="701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latin typeface="Comic Sans MS" panose="030F0702030302020204" pitchFamily="66" charset="0"/>
              </a:rPr>
              <a:t>10 + 10 + 10 + 10 + 10 + 10 + 10 = 70</a:t>
            </a:r>
          </a:p>
        </p:txBody>
      </p:sp>
      <p:pic>
        <p:nvPicPr>
          <p:cNvPr id="8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F3D6E666-A1CE-4D64-B411-EA4EEF443D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1437288"/>
            <a:ext cx="1082676" cy="121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4541DD4A-64AB-4885-8C6C-AC6EFD6B1C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976" y="1460368"/>
            <a:ext cx="1082676" cy="121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A956742D-E66D-4D01-A179-98879A27E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6" y="2684204"/>
            <a:ext cx="1082676" cy="121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A62B4353-EA1E-4CBA-B565-6F89DC7C1E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713" y="2700191"/>
            <a:ext cx="1082676" cy="121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0EF7C187-DA4D-4742-8729-8AB77A50E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3961292"/>
            <a:ext cx="1082676" cy="121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8305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65CFF9C1-DED8-43E4-9458-C97147566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1783"/>
            <a:ext cx="1063625" cy="1195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61F77210-9FAD-49BE-B660-CC0D359F3D3D}"/>
              </a:ext>
            </a:extLst>
          </p:cNvPr>
          <p:cNvSpPr txBox="1"/>
          <p:nvPr/>
        </p:nvSpPr>
        <p:spPr>
          <a:xfrm>
            <a:off x="3105150" y="485775"/>
            <a:ext cx="7010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latin typeface="Comic Sans MS" panose="030F0702030302020204" pitchFamily="66" charset="0"/>
              </a:rPr>
              <a:t>Kupila sem 8 vrečk s frnikolami. V vsaki je 10 frnikol. Koliko je vseh frnikol v vrečkah?</a:t>
            </a: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67ECA015-BF26-40E4-A9C4-38C11E407355}"/>
              </a:ext>
            </a:extLst>
          </p:cNvPr>
          <p:cNvSpPr txBox="1"/>
          <p:nvPr/>
        </p:nvSpPr>
        <p:spPr>
          <a:xfrm>
            <a:off x="3228975" y="3167390"/>
            <a:ext cx="701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8 </a:t>
            </a:r>
            <a:r>
              <a:rPr lang="sl-SI" sz="2800" dirty="0">
                <a:solidFill>
                  <a:srgbClr val="FF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 10 = 80</a:t>
            </a:r>
            <a:endParaRPr lang="sl-SI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5A56A872-5B75-4392-AF25-8D708EEA3117}"/>
              </a:ext>
            </a:extLst>
          </p:cNvPr>
          <p:cNvSpPr txBox="1"/>
          <p:nvPr/>
        </p:nvSpPr>
        <p:spPr>
          <a:xfrm>
            <a:off x="3228975" y="3900947"/>
            <a:ext cx="701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latin typeface="Comic Sans MS" panose="030F0702030302020204" pitchFamily="66" charset="0"/>
              </a:rPr>
              <a:t>V vseh vrečkah je 80 frnikol.</a:t>
            </a:r>
          </a:p>
        </p:txBody>
      </p:sp>
      <p:pic>
        <p:nvPicPr>
          <p:cNvPr id="6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EC6B6A1E-0523-4128-90CB-8630F2A2F2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441" y="227766"/>
            <a:ext cx="1082675" cy="1216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A28657FF-278D-424D-A462-25E6BFE0827B}"/>
              </a:ext>
            </a:extLst>
          </p:cNvPr>
          <p:cNvSpPr txBox="1"/>
          <p:nvPr/>
        </p:nvSpPr>
        <p:spPr>
          <a:xfrm>
            <a:off x="3228975" y="2308726"/>
            <a:ext cx="701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latin typeface="Comic Sans MS" panose="030F0702030302020204" pitchFamily="66" charset="0"/>
              </a:rPr>
              <a:t>10 + 10 + 10 + 10 + 10 + 10 + 10 + 10 = 80</a:t>
            </a:r>
          </a:p>
        </p:txBody>
      </p:sp>
      <p:pic>
        <p:nvPicPr>
          <p:cNvPr id="8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F3D6E666-A1CE-4D64-B411-EA4EEF443D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4481"/>
            <a:ext cx="1082676" cy="121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4541DD4A-64AB-4885-8C6C-AC6EFD6B1C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780" y="1513907"/>
            <a:ext cx="1082676" cy="121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A956742D-E66D-4D01-A179-98879A27E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20628"/>
            <a:ext cx="1082676" cy="121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A62B4353-EA1E-4CBA-B565-6F89DC7C1E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780" y="2841305"/>
            <a:ext cx="1082676" cy="121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0EF7C187-DA4D-4742-8729-8AB77A50E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74760"/>
            <a:ext cx="1082676" cy="121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Bag Marbles Stock Illustrations – 24 Bag Marbles Stock Illustrations,  Vectors &amp; Clipart - Dreamstime">
            <a:extLst>
              <a:ext uri="{FF2B5EF4-FFF2-40B4-BE49-F238E27FC236}">
                <a16:creationId xmlns:a16="http://schemas.microsoft.com/office/drawing/2014/main" id="{6C3622CF-0DFC-4A2B-8A03-E6E1136FDF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7" b="95328" l="6000" r="94750">
                        <a14:foregroundMark x1="51500" y1="18799" x2="51500" y2="18799"/>
                        <a14:foregroundMark x1="51000" y1="16908" x2="51000" y2="16908"/>
                        <a14:foregroundMark x1="50875" y1="16574" x2="50875" y2="16574"/>
                        <a14:foregroundMark x1="50875" y1="16574" x2="50875" y2="16574"/>
                        <a14:foregroundMark x1="43500" y1="8788" x2="43500" y2="8788"/>
                        <a14:foregroundMark x1="43500" y1="8788" x2="43500" y2="8788"/>
                        <a14:foregroundMark x1="43500" y1="8788" x2="43500" y2="8788"/>
                        <a14:foregroundMark x1="41625" y1="4449" x2="41625" y2="4449"/>
                        <a14:foregroundMark x1="41625" y1="4449" x2="41625" y2="4449"/>
                        <a14:foregroundMark x1="45875" y1="18910" x2="45875" y2="18910"/>
                        <a14:foregroundMark x1="45875" y1="18910" x2="4587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625" y1="18910" x2="47625" y2="18910"/>
                        <a14:foregroundMark x1="47875" y1="20133" x2="47875" y2="20133"/>
                        <a14:foregroundMark x1="47875" y1="20467" x2="47875" y2="20467"/>
                        <a14:foregroundMark x1="47875" y1="20467" x2="47875" y2="20467"/>
                        <a14:foregroundMark x1="47875" y1="20467" x2="47875" y2="20467"/>
                        <a14:foregroundMark x1="57625" y1="18799" x2="57625" y2="18799"/>
                        <a14:foregroundMark x1="57625" y1="18799" x2="57625" y2="18799"/>
                        <a14:foregroundMark x1="57625" y1="18799" x2="57625" y2="18799"/>
                        <a14:foregroundMark x1="51875" y1="28699" x2="51875" y2="28699"/>
                        <a14:foregroundMark x1="51875" y1="28699" x2="51875" y2="28699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125" y1="19355" x2="57125" y2="19355"/>
                        <a14:foregroundMark x1="57375" y1="18799" x2="57375" y2="18799"/>
                        <a14:foregroundMark x1="57375" y1="18242" x2="57375" y2="18242"/>
                        <a14:foregroundMark x1="44375" y1="14905" x2="44375" y2="14905"/>
                        <a14:foregroundMark x1="44375" y1="14905" x2="44375" y2="14905"/>
                        <a14:foregroundMark x1="44250" y1="14683" x2="44250" y2="14683"/>
                        <a14:foregroundMark x1="37625" y1="14461" x2="37625" y2="14461"/>
                        <a14:foregroundMark x1="37625" y1="14461" x2="37625" y2="14461"/>
                        <a14:foregroundMark x1="37625" y1="14461" x2="37625" y2="14461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36875" y1="32036" x2="36875" y2="32036"/>
                        <a14:foregroundMark x1="41625" y1="35373" x2="41625" y2="35373"/>
                        <a14:foregroundMark x1="41625" y1="35373" x2="41625" y2="35373"/>
                        <a14:foregroundMark x1="41625" y1="35373" x2="41625" y2="35373"/>
                        <a14:foregroundMark x1="13000" y1="48387" x2="13000" y2="48387"/>
                        <a14:foregroundMark x1="13000" y1="48387" x2="13000" y2="48387"/>
                        <a14:foregroundMark x1="13000" y1="48387" x2="13000" y2="48387"/>
                        <a14:foregroundMark x1="19625" y1="44605" x2="19625" y2="44605"/>
                        <a14:foregroundMark x1="19625" y1="44605" x2="19625" y2="44605"/>
                        <a14:foregroundMark x1="19625" y1="44605" x2="19625" y2="44605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8125" y1="69188" x2="8125" y2="69188"/>
                        <a14:foregroundMark x1="70250" y1="37375" x2="70250" y2="37375"/>
                        <a14:foregroundMark x1="70250" y1="37375" x2="70250" y2="37375"/>
                        <a14:foregroundMark x1="70250" y1="37375" x2="70250" y2="37375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6875" y1="39488" x2="66875" y2="39488"/>
                        <a14:foregroundMark x1="60875" y1="38598" x2="60875" y2="38598"/>
                        <a14:foregroundMark x1="60875" y1="38598" x2="60875" y2="38598"/>
                        <a14:foregroundMark x1="60875" y1="38598" x2="60875" y2="38598"/>
                        <a14:foregroundMark x1="69500" y1="40823" x2="69500" y2="40823"/>
                        <a14:foregroundMark x1="69500" y1="40823" x2="69500" y2="40823"/>
                        <a14:foregroundMark x1="69500" y1="40823" x2="69500" y2="40823"/>
                        <a14:foregroundMark x1="91625" y1="59844" x2="91625" y2="59844"/>
                        <a14:foregroundMark x1="91625" y1="59844" x2="91625" y2="59844"/>
                        <a14:foregroundMark x1="91625" y1="59844" x2="91625" y2="59844"/>
                        <a14:foregroundMark x1="74500" y1="50723" x2="74500" y2="50723"/>
                        <a14:foregroundMark x1="74500" y1="50723" x2="74500" y2="50723"/>
                        <a14:foregroundMark x1="74500" y1="50723" x2="74500" y2="50723"/>
                        <a14:foregroundMark x1="61125" y1="50167" x2="61125" y2="50167"/>
                        <a14:foregroundMark x1="61125" y1="50167" x2="61125" y2="50167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7125" y1="63515" x2="7125" y2="63515"/>
                        <a14:foregroundMark x1="6000" y1="57620" x2="6000" y2="57620"/>
                        <a14:foregroundMark x1="6000" y1="57620" x2="6000" y2="57620"/>
                        <a14:foregroundMark x1="6000" y1="57620" x2="6000" y2="57620"/>
                        <a14:foregroundMark x1="20125" y1="88320" x2="20125" y2="88320"/>
                        <a14:foregroundMark x1="20125" y1="88320" x2="20125" y2="88320"/>
                        <a14:foregroundMark x1="20125" y1="88320" x2="20125" y2="88320"/>
                        <a14:foregroundMark x1="20375" y1="89878" x2="20375" y2="89878"/>
                        <a14:foregroundMark x1="20375" y1="89878" x2="20375" y2="89878"/>
                        <a14:foregroundMark x1="20375" y1="89878" x2="20375" y2="89878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30125" y1="92659" x2="30125" y2="9265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48750" y1="95439" x2="48750" y2="95439"/>
                        <a14:foregroundMark x1="94750" y1="61402" x2="94750" y2="61402"/>
                        <a14:foregroundMark x1="94750" y1="61402" x2="94750" y2="61402"/>
                        <a14:foregroundMark x1="94750" y1="61402" x2="94750" y2="61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276" y="4174760"/>
            <a:ext cx="1082676" cy="121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1182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16|2.4|4.1|2.5|2.8|3.9|5.5|2.4|1.7|2.1|1.7|2.8|1.8|2|2|1.6|1.8|2|1.9|2|1.9|18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7"/>
</p:tagLst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</TotalTime>
  <Words>551</Words>
  <Application>Microsoft Office PowerPoint</Application>
  <PresentationFormat>Širokozaslonsko</PresentationFormat>
  <Paragraphs>56</Paragraphs>
  <Slides>14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Comic Sans MS</vt:lpstr>
      <vt:lpstr>Officeova tema</vt:lpstr>
      <vt:lpstr>POŠTEVANKA ŠTEVILA 10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Naloge v DZ na str.21, 22  in 23.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POŠTEVANKA ŠTEVILA 2</dc:title>
  <dc:creator>ksenjab@osbistricaobsotli.si</dc:creator>
  <cp:lastModifiedBy>sdajc</cp:lastModifiedBy>
  <cp:revision>23</cp:revision>
  <dcterms:created xsi:type="dcterms:W3CDTF">2020-11-29T19:33:10Z</dcterms:created>
  <dcterms:modified xsi:type="dcterms:W3CDTF">2021-01-14T09:17:17Z</dcterms:modified>
</cp:coreProperties>
</file>