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558F6E-7698-45D2-A488-1B188DE8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477D54-6E2F-4E22-8C29-8B3E56A97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ACA3CE-B938-44A7-8131-AC6B3FE4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39BB55-1D40-4CB3-84AC-490ECC84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9A8737-C002-4AB4-90EE-FD090823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8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E1A34-CBE3-4BFB-BC35-159EDABA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D3728C3-AC5F-46CC-AFC7-87FBEB586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E2E8FB-5B1F-4437-B83E-7DF9CD11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4C03A15-6480-43AA-917E-D16BC6AE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59922D-C7E5-4CB5-A506-0239779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9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B9F3423-9DD1-4E3E-B07C-F9F61E577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4B50A80-3B7A-4F9B-90B5-10A7BAA00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4A2110-A62A-4333-B476-84819C92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071580-9B83-4713-B365-63049CB5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97144E-EB26-4366-B24D-94C7A51D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3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E8B788-6950-4255-81BB-F3986508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1E0E61-95AE-4061-AC90-2F76B1ED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2095BA-A90D-4E43-92EB-37E25193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F0B530-6D80-4856-BC3B-119C928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A36020-455F-409B-9425-3C283A63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07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43FF0-B0C8-48B5-A699-AE71C308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BB0A66B-FF1B-4484-B29B-97954572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14C350-F3B2-4C1D-AC41-CFF01052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4304D8-91CF-4DAB-8F8C-B6C93AF4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F595B5-44D8-47A7-9336-D6DE38AB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3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3CD630-E32E-4703-A4D4-3BBC7A42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D80204-C110-43AD-8D70-AA000D7D1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7D6B30-04C6-478C-91AB-5EC59D451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17BFA5-B726-44D3-978C-B19CA251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92AC30D-EB36-442A-8C47-2A9A174A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937641-A975-49D1-9391-1CA50FDC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23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88A7E1-8195-42D5-9065-789A7678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39A8DB-E1D4-4C3C-9859-0861D2A0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AA4BD4A-0C49-4A55-A619-0170D13CC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B4094E6-1A05-4A0D-B118-86E6CDF1F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D9861C2-364A-4DA3-95E6-63095DB3C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6EB4EEE-D4ED-4F64-8804-511927C6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04CD019-1CDA-4B42-9F57-4CC520C1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BEBA072-EA84-4485-877A-2839A5F0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41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11898E-0962-4375-8DCF-AD9CB6C5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E26EEA-6F4B-4783-B108-1FC5E418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E88F80-ABE2-4A46-9A7F-CAFED232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C95549D-696C-4245-A711-FF992FF6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3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E559E3E-6BEB-4F70-8361-1EFE2790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E8522FA-DF9D-41CD-AA01-1C8A3E56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3F25A39-11B0-4B4B-BA0D-50CA5641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842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CA743-5355-485E-BA27-D6AC9795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EE2841-21E8-4C65-B90C-676C9C26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57786EC-CD14-4A74-AED4-9A3584E4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91B6ED0-104A-4128-8DF4-B5B0C508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868054-4110-4F79-A7E3-EB13B93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D90BD70-E956-48C3-833A-3C807176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12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648E4-3BCB-48EB-AFC9-46C06C05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69374C-CA0A-4D3A-8F6D-A6E244E01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FA7D6C3-0318-4927-BE82-AAAED842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A0C0BB-7648-4442-AA54-974C1E2A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EC7EB6F-B18B-477D-B15E-B8BD234B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D4F0DD-D2E5-4313-9E38-F695A248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61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35EEB82-8C44-4ACE-BF9A-CB64BAFB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0B61EEC-EFE9-4EF9-8904-5565A5209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9B5473-151F-4BCF-B977-D8D4E1AB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D539-8426-4F9F-BB72-7539D1250BF4}" type="datetimeFigureOut">
              <a:rPr lang="sl-SI" smtClean="0"/>
              <a:t>29. 09. 2024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777A48-24B5-4E51-9CAF-6180E563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6FAD5A-4281-4B7F-98CF-CB96950E7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0231-3DD2-4F12-A798-8D255DF74E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099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92EA612-E5F3-4D31-96E4-1A4D31CD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ksplozija: 14-točk 5">
            <a:extLst>
              <a:ext uri="{FF2B5EF4-FFF2-40B4-BE49-F238E27FC236}">
                <a16:creationId xmlns:a16="http://schemas.microsoft.com/office/drawing/2014/main" id="{E10260BA-9886-41C9-A199-187937D662DE}"/>
              </a:ext>
            </a:extLst>
          </p:cNvPr>
          <p:cNvSpPr/>
          <p:nvPr/>
        </p:nvSpPr>
        <p:spPr>
          <a:xfrm>
            <a:off x="363984" y="170894"/>
            <a:ext cx="7173158" cy="4560903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SAMOSTALNIK</a:t>
            </a:r>
          </a:p>
        </p:txBody>
      </p:sp>
    </p:spTree>
    <p:extLst>
      <p:ext uri="{BB962C8B-B14F-4D97-AF65-F5344CB8AC3E}">
        <p14:creationId xmlns:p14="http://schemas.microsoft.com/office/powerpoint/2010/main" val="405940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C78588-3B57-4276-979A-29B6082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563BB647-F8E9-48C8-9FAF-C749A04F5866}"/>
              </a:ext>
            </a:extLst>
          </p:cNvPr>
          <p:cNvSpPr/>
          <p:nvPr/>
        </p:nvSpPr>
        <p:spPr>
          <a:xfrm>
            <a:off x="1208842" y="2077375"/>
            <a:ext cx="9774315" cy="215276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Samostalniki so besede, ki poimenujejo bitja (mama), stvari (miza) in pojme (lepota). Samostalniki spadajo v besedne vrste (sem prištevamo še npr. pridevnik, glagol …). </a:t>
            </a:r>
            <a:endParaRPr lang="sl-S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Samostalnikom lahko določimo </a:t>
            </a:r>
            <a:r>
              <a:rPr lang="sl-SI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spol, število in sklon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8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C78588-3B57-4276-979A-29B6082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E65666FD-A5FB-45B0-84FC-47BE18183AB2}"/>
              </a:ext>
            </a:extLst>
          </p:cNvPr>
          <p:cNvSpPr/>
          <p:nvPr/>
        </p:nvSpPr>
        <p:spPr>
          <a:xfrm>
            <a:off x="941033" y="2466512"/>
            <a:ext cx="10555550" cy="19249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MOŠKI SPOL</a:t>
            </a:r>
            <a:r>
              <a:rPr lang="sl-SI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(stol); pri določanju si pomagamo z besedo </a:t>
            </a:r>
            <a:r>
              <a:rPr lang="sl-SI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TISTI,</a:t>
            </a:r>
            <a:r>
              <a:rPr lang="sl-SI" sz="28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ŽENSKI SPOL</a:t>
            </a:r>
            <a:r>
              <a:rPr lang="sl-SI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(miza); pri določanju si pomagamo z besedo </a:t>
            </a:r>
            <a:r>
              <a:rPr lang="sl-SI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TISTA, </a:t>
            </a: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SREDNJI SPOL</a:t>
            </a:r>
            <a:r>
              <a:rPr lang="sl-SI" sz="2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(drevo); pri določanju si pomagamo z besedo </a:t>
            </a:r>
            <a:r>
              <a:rPr lang="sl-SI" sz="2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TISTO</a:t>
            </a:r>
            <a:r>
              <a:rPr lang="sl-SI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06766B2D-24BE-4A06-B0AC-3AD1C7EBECC2}"/>
              </a:ext>
            </a:extLst>
          </p:cNvPr>
          <p:cNvSpPr/>
          <p:nvPr/>
        </p:nvSpPr>
        <p:spPr>
          <a:xfrm>
            <a:off x="3790765" y="798990"/>
            <a:ext cx="4527612" cy="8611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SPOL SAMOSTALNIKA</a:t>
            </a:r>
          </a:p>
        </p:txBody>
      </p:sp>
    </p:spTree>
    <p:extLst>
      <p:ext uri="{BB962C8B-B14F-4D97-AF65-F5344CB8AC3E}">
        <p14:creationId xmlns:p14="http://schemas.microsoft.com/office/powerpoint/2010/main" val="132732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C78588-3B57-4276-979A-29B6082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06766B2D-24BE-4A06-B0AC-3AD1C7EBECC2}"/>
              </a:ext>
            </a:extLst>
          </p:cNvPr>
          <p:cNvSpPr/>
          <p:nvPr/>
        </p:nvSpPr>
        <p:spPr>
          <a:xfrm>
            <a:off x="3790765" y="798990"/>
            <a:ext cx="4527612" cy="861134"/>
          </a:xfrm>
          <a:prstGeom prst="round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ŠTEVILO SAMOSTALNIKA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1E85072D-2E15-4A7B-B936-8667F405B869}"/>
              </a:ext>
            </a:extLst>
          </p:cNvPr>
          <p:cNvSpPr/>
          <p:nvPr/>
        </p:nvSpPr>
        <p:spPr>
          <a:xfrm>
            <a:off x="1147436" y="2004873"/>
            <a:ext cx="9814265" cy="232447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CC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CC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EDNINA</a:t>
            </a:r>
            <a:r>
              <a:rPr lang="sl-SI" sz="2800" dirty="0">
                <a:solidFill>
                  <a:srgbClr val="CC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(miza); pri določanju si pomagamo z besedo </a:t>
            </a:r>
            <a:r>
              <a:rPr lang="sl-SI" sz="2800" b="1" dirty="0">
                <a:solidFill>
                  <a:srgbClr val="CC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sl-SI" sz="2800" dirty="0">
                <a:solidFill>
                  <a:srgbClr val="CC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DVOJINA</a:t>
            </a:r>
            <a:r>
              <a:rPr lang="sl-SI" sz="2800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(dve mizi); pri določanju si pomagamo z besedo </a:t>
            </a:r>
            <a:r>
              <a:rPr lang="sl-SI" sz="2800" b="1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sl-SI" sz="2800" b="1" i="1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2800" b="1" dirty="0">
                <a:solidFill>
                  <a:srgbClr val="CC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FF33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b="1" dirty="0">
                <a:solidFill>
                  <a:srgbClr val="FF33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MNOŽINA</a:t>
            </a:r>
            <a:r>
              <a:rPr lang="sl-SI" sz="2800" dirty="0">
                <a:solidFill>
                  <a:srgbClr val="FF33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(tri mize); pri določanju si pomagamo z besedo </a:t>
            </a:r>
            <a:r>
              <a:rPr lang="sl-SI" sz="2800" b="1" dirty="0">
                <a:solidFill>
                  <a:srgbClr val="FF33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sl-SI" sz="2800" dirty="0">
                <a:solidFill>
                  <a:srgbClr val="FF33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266A810F-551B-4A33-95EF-9128658BD436}"/>
              </a:ext>
            </a:extLst>
          </p:cNvPr>
          <p:cNvSpPr/>
          <p:nvPr/>
        </p:nvSpPr>
        <p:spPr>
          <a:xfrm>
            <a:off x="1147435" y="4492101"/>
            <a:ext cx="9814265" cy="156690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2400" dirty="0">
                <a:solidFill>
                  <a:srgbClr val="CC00FF"/>
                </a:solidFill>
              </a:rPr>
              <a:t>Večina samostalnikov torej pozna </a:t>
            </a:r>
            <a:r>
              <a:rPr lang="sl-SI" sz="2400" b="1" dirty="0">
                <a:solidFill>
                  <a:srgbClr val="CC00FF"/>
                </a:solidFill>
              </a:rPr>
              <a:t>tri števila</a:t>
            </a:r>
            <a:r>
              <a:rPr lang="sl-SI" sz="2400" dirty="0">
                <a:solidFill>
                  <a:srgbClr val="CC00FF"/>
                </a:solidFill>
              </a:rPr>
              <a:t>.</a:t>
            </a:r>
          </a:p>
          <a:p>
            <a:pPr algn="ctr"/>
            <a:r>
              <a:rPr lang="sl-SI" dirty="0">
                <a:solidFill>
                  <a:srgbClr val="CC00FF"/>
                </a:solidFill>
              </a:rPr>
              <a:t>Samostalnike, ki so lahko </a:t>
            </a:r>
            <a:r>
              <a:rPr lang="sl-SI" u="sng" dirty="0">
                <a:solidFill>
                  <a:srgbClr val="CC00FF"/>
                </a:solidFill>
              </a:rPr>
              <a:t>samo v ednini</a:t>
            </a:r>
            <a:r>
              <a:rPr lang="sl-SI" dirty="0">
                <a:solidFill>
                  <a:srgbClr val="CC00FF"/>
                </a:solidFill>
              </a:rPr>
              <a:t>, imenujemo (neštevni) </a:t>
            </a:r>
            <a:r>
              <a:rPr lang="sl-SI" b="1" dirty="0">
                <a:solidFill>
                  <a:srgbClr val="CC00FF"/>
                </a:solidFill>
              </a:rPr>
              <a:t>EDNINSKI SAMOSTALNIKI </a:t>
            </a:r>
            <a:r>
              <a:rPr lang="sl-SI" dirty="0">
                <a:solidFill>
                  <a:srgbClr val="CC00FF"/>
                </a:solidFill>
              </a:rPr>
              <a:t>(sadje je). Samostalnike, ki so lahko </a:t>
            </a:r>
            <a:r>
              <a:rPr lang="sl-SI" u="sng" dirty="0">
                <a:solidFill>
                  <a:srgbClr val="CC00FF"/>
                </a:solidFill>
              </a:rPr>
              <a:t>samo v množini</a:t>
            </a:r>
            <a:r>
              <a:rPr lang="sl-SI" dirty="0">
                <a:solidFill>
                  <a:srgbClr val="CC00FF"/>
                </a:solidFill>
              </a:rPr>
              <a:t>, imenujemo </a:t>
            </a:r>
            <a:r>
              <a:rPr lang="sl-SI" b="1" dirty="0">
                <a:solidFill>
                  <a:srgbClr val="CC00FF"/>
                </a:solidFill>
              </a:rPr>
              <a:t>MNOŽINSKI SAMOSTALNIKI</a:t>
            </a:r>
            <a:r>
              <a:rPr lang="sl-SI" dirty="0">
                <a:solidFill>
                  <a:srgbClr val="CC00FF"/>
                </a:solidFill>
              </a:rPr>
              <a:t> (vrata so).</a:t>
            </a:r>
          </a:p>
        </p:txBody>
      </p:sp>
    </p:spTree>
    <p:extLst>
      <p:ext uri="{BB962C8B-B14F-4D97-AF65-F5344CB8AC3E}">
        <p14:creationId xmlns:p14="http://schemas.microsoft.com/office/powerpoint/2010/main" val="16923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C78588-3B57-4276-979A-29B6082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26F7052C-6B48-4F23-B60E-54A8B7E605F2}"/>
              </a:ext>
            </a:extLst>
          </p:cNvPr>
          <p:cNvSpPr/>
          <p:nvPr/>
        </p:nvSpPr>
        <p:spPr>
          <a:xfrm>
            <a:off x="858175" y="1873188"/>
            <a:ext cx="10475650" cy="2737319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Beseda je sestavljena iz dveh delov: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nespremenjeni del besede imenujemo </a:t>
            </a:r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(miz-),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končni del besede imenujemo </a:t>
            </a:r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KONČNICA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ki se po navadi spreminja (-a, -e).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741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C78588-3B57-4276-979A-29B6082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06766B2D-24BE-4A06-B0AC-3AD1C7EBECC2}"/>
              </a:ext>
            </a:extLst>
          </p:cNvPr>
          <p:cNvSpPr/>
          <p:nvPr/>
        </p:nvSpPr>
        <p:spPr>
          <a:xfrm>
            <a:off x="3832193" y="254630"/>
            <a:ext cx="4527612" cy="861134"/>
          </a:xfrm>
          <a:prstGeom prst="roundRect">
            <a:avLst/>
          </a:prstGeom>
          <a:solidFill>
            <a:srgbClr val="C00000"/>
          </a:solidFill>
          <a:ln>
            <a:solidFill>
              <a:srgbClr val="9900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SKLON SAMOSTALNIKA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29C5275-5CA6-46FC-B397-CA2117C12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8515"/>
              </p:ext>
            </p:extLst>
          </p:nvPr>
        </p:nvGraphicFramePr>
        <p:xfrm>
          <a:off x="1794032" y="1370394"/>
          <a:ext cx="8603933" cy="344992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00234">
                  <a:extLst>
                    <a:ext uri="{9D8B030D-6E8A-4147-A177-3AD203B41FA5}">
                      <a16:colId xmlns:a16="http://schemas.microsoft.com/office/drawing/2014/main" val="1810863981"/>
                    </a:ext>
                  </a:extLst>
                </a:gridCol>
                <a:gridCol w="3602466">
                  <a:extLst>
                    <a:ext uri="{9D8B030D-6E8A-4147-A177-3AD203B41FA5}">
                      <a16:colId xmlns:a16="http://schemas.microsoft.com/office/drawing/2014/main" val="3600594172"/>
                    </a:ext>
                  </a:extLst>
                </a:gridCol>
                <a:gridCol w="4201233">
                  <a:extLst>
                    <a:ext uri="{9D8B030D-6E8A-4147-A177-3AD203B41FA5}">
                      <a16:colId xmlns:a16="http://schemas.microsoft.com/office/drawing/2014/main" val="1728091564"/>
                    </a:ext>
                  </a:extLst>
                </a:gridCol>
              </a:tblGrid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IMENOVALNIK (im.)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KDO ali KAJ je?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773412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RODILNIK (rod.)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KOGA ali ČESA ni?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19060"/>
                  </a:ext>
                </a:extLst>
              </a:tr>
              <a:tr h="502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3.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DAJALNIK (daj.)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KOMU ali ČEMU dam?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15124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4.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TOŽILNIK (tož.)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KOGA ali KAJ vidim?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213224"/>
                  </a:ext>
                </a:extLst>
              </a:tr>
              <a:tr h="1022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5.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MESTNIK (mest.)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PRI KOM ali PRI ČEM sem?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O KOM ali O ČEM govorim?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883481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6.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ORODNIK (or.)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 KOM ali S ČIM grem?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485628"/>
                  </a:ext>
                </a:extLst>
              </a:tr>
            </a:tbl>
          </a:graphicData>
        </a:graphic>
      </p:graphicFrame>
      <p:sp>
        <p:nvSpPr>
          <p:cNvPr id="9" name="Pravokotnik 8">
            <a:extLst>
              <a:ext uri="{FF2B5EF4-FFF2-40B4-BE49-F238E27FC236}">
                <a16:creationId xmlns:a16="http://schemas.microsoft.com/office/drawing/2014/main" id="{76571DDD-886B-44C0-B8FA-30998F7BA2BC}"/>
              </a:ext>
            </a:extLst>
          </p:cNvPr>
          <p:cNvSpPr/>
          <p:nvPr/>
        </p:nvSpPr>
        <p:spPr>
          <a:xfrm>
            <a:off x="304800" y="5140960"/>
            <a:ext cx="11450320" cy="131064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Prve vprašalnice (kdo, koga, komu …) so za človeško, druge vprašalnice (kaj, česa, čemu …) so za nečloveško. 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Imenovalnik ali 1. sklon je slovarska oblika samostalnika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Mestnik (5. sklon) in orodnik (6. sklon)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 </a:t>
            </a:r>
            <a:r>
              <a:rPr lang="sl-SI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predložna sklona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(ob sebi imata </a:t>
            </a:r>
            <a:r>
              <a:rPr lang="sl-SI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PREDLOGE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na, ob, pri, z, s ...).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312</Words>
  <Application>Microsoft Office PowerPoint</Application>
  <PresentationFormat>Širokozaslonsko</PresentationFormat>
  <Paragraphs>39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BESEDNE VRSTE</dc:title>
  <dc:creator>EU8</dc:creator>
  <cp:lastModifiedBy>Tadeja Gorše</cp:lastModifiedBy>
  <cp:revision>10</cp:revision>
  <dcterms:created xsi:type="dcterms:W3CDTF">2022-01-04T15:43:48Z</dcterms:created>
  <dcterms:modified xsi:type="dcterms:W3CDTF">2024-09-29T09:35:37Z</dcterms:modified>
</cp:coreProperties>
</file>