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8" r:id="rId2"/>
    <p:sldId id="264" r:id="rId3"/>
    <p:sldId id="275" r:id="rId4"/>
    <p:sldId id="276" r:id="rId5"/>
    <p:sldId id="287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67" r:id="rId16"/>
  </p:sldIdLst>
  <p:sldSz cx="9144000" cy="6858000" type="screen4x3"/>
  <p:notesSz cx="6858000" cy="9144000"/>
  <p:embeddedFontLst>
    <p:embeddedFont>
      <p:font typeface="Twinkl" panose="020B0604020202020204" charset="-18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3AA"/>
    <a:srgbClr val="DE1E5A"/>
    <a:srgbClr val="A873B0"/>
    <a:srgbClr val="8C368C"/>
    <a:srgbClr val="E6007E"/>
    <a:srgbClr val="CC4794"/>
    <a:srgbClr val="18A0DB"/>
    <a:srgbClr val="BC0105"/>
    <a:srgbClr val="4DB1E3"/>
    <a:srgbClr val="80C1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272" y="6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02/04/2020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02/04/2020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4503" y="418011"/>
            <a:ext cx="3984171" cy="1371600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4800" dirty="0" smtClean="0"/>
              <a:t>DELI CELOTE</a:t>
            </a:r>
            <a:endParaRPr lang="sl-SI" sz="4800" dirty="0"/>
          </a:p>
        </p:txBody>
      </p:sp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 err="1" smtClean="0">
                <a:solidFill>
                  <a:srgbClr val="EE73AA"/>
                </a:solidFill>
              </a:rPr>
              <a:t>Razpolovi</a:t>
            </a:r>
            <a:r>
              <a:rPr lang="en-GB" altLang="en-US" sz="3600" dirty="0" smtClean="0">
                <a:solidFill>
                  <a:srgbClr val="EE73AA"/>
                </a:solidFill>
              </a:rPr>
              <a:t>!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2E9FA00-D2CA-4BD1-A615-428C528F007A}"/>
              </a:ext>
            </a:extLst>
          </p:cNvPr>
          <p:cNvGrpSpPr/>
          <p:nvPr/>
        </p:nvGrpSpPr>
        <p:grpSpPr>
          <a:xfrm>
            <a:off x="5038165" y="3523129"/>
            <a:ext cx="1723539" cy="1723539"/>
            <a:chOff x="5038165" y="3523129"/>
            <a:chExt cx="1723539" cy="1723539"/>
          </a:xfrm>
          <a:solidFill>
            <a:srgbClr val="EE73AA"/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0EB975-B1A5-4280-88D7-DCF7D271F7A0}"/>
                </a:ext>
              </a:extLst>
            </p:cNvPr>
            <p:cNvSpPr/>
            <p:nvPr/>
          </p:nvSpPr>
          <p:spPr>
            <a:xfrm>
              <a:off x="5038165" y="3523129"/>
              <a:ext cx="1723539" cy="17235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44124" y="3830900"/>
              <a:ext cx="1111621" cy="110799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altLang="en-US" sz="7200" dirty="0" smtClean="0">
                  <a:solidFill>
                    <a:schemeClr val="bg1"/>
                  </a:solidFill>
                </a:rPr>
                <a:t>6</a:t>
              </a:r>
              <a:endParaRPr lang="en-GB" altLang="en-US" sz="7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054364" y="5564778"/>
            <a:ext cx="1368984" cy="605114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199AA9-16D6-439A-B3C4-4094C3FBB6A8}"/>
              </a:ext>
            </a:extLst>
          </p:cNvPr>
          <p:cNvSpPr/>
          <p:nvPr/>
        </p:nvSpPr>
        <p:spPr>
          <a:xfrm>
            <a:off x="4380268" y="2068327"/>
            <a:ext cx="2958355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sz="3200" dirty="0" smtClean="0"/>
              <a:t>Kaj je polovica od 12?</a:t>
            </a:r>
            <a:endParaRPr lang="en-GB" altLang="en-US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2B99D4-08D8-4423-A2E7-681CB629BE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43" y="2068327"/>
            <a:ext cx="2279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4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 err="1" smtClean="0">
                <a:solidFill>
                  <a:srgbClr val="EE73AA"/>
                </a:solidFill>
              </a:rPr>
              <a:t>Razpolovi</a:t>
            </a:r>
            <a:r>
              <a:rPr lang="en-GB" altLang="en-US" sz="3600" dirty="0" smtClean="0">
                <a:solidFill>
                  <a:srgbClr val="EE73AA"/>
                </a:solidFill>
              </a:rPr>
              <a:t>!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38B01E-7163-4518-9753-A7AA218797AD}"/>
              </a:ext>
            </a:extLst>
          </p:cNvPr>
          <p:cNvGrpSpPr/>
          <p:nvPr/>
        </p:nvGrpSpPr>
        <p:grpSpPr>
          <a:xfrm>
            <a:off x="5038165" y="3523129"/>
            <a:ext cx="1723539" cy="1723539"/>
            <a:chOff x="5038165" y="3523129"/>
            <a:chExt cx="1723539" cy="172353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0EB975-B1A5-4280-88D7-DCF7D271F7A0}"/>
                </a:ext>
              </a:extLst>
            </p:cNvPr>
            <p:cNvSpPr/>
            <p:nvPr/>
          </p:nvSpPr>
          <p:spPr>
            <a:xfrm>
              <a:off x="5038165" y="3523129"/>
              <a:ext cx="1723539" cy="1723539"/>
            </a:xfrm>
            <a:prstGeom prst="ellipse">
              <a:avLst/>
            </a:prstGeom>
            <a:solidFill>
              <a:srgbClr val="A873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191144" y="3830900"/>
              <a:ext cx="1417580" cy="110799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altLang="en-US" sz="7200" dirty="0" smtClean="0">
                  <a:solidFill>
                    <a:schemeClr val="bg1"/>
                  </a:solidFill>
                </a:rPr>
                <a:t>10</a:t>
              </a:r>
              <a:endParaRPr lang="en-GB" altLang="en-US" sz="7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054364" y="5486400"/>
            <a:ext cx="1368984" cy="683491"/>
          </a:xfrm>
          <a:prstGeom prst="roundRect">
            <a:avLst/>
          </a:prstGeom>
          <a:solidFill>
            <a:srgbClr val="A873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199AA9-16D6-439A-B3C4-4094C3FBB6A8}"/>
              </a:ext>
            </a:extLst>
          </p:cNvPr>
          <p:cNvSpPr/>
          <p:nvPr/>
        </p:nvSpPr>
        <p:spPr>
          <a:xfrm>
            <a:off x="4380268" y="2068327"/>
            <a:ext cx="2958355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sz="3200" dirty="0" smtClean="0"/>
              <a:t>Katero števila je polovica od 20?</a:t>
            </a:r>
            <a:endParaRPr lang="en-GB" altLang="en-US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44BF54-230A-4921-8518-0C012613D1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67" y="1972235"/>
            <a:ext cx="2437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5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 smtClean="0">
                <a:solidFill>
                  <a:srgbClr val="EE73AA"/>
                </a:solidFill>
              </a:rPr>
              <a:t>Ali je </a:t>
            </a:r>
            <a:r>
              <a:rPr lang="en-GB" altLang="en-US" sz="3600" dirty="0" err="1" smtClean="0">
                <a:solidFill>
                  <a:srgbClr val="EE73AA"/>
                </a:solidFill>
              </a:rPr>
              <a:t>četrtina</a:t>
            </a:r>
            <a:r>
              <a:rPr lang="en-GB" altLang="en-US" sz="3600" dirty="0" smtClean="0">
                <a:solidFill>
                  <a:srgbClr val="EE73AA"/>
                </a:solidFill>
              </a:rPr>
              <a:t>?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79070" y="5590903"/>
            <a:ext cx="1368984" cy="587953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199AA9-16D6-439A-B3C4-4094C3FBB6A8}"/>
              </a:ext>
            </a:extLst>
          </p:cNvPr>
          <p:cNvSpPr/>
          <p:nvPr/>
        </p:nvSpPr>
        <p:spPr>
          <a:xfrm>
            <a:off x="2412131" y="5624858"/>
            <a:ext cx="476373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ct val="0"/>
              </a:spcBef>
            </a:pPr>
            <a:r>
              <a:rPr lang="sl-SI" altLang="en-US" dirty="0" smtClean="0"/>
              <a:t>Da, ker je lik razdeljen na 4 enake dele. 1 del je pobarvan.</a:t>
            </a:r>
            <a:endParaRPr lang="en-GB" alt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5B548E3-3318-44DF-8197-7A0BBF1EA9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543394"/>
              </p:ext>
            </p:extLst>
          </p:nvPr>
        </p:nvGraphicFramePr>
        <p:xfrm>
          <a:off x="1519235" y="1473201"/>
          <a:ext cx="6096000" cy="3712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01724507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471299433"/>
                    </a:ext>
                  </a:extLst>
                </a:gridCol>
              </a:tblGrid>
              <a:tr h="185644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033756"/>
                  </a:ext>
                </a:extLst>
              </a:tr>
              <a:tr h="185644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729570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526" y="493094"/>
            <a:ext cx="580887" cy="86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6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 smtClean="0">
                <a:solidFill>
                  <a:srgbClr val="EE73AA"/>
                </a:solidFill>
              </a:rPr>
              <a:t>Ali je </a:t>
            </a:r>
            <a:r>
              <a:rPr lang="en-GB" altLang="en-US" sz="3600" dirty="0" err="1" smtClean="0">
                <a:solidFill>
                  <a:srgbClr val="EE73AA"/>
                </a:solidFill>
              </a:rPr>
              <a:t>četrtina</a:t>
            </a:r>
            <a:r>
              <a:rPr lang="en-GB" altLang="en-US" sz="3600" dirty="0" smtClean="0">
                <a:solidFill>
                  <a:srgbClr val="EE73AA"/>
                </a:solidFill>
              </a:rPr>
              <a:t>?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79070" y="5538651"/>
            <a:ext cx="1368984" cy="640205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199AA9-16D6-439A-B3C4-4094C3FBB6A8}"/>
              </a:ext>
            </a:extLst>
          </p:cNvPr>
          <p:cNvSpPr/>
          <p:nvPr/>
        </p:nvSpPr>
        <p:spPr>
          <a:xfrm>
            <a:off x="2399067" y="5624858"/>
            <a:ext cx="548987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ct val="0"/>
              </a:spcBef>
            </a:pPr>
            <a:r>
              <a:rPr lang="sl-SI" altLang="en-US" dirty="0" smtClean="0"/>
              <a:t>Ne, ker lik ni razdeljen na 4 enake dele. Je pa ena celota, ker je pobarvan cel.</a:t>
            </a:r>
            <a:endParaRPr lang="en-GB" altLang="en-US" dirty="0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2CB44DCE-194F-4957-9673-154241E4846D}"/>
              </a:ext>
            </a:extLst>
          </p:cNvPr>
          <p:cNvSpPr/>
          <p:nvPr/>
        </p:nvSpPr>
        <p:spPr>
          <a:xfrm>
            <a:off x="2743200" y="1577788"/>
            <a:ext cx="3792070" cy="3611495"/>
          </a:xfrm>
          <a:prstGeom prst="pentagon">
            <a:avLst/>
          </a:prstGeom>
          <a:solidFill>
            <a:srgbClr val="EE73AA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45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 smtClean="0">
                <a:solidFill>
                  <a:srgbClr val="EE73AA"/>
                </a:solidFill>
              </a:rPr>
              <a:t>Ali je </a:t>
            </a:r>
            <a:r>
              <a:rPr lang="en-GB" altLang="en-US" sz="3600" dirty="0" err="1" smtClean="0">
                <a:solidFill>
                  <a:srgbClr val="EE73AA"/>
                </a:solidFill>
              </a:rPr>
              <a:t>četrtina</a:t>
            </a:r>
            <a:r>
              <a:rPr lang="en-GB" altLang="en-US" sz="3600" dirty="0" smtClean="0">
                <a:solidFill>
                  <a:srgbClr val="EE73AA"/>
                </a:solidFill>
              </a:rPr>
              <a:t>?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79070" y="5527553"/>
            <a:ext cx="1368984" cy="651303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3CBEF8-FCED-4CEA-A29C-D82137C2BA21}"/>
              </a:ext>
            </a:extLst>
          </p:cNvPr>
          <p:cNvSpPr/>
          <p:nvPr/>
        </p:nvSpPr>
        <p:spPr>
          <a:xfrm>
            <a:off x="1822298" y="1473201"/>
            <a:ext cx="548987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dirty="0" smtClean="0"/>
              <a:t>Rubi je razdelila 8 bombonov v 4 vrečke. Koliko bombonov je v vsaki vrečki?</a:t>
            </a:r>
            <a:r>
              <a:rPr lang="en-GB" altLang="en-US" dirty="0"/>
              <a:t/>
            </a:r>
            <a:br>
              <a:rPr lang="en-GB" altLang="en-US" dirty="0"/>
            </a:br>
            <a:r>
              <a:rPr lang="en-GB" altLang="en-US" dirty="0"/>
              <a:t>How many sweets were in each party bag?</a:t>
            </a: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BDFDC023-0E8C-4052-A73D-E7ED72233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81" y="2311480"/>
            <a:ext cx="1120775" cy="15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767C7A8B-FBF4-417F-9BEE-4B1E7D166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45" y="2337670"/>
            <a:ext cx="1122363" cy="15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4C13242F-C4DD-46FF-B7B4-9DD37A79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768" y="3992441"/>
            <a:ext cx="1120775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13C888F2-7119-454D-9FB1-17A07695C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536" y="3996845"/>
            <a:ext cx="1122363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493EA15-D7EE-4E78-9E5F-4A6CF4816CCF}"/>
              </a:ext>
            </a:extLst>
          </p:cNvPr>
          <p:cNvGrpSpPr/>
          <p:nvPr/>
        </p:nvGrpSpPr>
        <p:grpSpPr>
          <a:xfrm>
            <a:off x="1472184" y="2964342"/>
            <a:ext cx="2349104" cy="1703862"/>
            <a:chOff x="1472184" y="2964342"/>
            <a:chExt cx="2349104" cy="1703862"/>
          </a:xfrm>
        </p:grpSpPr>
        <p:pic>
          <p:nvPicPr>
            <p:cNvPr id="17" name="Picture 3">
              <a:extLst>
                <a:ext uri="{FF2B5EF4-FFF2-40B4-BE49-F238E27FC236}">
                  <a16:creationId xmlns:a16="http://schemas.microsoft.com/office/drawing/2014/main" id="{1F161B53-BBFD-4ED1-83F2-65984DECB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08566">
              <a:off x="2818323" y="3707978"/>
              <a:ext cx="849312" cy="41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">
              <a:extLst>
                <a:ext uri="{FF2B5EF4-FFF2-40B4-BE49-F238E27FC236}">
                  <a16:creationId xmlns:a16="http://schemas.microsoft.com/office/drawing/2014/main" id="{5476FC5B-F13F-41DB-9FC9-0397C2AE9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5649">
              <a:off x="2892600" y="3179909"/>
              <a:ext cx="928688" cy="611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5">
              <a:extLst>
                <a:ext uri="{FF2B5EF4-FFF2-40B4-BE49-F238E27FC236}">
                  <a16:creationId xmlns:a16="http://schemas.microsoft.com/office/drawing/2014/main" id="{A4E682BE-F197-40DF-8546-76004C9DB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9243" y="2964342"/>
              <a:ext cx="931863" cy="35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6">
              <a:extLst>
                <a:ext uri="{FF2B5EF4-FFF2-40B4-BE49-F238E27FC236}">
                  <a16:creationId xmlns:a16="http://schemas.microsoft.com/office/drawing/2014/main" id="{4E5AC747-940B-4A9E-AAD8-4B7DB2C3F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4754">
              <a:off x="2510033" y="4074587"/>
              <a:ext cx="849313" cy="414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7">
              <a:extLst>
                <a:ext uri="{FF2B5EF4-FFF2-40B4-BE49-F238E27FC236}">
                  <a16:creationId xmlns:a16="http://schemas.microsoft.com/office/drawing/2014/main" id="{80830822-0F23-4B9A-AA17-64DC518A1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2184" y="3129795"/>
              <a:ext cx="927100" cy="611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8">
              <a:extLst>
                <a:ext uri="{FF2B5EF4-FFF2-40B4-BE49-F238E27FC236}">
                  <a16:creationId xmlns:a16="http://schemas.microsoft.com/office/drawing/2014/main" id="{F2464E89-B5E6-465D-B025-22E2685CC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89574">
              <a:off x="2001140" y="3769314"/>
              <a:ext cx="931863" cy="35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19">
              <a:extLst>
                <a:ext uri="{FF2B5EF4-FFF2-40B4-BE49-F238E27FC236}">
                  <a16:creationId xmlns:a16="http://schemas.microsoft.com/office/drawing/2014/main" id="{D1D12F12-BD90-4FF0-BD21-FE3BAF634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8818" y="3349492"/>
              <a:ext cx="849312" cy="414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20">
              <a:extLst>
                <a:ext uri="{FF2B5EF4-FFF2-40B4-BE49-F238E27FC236}">
                  <a16:creationId xmlns:a16="http://schemas.microsoft.com/office/drawing/2014/main" id="{2E7699E6-3436-4D93-9A43-0E2BC4E83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07743">
              <a:off x="1662723" y="3897472"/>
              <a:ext cx="928688" cy="61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ED062BF-7CC6-4F57-B8B8-0C257555B3A2}"/>
              </a:ext>
            </a:extLst>
          </p:cNvPr>
          <p:cNvGrpSpPr/>
          <p:nvPr/>
        </p:nvGrpSpPr>
        <p:grpSpPr>
          <a:xfrm>
            <a:off x="3301884" y="2552294"/>
            <a:ext cx="2377378" cy="2377378"/>
            <a:chOff x="3329392" y="2629011"/>
            <a:chExt cx="2377378" cy="237737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B331695-B2E2-425F-AD65-5BBBC61AAD3C}"/>
                </a:ext>
              </a:extLst>
            </p:cNvPr>
            <p:cNvSpPr/>
            <p:nvPr/>
          </p:nvSpPr>
          <p:spPr>
            <a:xfrm>
              <a:off x="3329392" y="2629011"/>
              <a:ext cx="2377378" cy="2377378"/>
            </a:xfrm>
            <a:prstGeom prst="ellipse">
              <a:avLst/>
            </a:prstGeom>
            <a:solidFill>
              <a:srgbClr val="EE73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199AA9-16D6-439A-B3C4-4094C3FBB6A8}"/>
                </a:ext>
              </a:extLst>
            </p:cNvPr>
            <p:cNvSpPr/>
            <p:nvPr/>
          </p:nvSpPr>
          <p:spPr>
            <a:xfrm>
              <a:off x="4298109" y="3079036"/>
              <a:ext cx="523427" cy="147732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altLang="en-US" sz="9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764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20240" y="1685107"/>
            <a:ext cx="4924697" cy="3030584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4800" dirty="0" smtClean="0"/>
              <a:t>Čestitke! Zdaj obvladaš dele celote. </a:t>
            </a:r>
            <a:r>
              <a:rPr lang="sl-SI" sz="4800" dirty="0" smtClean="0"/>
              <a:t>Reši še RJI.</a:t>
            </a:r>
            <a:endParaRPr lang="sl-SI" sz="4800" dirty="0"/>
          </a:p>
        </p:txBody>
      </p:sp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3600" dirty="0" smtClean="0">
                <a:solidFill>
                  <a:srgbClr val="EE73AA"/>
                </a:solidFill>
              </a:rPr>
              <a:t>Ali je to ena polovica? 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4284" y="5789346"/>
            <a:ext cx="596787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sl-SI" altLang="en-US" dirty="0" smtClean="0"/>
              <a:t>Da, ker je pica razdeljena na 2 enaka dela.</a:t>
            </a:r>
            <a:endParaRPr lang="en-GB" altLang="en-US" dirty="0"/>
          </a:p>
        </p:txBody>
      </p: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55651" y="5551715"/>
            <a:ext cx="1368984" cy="581960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Klikni za odgovor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CDB4D28-5EAA-4B73-A5BB-9DCF19783D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57031" y="2373114"/>
            <a:ext cx="3625777" cy="18259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79" y="734198"/>
            <a:ext cx="287383" cy="48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sz="3600" dirty="0" smtClean="0">
                <a:solidFill>
                  <a:srgbClr val="EE73AA"/>
                </a:solidFill>
              </a:rPr>
              <a:t>Ali je to ena polovica?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4285" y="5789346"/>
            <a:ext cx="37841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ct val="0"/>
              </a:spcBef>
            </a:pPr>
            <a:r>
              <a:rPr lang="sl-SI" altLang="en-US" dirty="0" smtClean="0"/>
              <a:t>Ne, ker je to cela pica.</a:t>
            </a:r>
            <a:endParaRPr lang="en-GB" altLang="en-US" dirty="0"/>
          </a:p>
        </p:txBody>
      </p: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55651" y="5538651"/>
            <a:ext cx="1368984" cy="595023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0CB60-ACFE-44A3-A0D5-FFF0BEFEB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55" y="1796240"/>
            <a:ext cx="3566160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2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sz="3600" dirty="0" smtClean="0">
                <a:solidFill>
                  <a:srgbClr val="EE73AA"/>
                </a:solidFill>
              </a:rPr>
              <a:t>Ali je to ena polovica?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14285" y="5789346"/>
            <a:ext cx="39944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sl-SI" altLang="en-US" dirty="0" smtClean="0"/>
              <a:t>Ne, ker ni iz 2 enakih delov.</a:t>
            </a:r>
            <a:endParaRPr lang="en-GB" altLang="en-US" dirty="0"/>
          </a:p>
        </p:txBody>
      </p: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55651" y="5486401"/>
            <a:ext cx="1368984" cy="647274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0623B1-A3CE-4E38-A856-EA19D72C5F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51" y="1653603"/>
            <a:ext cx="2464342" cy="363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1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EE73AA"/>
                </a:solidFill>
              </a:rPr>
              <a:t>Je pa 1 tretjina </a:t>
            </a:r>
            <a:endParaRPr lang="sl-S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0623B1-A3CE-4E38-A856-EA19D72C5F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138" y="1239149"/>
            <a:ext cx="2514702" cy="37140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0623B1-A3CE-4E38-A856-EA19D72C5F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16789">
            <a:off x="5407384" y="1404243"/>
            <a:ext cx="2513911" cy="37128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0623B1-A3CE-4E38-A856-EA19D72C5F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3222">
            <a:off x="4281493" y="3582480"/>
            <a:ext cx="2525673" cy="37302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53" y="534405"/>
            <a:ext cx="790685" cy="191479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 flipV="1">
            <a:off x="1177881" y="1084217"/>
            <a:ext cx="734797" cy="7445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172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 smtClean="0">
                <a:solidFill>
                  <a:srgbClr val="EE73AA"/>
                </a:solidFill>
              </a:rPr>
              <a:t>Koliko je vseh otrok v razredu, če je na sliki polovica?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55651" y="5491549"/>
            <a:ext cx="1368984" cy="642125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9FE948-14FA-43C5-B111-354602E1AAC9}"/>
              </a:ext>
            </a:extLst>
          </p:cNvPr>
          <p:cNvSpPr/>
          <p:nvPr/>
        </p:nvSpPr>
        <p:spPr>
          <a:xfrm>
            <a:off x="902262" y="1473201"/>
            <a:ext cx="7399056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sz="2400" dirty="0" smtClean="0"/>
              <a:t>Na sliki je 6 otrok.</a:t>
            </a:r>
            <a:r>
              <a:rPr lang="en-US" altLang="en-US" sz="2400" dirty="0"/>
              <a:t/>
            </a:r>
            <a:br>
              <a:rPr lang="en-US" altLang="en-US" sz="2400" dirty="0"/>
            </a:br>
            <a:r>
              <a:rPr lang="sl-SI" altLang="en-US" sz="2400" dirty="0" smtClean="0"/>
              <a:t>Namig: </a:t>
            </a:r>
            <a:r>
              <a:rPr lang="sl-SI" altLang="en-US" sz="2400" dirty="0" smtClean="0"/>
              <a:t>Če je 6 polovica, jih je v razredu 2x več.</a:t>
            </a:r>
            <a:endParaRPr lang="en-GB" altLang="en-US" sz="24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B44A23D-5BBA-494A-9104-F94D822AEEBE}"/>
              </a:ext>
            </a:extLst>
          </p:cNvPr>
          <p:cNvGrpSpPr/>
          <p:nvPr/>
        </p:nvGrpSpPr>
        <p:grpSpPr>
          <a:xfrm>
            <a:off x="2013676" y="2467507"/>
            <a:ext cx="5086371" cy="2794775"/>
            <a:chOff x="2784641" y="2537212"/>
            <a:chExt cx="4062823" cy="233978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53A49DE-7351-4657-8EEF-442F21AC7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4679" y="2582961"/>
              <a:ext cx="823726" cy="229403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02E9E08-E09D-4CEB-8412-DD4D9A658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469" y="2598785"/>
              <a:ext cx="1029359" cy="224974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CD012CF-C76F-4F05-9DB6-E854ABE3F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1184" y="2537212"/>
              <a:ext cx="873849" cy="233978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161CEC4-13D5-4F11-BEAB-0200D9C50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576" y="2687868"/>
              <a:ext cx="875888" cy="217720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CAD84AB-C894-4CD5-9ECC-CF8CF84C7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4641" y="2707541"/>
              <a:ext cx="716543" cy="216945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773E50E-C7C2-4BAC-A73B-D8CFB7244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3420" y="2750785"/>
              <a:ext cx="675300" cy="2097741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C730A12-99BA-4664-9D51-F883590BEF38}"/>
              </a:ext>
            </a:extLst>
          </p:cNvPr>
          <p:cNvGrpSpPr/>
          <p:nvPr/>
        </p:nvGrpSpPr>
        <p:grpSpPr>
          <a:xfrm>
            <a:off x="3684792" y="4172316"/>
            <a:ext cx="1961358" cy="1961358"/>
            <a:chOff x="3684792" y="3448471"/>
            <a:chExt cx="1961358" cy="196135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B9435FC-3EC5-4E2B-A4DB-5E69FBD47EC5}"/>
                </a:ext>
              </a:extLst>
            </p:cNvPr>
            <p:cNvSpPr/>
            <p:nvPr/>
          </p:nvSpPr>
          <p:spPr>
            <a:xfrm>
              <a:off x="3684792" y="3448471"/>
              <a:ext cx="1961358" cy="1961358"/>
            </a:xfrm>
            <a:prstGeom prst="ellipse">
              <a:avLst/>
            </a:prstGeom>
            <a:solidFill>
              <a:srgbClr val="EE73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127590" y="4090596"/>
              <a:ext cx="1075762" cy="67710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altLang="en-US" sz="4400" b="1" dirty="0">
                  <a:solidFill>
                    <a:schemeClr val="bg1"/>
                  </a:solidFill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649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3600" dirty="0" smtClean="0">
                <a:solidFill>
                  <a:srgbClr val="EE73AA"/>
                </a:solidFill>
              </a:rPr>
              <a:t>Razpolovi (daj na pol).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55651" y="5551715"/>
            <a:ext cx="1368984" cy="581960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199AA9-16D6-439A-B3C4-4094C3FBB6A8}"/>
              </a:ext>
            </a:extLst>
          </p:cNvPr>
          <p:cNvSpPr/>
          <p:nvPr/>
        </p:nvSpPr>
        <p:spPr>
          <a:xfrm>
            <a:off x="2569989" y="1473201"/>
            <a:ext cx="3994492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dirty="0" smtClean="0"/>
              <a:t>Koliko je celoten znesek kovancev na fotografiji?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dirty="0" smtClean="0"/>
              <a:t>Zdaj pa to daj na 2 enaka dela in dobiš rešitev</a:t>
            </a:r>
            <a:endParaRPr lang="en-GB" alt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7ADC57-C977-4DA5-87E6-FEE1F44385FD}"/>
              </a:ext>
            </a:extLst>
          </p:cNvPr>
          <p:cNvGrpSpPr/>
          <p:nvPr/>
        </p:nvGrpSpPr>
        <p:grpSpPr>
          <a:xfrm>
            <a:off x="3797189" y="4069664"/>
            <a:ext cx="1700212" cy="1700212"/>
            <a:chOff x="3797189" y="4069664"/>
            <a:chExt cx="1700212" cy="170021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60C6BEF-C482-4AD6-99F8-D199FEDC0C2D}"/>
                </a:ext>
              </a:extLst>
            </p:cNvPr>
            <p:cNvSpPr/>
            <p:nvPr/>
          </p:nvSpPr>
          <p:spPr>
            <a:xfrm>
              <a:off x="3797189" y="4069664"/>
              <a:ext cx="1700212" cy="1700212"/>
            </a:xfrm>
            <a:prstGeom prst="ellipse">
              <a:avLst/>
            </a:prstGeom>
            <a:solidFill>
              <a:srgbClr val="EE73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A79F85B-68D5-4F8D-8602-AF0966C2B425}"/>
                </a:ext>
              </a:extLst>
            </p:cNvPr>
            <p:cNvSpPr/>
            <p:nvPr/>
          </p:nvSpPr>
          <p:spPr>
            <a:xfrm>
              <a:off x="4091484" y="4504271"/>
              <a:ext cx="1111621" cy="8309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altLang="en-US" sz="5400" b="1" dirty="0" smtClean="0">
                  <a:solidFill>
                    <a:schemeClr val="bg1"/>
                  </a:solidFill>
                </a:rPr>
                <a:t>4</a:t>
              </a:r>
              <a:r>
                <a:rPr lang="sl-SI" altLang="en-US" sz="5400" b="1" dirty="0" smtClean="0">
                  <a:solidFill>
                    <a:schemeClr val="bg1"/>
                  </a:solidFill>
                </a:rPr>
                <a:t>c</a:t>
              </a:r>
              <a:endParaRPr lang="en-GB" altLang="en-US" sz="5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Picture 14" descr="Rezultat iskanja slik za kovanci evr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t="5693" r="56005" b="49601"/>
          <a:stretch/>
        </p:blipFill>
        <p:spPr bwMode="auto">
          <a:xfrm>
            <a:off x="1207343" y="2603947"/>
            <a:ext cx="1489347" cy="14657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 descr="Rezultat iskanja slik za kovanci evr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t="5693" r="56005" b="49601"/>
          <a:stretch/>
        </p:blipFill>
        <p:spPr bwMode="auto">
          <a:xfrm>
            <a:off x="3052515" y="2581197"/>
            <a:ext cx="1489347" cy="14657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 descr="Rezultat iskanja slik za kovanci evr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t="5693" r="56005" b="49601"/>
          <a:stretch/>
        </p:blipFill>
        <p:spPr bwMode="auto">
          <a:xfrm>
            <a:off x="4656425" y="2581197"/>
            <a:ext cx="1489347" cy="14657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 descr="Rezultat iskanja slik za kovanci evr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t="5693" r="56005" b="49601"/>
          <a:stretch/>
        </p:blipFill>
        <p:spPr bwMode="auto">
          <a:xfrm>
            <a:off x="6260335" y="2581123"/>
            <a:ext cx="1489347" cy="14657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896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en-US" sz="3600" dirty="0">
                <a:solidFill>
                  <a:srgbClr val="EE73AA"/>
                </a:solidFill>
              </a:rPr>
              <a:t>Razpolovi (daj na pol).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9525D9-F967-482C-AA1E-185518CBB9B6}"/>
              </a:ext>
            </a:extLst>
          </p:cNvPr>
          <p:cNvGrpSpPr/>
          <p:nvPr/>
        </p:nvGrpSpPr>
        <p:grpSpPr>
          <a:xfrm>
            <a:off x="3637849" y="3666565"/>
            <a:ext cx="2135933" cy="2250909"/>
            <a:chOff x="3637850" y="3666565"/>
            <a:chExt cx="1700212" cy="203665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B5C6E0C-125E-400A-8389-361D0DE6B1E8}"/>
                </a:ext>
              </a:extLst>
            </p:cNvPr>
            <p:cNvSpPr/>
            <p:nvPr/>
          </p:nvSpPr>
          <p:spPr>
            <a:xfrm>
              <a:off x="3637850" y="3666565"/>
              <a:ext cx="1700212" cy="1700212"/>
            </a:xfrm>
            <a:prstGeom prst="ellipse">
              <a:avLst/>
            </a:prstGeom>
            <a:solidFill>
              <a:srgbClr val="EE73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944474" y="4041229"/>
              <a:ext cx="1111621" cy="166199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altLang="en-US" sz="5400" b="1" dirty="0" smtClean="0">
                  <a:solidFill>
                    <a:schemeClr val="bg1"/>
                  </a:solidFill>
                </a:rPr>
                <a:t>5</a:t>
              </a:r>
              <a:r>
                <a:rPr lang="sl-SI" altLang="en-US" sz="5400" b="1" dirty="0" smtClean="0">
                  <a:solidFill>
                    <a:schemeClr val="bg1"/>
                  </a:solidFill>
                </a:rPr>
                <a:t>0 c</a:t>
              </a:r>
              <a:endParaRPr lang="en-GB" altLang="en-US" sz="5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55651" y="5685439"/>
            <a:ext cx="1368984" cy="448235"/>
          </a:xfrm>
          <a:prstGeom prst="roundRect">
            <a:avLst/>
          </a:prstGeom>
          <a:solidFill>
            <a:srgbClr val="EE73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199AA9-16D6-439A-B3C4-4094C3FBB6A8}"/>
              </a:ext>
            </a:extLst>
          </p:cNvPr>
          <p:cNvSpPr/>
          <p:nvPr/>
        </p:nvSpPr>
        <p:spPr>
          <a:xfrm>
            <a:off x="2569989" y="1293867"/>
            <a:ext cx="3994492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dirty="0"/>
              <a:t>Koliko je celoten znesek kovancev na fotografiji?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dirty="0"/>
              <a:t>Zdaj pa to daj na 2 enaka dela in dobiš rešitev</a:t>
            </a:r>
            <a:endParaRPr lang="en-GB" altLang="en-US" dirty="0"/>
          </a:p>
        </p:txBody>
      </p:sp>
      <p:pic>
        <p:nvPicPr>
          <p:cNvPr id="11" name="Picture 10" descr="Rezultat iskanja slik za kovanci evr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00" t="57716" r="72978"/>
          <a:stretch/>
        </p:blipFill>
        <p:spPr bwMode="auto">
          <a:xfrm>
            <a:off x="2117660" y="2412865"/>
            <a:ext cx="1520190" cy="13326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Rezultat iskanja slik za kovanci evr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00" t="57716" r="72978"/>
          <a:stretch/>
        </p:blipFill>
        <p:spPr bwMode="auto">
          <a:xfrm>
            <a:off x="5338062" y="2412865"/>
            <a:ext cx="1520190" cy="13326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871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 err="1" smtClean="0">
                <a:solidFill>
                  <a:srgbClr val="EE73AA"/>
                </a:solidFill>
              </a:rPr>
              <a:t>Razpolovi</a:t>
            </a:r>
            <a:r>
              <a:rPr lang="en-GB" altLang="en-US" sz="3600" dirty="0" smtClean="0">
                <a:solidFill>
                  <a:srgbClr val="EE73AA"/>
                </a:solidFill>
              </a:rPr>
              <a:t>!</a:t>
            </a:r>
            <a:endParaRPr lang="en-GB" sz="3600" dirty="0">
              <a:solidFill>
                <a:srgbClr val="EE73AA"/>
              </a:solidFill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2E9FA00-D2CA-4BD1-A615-428C528F007A}"/>
              </a:ext>
            </a:extLst>
          </p:cNvPr>
          <p:cNvGrpSpPr/>
          <p:nvPr/>
        </p:nvGrpSpPr>
        <p:grpSpPr>
          <a:xfrm>
            <a:off x="5038165" y="3523129"/>
            <a:ext cx="1723539" cy="1723539"/>
            <a:chOff x="5038165" y="3523129"/>
            <a:chExt cx="1723539" cy="172353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B0EB975-B1A5-4280-88D7-DCF7D271F7A0}"/>
                </a:ext>
              </a:extLst>
            </p:cNvPr>
            <p:cNvSpPr/>
            <p:nvPr/>
          </p:nvSpPr>
          <p:spPr>
            <a:xfrm>
              <a:off x="5038165" y="3523129"/>
              <a:ext cx="1723539" cy="1723539"/>
            </a:xfrm>
            <a:prstGeom prst="ellipse">
              <a:avLst/>
            </a:prstGeom>
            <a:solidFill>
              <a:srgbClr val="8C36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44124" y="3830900"/>
              <a:ext cx="1111621" cy="110799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altLang="en-US" sz="7200" dirty="0" smtClean="0">
                  <a:solidFill>
                    <a:schemeClr val="bg1"/>
                  </a:solidFill>
                </a:rPr>
                <a:t>5</a:t>
              </a:r>
              <a:endParaRPr lang="en-GB" altLang="en-US" sz="7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answer box">
            <a:extLst>
              <a:ext uri="{FF2B5EF4-FFF2-40B4-BE49-F238E27FC236}">
                <a16:creationId xmlns:a16="http://schemas.microsoft.com/office/drawing/2014/main" id="{E3EB23BF-A235-4233-9172-DA878B62A2F1}"/>
              </a:ext>
            </a:extLst>
          </p:cNvPr>
          <p:cNvSpPr/>
          <p:nvPr/>
        </p:nvSpPr>
        <p:spPr>
          <a:xfrm>
            <a:off x="7054364" y="5525590"/>
            <a:ext cx="1368984" cy="644302"/>
          </a:xfrm>
          <a:prstGeom prst="roundRect">
            <a:avLst/>
          </a:prstGeom>
          <a:solidFill>
            <a:srgbClr val="8C3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Klikni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199AA9-16D6-439A-B3C4-4094C3FBB6A8}"/>
              </a:ext>
            </a:extLst>
          </p:cNvPr>
          <p:cNvSpPr/>
          <p:nvPr/>
        </p:nvSpPr>
        <p:spPr>
          <a:xfrm>
            <a:off x="4380268" y="2068327"/>
            <a:ext cx="2958355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l-SI" altLang="en-US" sz="3200" dirty="0" smtClean="0"/>
              <a:t>Kaj je polovica od 10?</a:t>
            </a:r>
            <a:endParaRPr lang="en-GB" alt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BE3E35-069B-4C00-96A5-5D4A23B11E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31" y="2105667"/>
            <a:ext cx="2196355" cy="548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2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34442D15-F5BB-4F73-9606-C8812E688AB8}" vid="{28CC8FB8-836C-49DA-A823-EC8BE3E520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116</TotalTime>
  <Words>268</Words>
  <Application>Microsoft Office PowerPoint</Application>
  <PresentationFormat>On-screen Show (4:3)</PresentationFormat>
  <Paragraphs>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Twinkl</vt:lpstr>
      <vt:lpstr>Arial</vt:lpstr>
      <vt:lpstr>Calibri</vt:lpstr>
      <vt:lpstr>Office Theme</vt:lpstr>
      <vt:lpstr>PowerPoint Presentation</vt:lpstr>
      <vt:lpstr>Ali je to ena polovica? </vt:lpstr>
      <vt:lpstr>Ali je to ena polovica?</vt:lpstr>
      <vt:lpstr>Ali je to ena polovica?</vt:lpstr>
      <vt:lpstr>Je pa 1 tretjina </vt:lpstr>
      <vt:lpstr>Koliko je vseh otrok v razredu, če je na sliki polovica?</vt:lpstr>
      <vt:lpstr>Razpolovi (daj na pol).</vt:lpstr>
      <vt:lpstr>Razpolovi (daj na pol).</vt:lpstr>
      <vt:lpstr>Razpolovi!</vt:lpstr>
      <vt:lpstr>Razpolovi!</vt:lpstr>
      <vt:lpstr>Razpolovi!</vt:lpstr>
      <vt:lpstr>Ali je četrtina?</vt:lpstr>
      <vt:lpstr>Ali je četrtina?</vt:lpstr>
      <vt:lpstr>Ali je četrtina?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Martin Ward</dc:creator>
  <cp:lastModifiedBy>Windows User</cp:lastModifiedBy>
  <cp:revision>12</cp:revision>
  <dcterms:created xsi:type="dcterms:W3CDTF">2019-11-14T09:58:21Z</dcterms:created>
  <dcterms:modified xsi:type="dcterms:W3CDTF">2020-04-02T14:30:09Z</dcterms:modified>
</cp:coreProperties>
</file>