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43"/>
  </p:notesMasterIdLst>
  <p:sldIdLst>
    <p:sldId id="257" r:id="rId2"/>
    <p:sldId id="314" r:id="rId3"/>
    <p:sldId id="315" r:id="rId4"/>
    <p:sldId id="316" r:id="rId5"/>
    <p:sldId id="349" r:id="rId6"/>
    <p:sldId id="317" r:id="rId7"/>
    <p:sldId id="345" r:id="rId8"/>
    <p:sldId id="324" r:id="rId9"/>
    <p:sldId id="338" r:id="rId10"/>
    <p:sldId id="319" r:id="rId11"/>
    <p:sldId id="320" r:id="rId12"/>
    <p:sldId id="321" r:id="rId13"/>
    <p:sldId id="322" r:id="rId14"/>
    <p:sldId id="323" r:id="rId15"/>
    <p:sldId id="326" r:id="rId16"/>
    <p:sldId id="344" r:id="rId17"/>
    <p:sldId id="329" r:id="rId18"/>
    <p:sldId id="339" r:id="rId19"/>
    <p:sldId id="330" r:id="rId20"/>
    <p:sldId id="340" r:id="rId21"/>
    <p:sldId id="331" r:id="rId22"/>
    <p:sldId id="341" r:id="rId23"/>
    <p:sldId id="332" r:id="rId24"/>
    <p:sldId id="348" r:id="rId25"/>
    <p:sldId id="342" r:id="rId26"/>
    <p:sldId id="333" r:id="rId27"/>
    <p:sldId id="335" r:id="rId28"/>
    <p:sldId id="347" r:id="rId29"/>
    <p:sldId id="287" r:id="rId30"/>
    <p:sldId id="336" r:id="rId31"/>
    <p:sldId id="334" r:id="rId32"/>
    <p:sldId id="343" r:id="rId33"/>
    <p:sldId id="305" r:id="rId34"/>
    <p:sldId id="301" r:id="rId35"/>
    <p:sldId id="302" r:id="rId36"/>
    <p:sldId id="346" r:id="rId37"/>
    <p:sldId id="303" r:id="rId38"/>
    <p:sldId id="304" r:id="rId39"/>
    <p:sldId id="306" r:id="rId40"/>
    <p:sldId id="307" r:id="rId41"/>
    <p:sldId id="300" r:id="rId42"/>
  </p:sldIdLst>
  <p:sldSz cx="12192000" cy="6858000"/>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9F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0084" autoAdjust="0"/>
  </p:normalViewPr>
  <p:slideViewPr>
    <p:cSldViewPr snapToGrid="0">
      <p:cViewPr varScale="1">
        <p:scale>
          <a:sx n="61" d="100"/>
          <a:sy n="61" d="100"/>
        </p:scale>
        <p:origin x="7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ojca\Downloads\mladoletniska_kriminaliteta_top10_2013_202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Top10_2013_2024!$B$23</c:f>
              <c:strCache>
                <c:ptCount val="1"/>
                <c:pt idx="0">
                  <c:v>Delež mladoletnih storilcev</c:v>
                </c:pt>
              </c:strCache>
            </c:strRef>
          </c:tx>
          <c:spPr>
            <a:ln w="28575" cap="rnd">
              <a:solidFill>
                <a:schemeClr val="accent1"/>
              </a:solidFill>
              <a:round/>
            </a:ln>
            <a:effectLst/>
          </c:spPr>
          <c:marker>
            <c:symbol val="none"/>
          </c:marker>
          <c:cat>
            <c:numRef>
              <c:f>Top10_2013_2024!$A$24:$A$53</c:f>
              <c:numCache>
                <c:formatCode>General</c:formatCode>
                <c:ptCount val="3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29">
                  <c:v>2024</c:v>
                </c:pt>
              </c:numCache>
            </c:numRef>
          </c:cat>
          <c:val>
            <c:numRef>
              <c:f>Top10_2013_2024!$B$24:$B$53</c:f>
              <c:numCache>
                <c:formatCode>0.00%</c:formatCode>
                <c:ptCount val="30"/>
                <c:pt idx="0">
                  <c:v>0.22800000000000001</c:v>
                </c:pt>
                <c:pt idx="1">
                  <c:v>0.2</c:v>
                </c:pt>
                <c:pt idx="2">
                  <c:v>0.153</c:v>
                </c:pt>
                <c:pt idx="3">
                  <c:v>0.157</c:v>
                </c:pt>
                <c:pt idx="4">
                  <c:v>0.16900000000000001</c:v>
                </c:pt>
                <c:pt idx="5">
                  <c:v>0.157</c:v>
                </c:pt>
                <c:pt idx="6">
                  <c:v>0.13700000000000001</c:v>
                </c:pt>
                <c:pt idx="7">
                  <c:v>0.11899999999999999</c:v>
                </c:pt>
                <c:pt idx="8">
                  <c:v>0.114</c:v>
                </c:pt>
                <c:pt idx="9">
                  <c:v>0.10299999999999999</c:v>
                </c:pt>
                <c:pt idx="10">
                  <c:v>9.2999999999999999E-2</c:v>
                </c:pt>
                <c:pt idx="11">
                  <c:v>8.6999999999999994E-2</c:v>
                </c:pt>
                <c:pt idx="12">
                  <c:v>8.5999999999999993E-2</c:v>
                </c:pt>
                <c:pt idx="13">
                  <c:v>8.4000000000000005E-2</c:v>
                </c:pt>
                <c:pt idx="14">
                  <c:v>0.08</c:v>
                </c:pt>
                <c:pt idx="15">
                  <c:v>7.1999999999999995E-2</c:v>
                </c:pt>
                <c:pt idx="16">
                  <c:v>6.9000000000000006E-2</c:v>
                </c:pt>
                <c:pt idx="17">
                  <c:v>6.5000000000000002E-2</c:v>
                </c:pt>
                <c:pt idx="18">
                  <c:v>5.8999999999999997E-2</c:v>
                </c:pt>
                <c:pt idx="19">
                  <c:v>5.7000000000000002E-2</c:v>
                </c:pt>
                <c:pt idx="20">
                  <c:v>5.1999999999999998E-2</c:v>
                </c:pt>
                <c:pt idx="21">
                  <c:v>5.0999999999999997E-2</c:v>
                </c:pt>
                <c:pt idx="22">
                  <c:v>5.8000000000000003E-2</c:v>
                </c:pt>
                <c:pt idx="23">
                  <c:v>5.8000000000000003E-2</c:v>
                </c:pt>
                <c:pt idx="24">
                  <c:v>5.5E-2</c:v>
                </c:pt>
                <c:pt idx="25">
                  <c:v>5.1999999999999998E-2</c:v>
                </c:pt>
                <c:pt idx="26">
                  <c:v>4.2999999999999997E-2</c:v>
                </c:pt>
                <c:pt idx="27">
                  <c:v>4.2999999999999997E-2</c:v>
                </c:pt>
                <c:pt idx="28">
                  <c:v>7.3999999999999996E-2</c:v>
                </c:pt>
                <c:pt idx="29">
                  <c:v>6.3E-2</c:v>
                </c:pt>
              </c:numCache>
            </c:numRef>
          </c:val>
          <c:smooth val="0"/>
          <c:extLst>
            <c:ext xmlns:c16="http://schemas.microsoft.com/office/drawing/2014/chart" uri="{C3380CC4-5D6E-409C-BE32-E72D297353CC}">
              <c16:uniqueId val="{00000000-9FAB-4640-AEDB-EA6D0100587B}"/>
            </c:ext>
          </c:extLst>
        </c:ser>
        <c:dLbls>
          <c:showLegendKey val="0"/>
          <c:showVal val="0"/>
          <c:showCatName val="0"/>
          <c:showSerName val="0"/>
          <c:showPercent val="0"/>
          <c:showBubbleSize val="0"/>
        </c:dLbls>
        <c:smooth val="0"/>
        <c:axId val="632174751"/>
        <c:axId val="632175711"/>
      </c:lineChart>
      <c:catAx>
        <c:axId val="632174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I"/>
          </a:p>
        </c:txPr>
        <c:crossAx val="632175711"/>
        <c:crosses val="autoZero"/>
        <c:auto val="1"/>
        <c:lblAlgn val="ctr"/>
        <c:lblOffset val="100"/>
        <c:noMultiLvlLbl val="0"/>
      </c:catAx>
      <c:valAx>
        <c:axId val="63217571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I"/>
          </a:p>
        </c:txPr>
        <c:crossAx val="6321747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S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8EEF8F-9086-48D4-B881-23EA93892DEC}" type="doc">
      <dgm:prSet loTypeId="urn:microsoft.com/office/officeart/2016/7/layout/AccentHomeChevronProcess" loCatId="process" qsTypeId="urn:microsoft.com/office/officeart/2005/8/quickstyle/simple1" qsCatId="simple" csTypeId="urn:microsoft.com/office/officeart/2005/8/colors/colorful1" csCatId="colorful"/>
      <dgm:spPr/>
      <dgm:t>
        <a:bodyPr/>
        <a:lstStyle/>
        <a:p>
          <a:endParaRPr lang="en-US"/>
        </a:p>
      </dgm:t>
    </dgm:pt>
    <dgm:pt modelId="{DCC5F3F9-39E7-4F7C-8D5C-2876DCF6B30F}">
      <dgm:prSet custT="1"/>
      <dgm:spPr/>
      <dgm:t>
        <a:bodyPr/>
        <a:lstStyle/>
        <a:p>
          <a:r>
            <a:rPr lang="en-US" sz="4400"/>
            <a:t>2007</a:t>
          </a:r>
        </a:p>
      </dgm:t>
    </dgm:pt>
    <dgm:pt modelId="{E87D7190-4449-4FBA-BE15-75F620CCC846}" type="parTrans" cxnId="{DCDFBAA6-16F0-4803-A01E-8BDC9F7B80FA}">
      <dgm:prSet/>
      <dgm:spPr/>
      <dgm:t>
        <a:bodyPr/>
        <a:lstStyle/>
        <a:p>
          <a:endParaRPr lang="en-US"/>
        </a:p>
      </dgm:t>
    </dgm:pt>
    <dgm:pt modelId="{69709BB6-8D42-4AB4-B05F-C9D91E89F372}" type="sibTrans" cxnId="{DCDFBAA6-16F0-4803-A01E-8BDC9F7B80FA}">
      <dgm:prSet/>
      <dgm:spPr/>
      <dgm:t>
        <a:bodyPr/>
        <a:lstStyle/>
        <a:p>
          <a:endParaRPr lang="en-US"/>
        </a:p>
      </dgm:t>
    </dgm:pt>
    <dgm:pt modelId="{B78CFED1-6966-46EA-A8F9-F16AABB8FA70}">
      <dgm:prSet custT="1"/>
      <dgm:spPr/>
      <dgm:t>
        <a:bodyPr/>
        <a:lstStyle/>
        <a:p>
          <a:r>
            <a:rPr lang="en-US" sz="3200" dirty="0"/>
            <a:t>2. Jones</a:t>
          </a:r>
        </a:p>
      </dgm:t>
    </dgm:pt>
    <dgm:pt modelId="{46725A89-385C-4010-9E85-5E91F629D59D}" type="parTrans" cxnId="{221F49B6-3990-4BCF-B622-153C51A00A5A}">
      <dgm:prSet/>
      <dgm:spPr/>
      <dgm:t>
        <a:bodyPr/>
        <a:lstStyle/>
        <a:p>
          <a:endParaRPr lang="en-US"/>
        </a:p>
      </dgm:t>
    </dgm:pt>
    <dgm:pt modelId="{9BFC8636-CE1F-4ED0-822A-C266BBCBDC25}" type="sibTrans" cxnId="{221F49B6-3990-4BCF-B622-153C51A00A5A}">
      <dgm:prSet/>
      <dgm:spPr/>
      <dgm:t>
        <a:bodyPr/>
        <a:lstStyle/>
        <a:p>
          <a:endParaRPr lang="en-US"/>
        </a:p>
      </dgm:t>
    </dgm:pt>
    <dgm:pt modelId="{DA230036-F82A-4CC8-A77D-240B6F737991}">
      <dgm:prSet custT="1"/>
      <dgm:spPr/>
      <dgm:t>
        <a:bodyPr/>
        <a:lstStyle/>
        <a:p>
          <a:r>
            <a:rPr lang="en-US" sz="2000"/>
            <a:t>Pomanjkanje stimulacije</a:t>
          </a:r>
        </a:p>
      </dgm:t>
    </dgm:pt>
    <dgm:pt modelId="{E540DC1A-3E09-4154-AC8D-A01D8646D467}" type="parTrans" cxnId="{A112D211-0D92-459E-9512-D017056EA41E}">
      <dgm:prSet/>
      <dgm:spPr/>
      <dgm:t>
        <a:bodyPr/>
        <a:lstStyle/>
        <a:p>
          <a:endParaRPr lang="en-US"/>
        </a:p>
      </dgm:t>
    </dgm:pt>
    <dgm:pt modelId="{D2522DA9-33AD-4F07-AE83-59615AE0065F}" type="sibTrans" cxnId="{A112D211-0D92-459E-9512-D017056EA41E}">
      <dgm:prSet/>
      <dgm:spPr/>
      <dgm:t>
        <a:bodyPr/>
        <a:lstStyle/>
        <a:p>
          <a:endParaRPr lang="en-US"/>
        </a:p>
      </dgm:t>
    </dgm:pt>
    <dgm:pt modelId="{5B2C4F91-5ED1-4F47-9911-30E1CDFAF4E3}">
      <dgm:prSet custT="1"/>
      <dgm:spPr/>
      <dgm:t>
        <a:bodyPr/>
        <a:lstStyle/>
        <a:p>
          <a:r>
            <a:rPr lang="en-US" sz="2000" dirty="0" err="1"/>
            <a:t>Pomanjkanje</a:t>
          </a:r>
          <a:r>
            <a:rPr lang="en-US" sz="2000" dirty="0"/>
            <a:t> </a:t>
          </a:r>
          <a:r>
            <a:rPr lang="en-US" sz="2000" dirty="0" err="1"/>
            <a:t>socialne</a:t>
          </a:r>
          <a:r>
            <a:rPr lang="en-US" sz="2000" dirty="0"/>
            <a:t> </a:t>
          </a:r>
          <a:r>
            <a:rPr lang="en-US" sz="2000" dirty="0" err="1"/>
            <a:t>podpore</a:t>
          </a:r>
          <a:endParaRPr lang="en-US" sz="2000" dirty="0"/>
        </a:p>
      </dgm:t>
    </dgm:pt>
    <dgm:pt modelId="{DDFDFCEA-DB71-4B03-935E-89F4FD27AD93}" type="parTrans" cxnId="{08ACCEF3-CFBB-4BF5-9BAA-BE76C1D56253}">
      <dgm:prSet/>
      <dgm:spPr/>
      <dgm:t>
        <a:bodyPr/>
        <a:lstStyle/>
        <a:p>
          <a:endParaRPr lang="en-US"/>
        </a:p>
      </dgm:t>
    </dgm:pt>
    <dgm:pt modelId="{231CBBF8-799C-4B20-8A6B-A1C53E83EA73}" type="sibTrans" cxnId="{08ACCEF3-CFBB-4BF5-9BAA-BE76C1D56253}">
      <dgm:prSet/>
      <dgm:spPr/>
      <dgm:t>
        <a:bodyPr/>
        <a:lstStyle/>
        <a:p>
          <a:endParaRPr lang="en-US"/>
        </a:p>
      </dgm:t>
    </dgm:pt>
    <dgm:pt modelId="{349AF2C6-FC31-42CB-8262-AAFB0859F8CC}">
      <dgm:prSet custT="1"/>
      <dgm:spPr/>
      <dgm:t>
        <a:bodyPr/>
        <a:lstStyle/>
        <a:p>
          <a:r>
            <a:rPr lang="en-US" sz="2000" dirty="0" err="1"/>
            <a:t>Pomanjkanje</a:t>
          </a:r>
          <a:r>
            <a:rPr lang="en-US" sz="2000" dirty="0"/>
            <a:t> </a:t>
          </a:r>
          <a:r>
            <a:rPr lang="en-US" sz="2000" dirty="0" err="1"/>
            <a:t>komunikacij</a:t>
          </a:r>
          <a:endParaRPr lang="en-US" sz="2000" dirty="0"/>
        </a:p>
      </dgm:t>
    </dgm:pt>
    <dgm:pt modelId="{F372E590-3C34-42EB-8698-52DD3522BD5D}" type="parTrans" cxnId="{FFA7AABF-7A7D-4061-A9B5-078C55B6A799}">
      <dgm:prSet/>
      <dgm:spPr/>
      <dgm:t>
        <a:bodyPr/>
        <a:lstStyle/>
        <a:p>
          <a:endParaRPr lang="en-US"/>
        </a:p>
      </dgm:t>
    </dgm:pt>
    <dgm:pt modelId="{36F67699-E30A-4DBD-8D24-C51FD895CD26}" type="sibTrans" cxnId="{FFA7AABF-7A7D-4061-A9B5-078C55B6A799}">
      <dgm:prSet/>
      <dgm:spPr/>
      <dgm:t>
        <a:bodyPr/>
        <a:lstStyle/>
        <a:p>
          <a:endParaRPr lang="en-US"/>
        </a:p>
      </dgm:t>
    </dgm:pt>
    <dgm:pt modelId="{39E709CF-8246-48C1-B164-0D4E4C61227C}">
      <dgm:prSet custT="1"/>
      <dgm:spPr/>
      <dgm:t>
        <a:bodyPr/>
        <a:lstStyle/>
        <a:p>
          <a:r>
            <a:rPr lang="en-US" sz="4400"/>
            <a:t>2011</a:t>
          </a:r>
        </a:p>
      </dgm:t>
    </dgm:pt>
    <dgm:pt modelId="{D519E38E-CFC9-4BCA-891C-7C29A8F55164}" type="parTrans" cxnId="{294C59F8-26C3-4B38-B59C-145E9723C7EA}">
      <dgm:prSet/>
      <dgm:spPr/>
      <dgm:t>
        <a:bodyPr/>
        <a:lstStyle/>
        <a:p>
          <a:endParaRPr lang="en-US"/>
        </a:p>
      </dgm:t>
    </dgm:pt>
    <dgm:pt modelId="{ED6C83A2-D18B-4D9D-8B1A-517E10028DFE}" type="sibTrans" cxnId="{294C59F8-26C3-4B38-B59C-145E9723C7EA}">
      <dgm:prSet/>
      <dgm:spPr/>
      <dgm:t>
        <a:bodyPr/>
        <a:lstStyle/>
        <a:p>
          <a:endParaRPr lang="en-US"/>
        </a:p>
      </dgm:t>
    </dgm:pt>
    <dgm:pt modelId="{397A28F5-45F8-4703-92AE-1ADFD710118B}">
      <dgm:prSet custT="1"/>
      <dgm:spPr/>
      <dgm:t>
        <a:bodyPr/>
        <a:lstStyle/>
        <a:p>
          <a:r>
            <a:rPr lang="en-US" sz="3200" dirty="0"/>
            <a:t>3. B. Crewe</a:t>
          </a:r>
        </a:p>
      </dgm:t>
    </dgm:pt>
    <dgm:pt modelId="{116DF004-E23B-4C1E-94A1-AF4D19E47A97}" type="parTrans" cxnId="{D5065792-62DF-47E3-8082-3BA77D00B960}">
      <dgm:prSet/>
      <dgm:spPr/>
      <dgm:t>
        <a:bodyPr/>
        <a:lstStyle/>
        <a:p>
          <a:endParaRPr lang="en-US"/>
        </a:p>
      </dgm:t>
    </dgm:pt>
    <dgm:pt modelId="{753F8B95-C0A9-4EDF-94A5-1B0EFF0453EA}" type="sibTrans" cxnId="{D5065792-62DF-47E3-8082-3BA77D00B960}">
      <dgm:prSet/>
      <dgm:spPr/>
      <dgm:t>
        <a:bodyPr/>
        <a:lstStyle/>
        <a:p>
          <a:endParaRPr lang="en-US"/>
        </a:p>
      </dgm:t>
    </dgm:pt>
    <dgm:pt modelId="{8882F418-4750-4984-8FF6-92B3C39729E1}">
      <dgm:prSet custT="1"/>
      <dgm:spPr/>
      <dgm:t>
        <a:bodyPr/>
        <a:lstStyle/>
        <a:p>
          <a:r>
            <a:rPr lang="en-US" sz="2000"/>
            <a:t>Ki izhajajo iz samega zapora</a:t>
          </a:r>
        </a:p>
      </dgm:t>
    </dgm:pt>
    <dgm:pt modelId="{17E3765D-1AEA-4487-9F54-9B6087DE0925}" type="parTrans" cxnId="{9AEA5E77-6B70-45E0-8873-361729442A17}">
      <dgm:prSet/>
      <dgm:spPr/>
      <dgm:t>
        <a:bodyPr/>
        <a:lstStyle/>
        <a:p>
          <a:endParaRPr lang="en-US"/>
        </a:p>
      </dgm:t>
    </dgm:pt>
    <dgm:pt modelId="{58A3FB73-B127-4A72-BE45-F997EA52EB75}" type="sibTrans" cxnId="{9AEA5E77-6B70-45E0-8873-361729442A17}">
      <dgm:prSet/>
      <dgm:spPr/>
      <dgm:t>
        <a:bodyPr/>
        <a:lstStyle/>
        <a:p>
          <a:endParaRPr lang="en-US"/>
        </a:p>
      </dgm:t>
    </dgm:pt>
    <dgm:pt modelId="{BFE51681-2234-41A8-A120-C17A60BC8CAA}">
      <dgm:prSet custT="1"/>
      <dgm:spPr/>
      <dgm:t>
        <a:bodyPr/>
        <a:lstStyle/>
        <a:p>
          <a:r>
            <a:rPr lang="en-US" sz="2000" dirty="0"/>
            <a:t>Ki </a:t>
          </a:r>
          <a:r>
            <a:rPr lang="en-US" sz="2000" dirty="0" err="1"/>
            <a:t>izhajajo</a:t>
          </a:r>
          <a:r>
            <a:rPr lang="en-US" sz="2000" dirty="0"/>
            <a:t> </a:t>
          </a:r>
          <a:r>
            <a:rPr lang="en-US" sz="2000" dirty="0" err="1"/>
            <a:t>iz</a:t>
          </a:r>
          <a:r>
            <a:rPr lang="en-US" sz="2000" dirty="0"/>
            <a:t> </a:t>
          </a:r>
          <a:r>
            <a:rPr lang="en-US" sz="2000" dirty="0" err="1"/>
            <a:t>namernih</a:t>
          </a:r>
          <a:r>
            <a:rPr lang="en-US" sz="2000" dirty="0"/>
            <a:t> </a:t>
          </a:r>
          <a:r>
            <a:rPr lang="en-US" sz="2000" dirty="0" err="1"/>
            <a:t>zlorab</a:t>
          </a:r>
          <a:r>
            <a:rPr lang="en-US" sz="2000" dirty="0"/>
            <a:t> in </a:t>
          </a:r>
          <a:r>
            <a:rPr lang="en-US" sz="2000" dirty="0" err="1"/>
            <a:t>opustitev</a:t>
          </a:r>
          <a:r>
            <a:rPr lang="en-US" sz="2000" dirty="0"/>
            <a:t> </a:t>
          </a:r>
        </a:p>
      </dgm:t>
    </dgm:pt>
    <dgm:pt modelId="{908956EC-700A-4806-A7A0-06BA9BB9BCBE}" type="parTrans" cxnId="{0B9F0818-0CA1-4D3C-9696-286644EEF0F6}">
      <dgm:prSet/>
      <dgm:spPr/>
      <dgm:t>
        <a:bodyPr/>
        <a:lstStyle/>
        <a:p>
          <a:endParaRPr lang="en-US"/>
        </a:p>
      </dgm:t>
    </dgm:pt>
    <dgm:pt modelId="{92CD3C4A-9186-4F1E-8A2D-8F2FB896CD1A}" type="sibTrans" cxnId="{0B9F0818-0CA1-4D3C-9696-286644EEF0F6}">
      <dgm:prSet/>
      <dgm:spPr/>
      <dgm:t>
        <a:bodyPr/>
        <a:lstStyle/>
        <a:p>
          <a:endParaRPr lang="en-US"/>
        </a:p>
      </dgm:t>
    </dgm:pt>
    <dgm:pt modelId="{69021CE0-CAF3-4559-A74B-3643ABA3B4C7}">
      <dgm:prSet custT="1"/>
      <dgm:spPr/>
      <dgm:t>
        <a:bodyPr/>
        <a:lstStyle/>
        <a:p>
          <a:r>
            <a:rPr lang="en-US" sz="2000" dirty="0"/>
            <a:t>Ki </a:t>
          </a:r>
          <a:r>
            <a:rPr lang="en-US" sz="2000" dirty="0" err="1"/>
            <a:t>izhajajo</a:t>
          </a:r>
          <a:r>
            <a:rPr lang="en-US" sz="2000" dirty="0"/>
            <a:t> </a:t>
          </a:r>
          <a:r>
            <a:rPr lang="en-US" sz="2000" dirty="0" err="1"/>
            <a:t>iz</a:t>
          </a:r>
          <a:r>
            <a:rPr lang="en-US" sz="2000" dirty="0"/>
            <a:t> </a:t>
          </a:r>
          <a:r>
            <a:rPr lang="en-US" sz="2000" dirty="0" err="1"/>
            <a:t>sistemske</a:t>
          </a:r>
          <a:r>
            <a:rPr lang="en-US" sz="2000" dirty="0"/>
            <a:t> </a:t>
          </a:r>
          <a:r>
            <a:rPr lang="en-US" sz="2000" dirty="0" err="1"/>
            <a:t>politike</a:t>
          </a:r>
          <a:r>
            <a:rPr lang="en-US" sz="2000" dirty="0"/>
            <a:t> in </a:t>
          </a:r>
          <a:r>
            <a:rPr lang="en-US" sz="2000" dirty="0" err="1"/>
            <a:t>institucionalne</a:t>
          </a:r>
          <a:r>
            <a:rPr lang="en-US" sz="2000" dirty="0"/>
            <a:t> </a:t>
          </a:r>
          <a:r>
            <a:rPr lang="en-US" sz="2000" dirty="0" err="1"/>
            <a:t>prakse</a:t>
          </a:r>
          <a:endParaRPr lang="en-US" sz="2000" dirty="0"/>
        </a:p>
      </dgm:t>
    </dgm:pt>
    <dgm:pt modelId="{BA1763AD-E31B-48D9-925C-3667DDCB06CE}" type="parTrans" cxnId="{CD563663-9CF2-4457-85B0-DABD7AA5C6FE}">
      <dgm:prSet/>
      <dgm:spPr/>
      <dgm:t>
        <a:bodyPr/>
        <a:lstStyle/>
        <a:p>
          <a:endParaRPr lang="en-US"/>
        </a:p>
      </dgm:t>
    </dgm:pt>
    <dgm:pt modelId="{0AFA9E5E-27BD-4794-B9C0-11D678E79BBE}" type="sibTrans" cxnId="{CD563663-9CF2-4457-85B0-DABD7AA5C6FE}">
      <dgm:prSet/>
      <dgm:spPr/>
      <dgm:t>
        <a:bodyPr/>
        <a:lstStyle/>
        <a:p>
          <a:endParaRPr lang="en-US"/>
        </a:p>
      </dgm:t>
    </dgm:pt>
    <dgm:pt modelId="{7AF36998-505F-4925-B99A-8D20E05D2973}" type="pres">
      <dgm:prSet presAssocID="{238EEF8F-9086-48D4-B881-23EA93892DEC}" presName="Name0" presStyleCnt="0">
        <dgm:presLayoutVars>
          <dgm:animLvl val="lvl"/>
          <dgm:resizeHandles val="exact"/>
        </dgm:presLayoutVars>
      </dgm:prSet>
      <dgm:spPr/>
    </dgm:pt>
    <dgm:pt modelId="{BF62ABC9-2835-45EE-A1FA-5A9FF8BCCB1B}" type="pres">
      <dgm:prSet presAssocID="{DCC5F3F9-39E7-4F7C-8D5C-2876DCF6B30F}" presName="composite" presStyleCnt="0"/>
      <dgm:spPr/>
    </dgm:pt>
    <dgm:pt modelId="{CC8320B7-C59C-45EA-968E-2D3133D986A8}" type="pres">
      <dgm:prSet presAssocID="{DCC5F3F9-39E7-4F7C-8D5C-2876DCF6B30F}" presName="L" presStyleLbl="solidFgAcc1" presStyleIdx="0" presStyleCnt="2">
        <dgm:presLayoutVars>
          <dgm:chMax val="0"/>
          <dgm:chPref val="0"/>
        </dgm:presLayoutVars>
      </dgm:prSet>
      <dgm:spPr/>
    </dgm:pt>
    <dgm:pt modelId="{2F825B4F-D3F1-4BF9-A35B-2F98192E9481}" type="pres">
      <dgm:prSet presAssocID="{DCC5F3F9-39E7-4F7C-8D5C-2876DCF6B30F}" presName="parTx" presStyleLbl="alignNode1" presStyleIdx="0" presStyleCnt="2" custLinFactNeighborY="-4271">
        <dgm:presLayoutVars>
          <dgm:chMax val="0"/>
          <dgm:chPref val="0"/>
          <dgm:bulletEnabled val="1"/>
        </dgm:presLayoutVars>
      </dgm:prSet>
      <dgm:spPr/>
    </dgm:pt>
    <dgm:pt modelId="{AFC78AD3-4883-4D29-B0FB-6FD98056F2EC}" type="pres">
      <dgm:prSet presAssocID="{DCC5F3F9-39E7-4F7C-8D5C-2876DCF6B30F}" presName="desTx" presStyleLbl="revTx" presStyleIdx="0" presStyleCnt="2">
        <dgm:presLayoutVars>
          <dgm:chMax val="0"/>
          <dgm:chPref val="0"/>
          <dgm:bulletEnabled val="1"/>
        </dgm:presLayoutVars>
      </dgm:prSet>
      <dgm:spPr/>
    </dgm:pt>
    <dgm:pt modelId="{4EF16C83-6984-4C70-81CF-98ECC94CB9DE}" type="pres">
      <dgm:prSet presAssocID="{DCC5F3F9-39E7-4F7C-8D5C-2876DCF6B30F}" presName="EmptyPlaceHolder" presStyleCnt="0"/>
      <dgm:spPr/>
    </dgm:pt>
    <dgm:pt modelId="{E0CDFE0E-39A8-4A98-A801-9ED496D22305}" type="pres">
      <dgm:prSet presAssocID="{69709BB6-8D42-4AB4-B05F-C9D91E89F372}" presName="space" presStyleCnt="0"/>
      <dgm:spPr/>
    </dgm:pt>
    <dgm:pt modelId="{E747A1F4-5402-415A-B39D-0E59F8BA8BE3}" type="pres">
      <dgm:prSet presAssocID="{39E709CF-8246-48C1-B164-0D4E4C61227C}" presName="composite" presStyleCnt="0"/>
      <dgm:spPr/>
    </dgm:pt>
    <dgm:pt modelId="{DC7C9B63-D65F-4C12-AF0D-2A410A95044D}" type="pres">
      <dgm:prSet presAssocID="{39E709CF-8246-48C1-B164-0D4E4C61227C}" presName="L" presStyleLbl="solidFgAcc1" presStyleIdx="1" presStyleCnt="2">
        <dgm:presLayoutVars>
          <dgm:chMax val="0"/>
          <dgm:chPref val="0"/>
        </dgm:presLayoutVars>
      </dgm:prSet>
      <dgm:spPr/>
    </dgm:pt>
    <dgm:pt modelId="{C653C862-8365-4F54-8DD1-E1DD86DB03FD}" type="pres">
      <dgm:prSet presAssocID="{39E709CF-8246-48C1-B164-0D4E4C61227C}" presName="parTx" presStyleLbl="alignNode1" presStyleIdx="1" presStyleCnt="2" custLinFactNeighborY="-4271">
        <dgm:presLayoutVars>
          <dgm:chMax val="0"/>
          <dgm:chPref val="0"/>
          <dgm:bulletEnabled val="1"/>
        </dgm:presLayoutVars>
      </dgm:prSet>
      <dgm:spPr/>
    </dgm:pt>
    <dgm:pt modelId="{AA385FE0-B5D7-4634-AFDB-1C5A06A7DD53}" type="pres">
      <dgm:prSet presAssocID="{39E709CF-8246-48C1-B164-0D4E4C61227C}" presName="desTx" presStyleLbl="revTx" presStyleIdx="1" presStyleCnt="2">
        <dgm:presLayoutVars>
          <dgm:chMax val="0"/>
          <dgm:chPref val="0"/>
          <dgm:bulletEnabled val="1"/>
        </dgm:presLayoutVars>
      </dgm:prSet>
      <dgm:spPr/>
    </dgm:pt>
    <dgm:pt modelId="{45A93059-6A83-487D-9F4C-B04D758AD9BF}" type="pres">
      <dgm:prSet presAssocID="{39E709CF-8246-48C1-B164-0D4E4C61227C}" presName="EmptyPlaceHolder" presStyleCnt="0"/>
      <dgm:spPr/>
    </dgm:pt>
  </dgm:ptLst>
  <dgm:cxnLst>
    <dgm:cxn modelId="{A112D211-0D92-459E-9512-D017056EA41E}" srcId="{B78CFED1-6966-46EA-A8F9-F16AABB8FA70}" destId="{DA230036-F82A-4CC8-A77D-240B6F737991}" srcOrd="0" destOrd="0" parTransId="{E540DC1A-3E09-4154-AC8D-A01D8646D467}" sibTransId="{D2522DA9-33AD-4F07-AE83-59615AE0065F}"/>
    <dgm:cxn modelId="{0B9F0818-0CA1-4D3C-9696-286644EEF0F6}" srcId="{397A28F5-45F8-4703-92AE-1ADFD710118B}" destId="{BFE51681-2234-41A8-A120-C17A60BC8CAA}" srcOrd="1" destOrd="0" parTransId="{908956EC-700A-4806-A7A0-06BA9BB9BCBE}" sibTransId="{92CD3C4A-9186-4F1E-8A2D-8F2FB896CD1A}"/>
    <dgm:cxn modelId="{55B02A18-A422-4DF2-A422-E52B48F157DB}" type="presOf" srcId="{B78CFED1-6966-46EA-A8F9-F16AABB8FA70}" destId="{AFC78AD3-4883-4D29-B0FB-6FD98056F2EC}" srcOrd="0" destOrd="0" presId="urn:microsoft.com/office/officeart/2016/7/layout/AccentHomeChevronProcess"/>
    <dgm:cxn modelId="{298F7F26-1034-4F1B-9599-2A8D03DF8CB3}" type="presOf" srcId="{5B2C4F91-5ED1-4F47-9911-30E1CDFAF4E3}" destId="{AFC78AD3-4883-4D29-B0FB-6FD98056F2EC}" srcOrd="0" destOrd="2" presId="urn:microsoft.com/office/officeart/2016/7/layout/AccentHomeChevronProcess"/>
    <dgm:cxn modelId="{5640B23B-418B-4A2D-8F77-36EA7F8E6BAC}" type="presOf" srcId="{39E709CF-8246-48C1-B164-0D4E4C61227C}" destId="{C653C862-8365-4F54-8DD1-E1DD86DB03FD}" srcOrd="0" destOrd="0" presId="urn:microsoft.com/office/officeart/2016/7/layout/AccentHomeChevronProcess"/>
    <dgm:cxn modelId="{A4732D63-CF9D-4501-8C56-84DEC4211DB7}" type="presOf" srcId="{238EEF8F-9086-48D4-B881-23EA93892DEC}" destId="{7AF36998-505F-4925-B99A-8D20E05D2973}" srcOrd="0" destOrd="0" presId="urn:microsoft.com/office/officeart/2016/7/layout/AccentHomeChevronProcess"/>
    <dgm:cxn modelId="{CD563663-9CF2-4457-85B0-DABD7AA5C6FE}" srcId="{397A28F5-45F8-4703-92AE-1ADFD710118B}" destId="{69021CE0-CAF3-4559-A74B-3643ABA3B4C7}" srcOrd="2" destOrd="0" parTransId="{BA1763AD-E31B-48D9-925C-3667DDCB06CE}" sibTransId="{0AFA9E5E-27BD-4794-B9C0-11D678E79BBE}"/>
    <dgm:cxn modelId="{15864863-D0A9-440C-9C70-1BD4E1DF93C0}" type="presOf" srcId="{DA230036-F82A-4CC8-A77D-240B6F737991}" destId="{AFC78AD3-4883-4D29-B0FB-6FD98056F2EC}" srcOrd="0" destOrd="1" presId="urn:microsoft.com/office/officeart/2016/7/layout/AccentHomeChevronProcess"/>
    <dgm:cxn modelId="{F2593346-12E9-44A0-AD69-94FD10563CB0}" type="presOf" srcId="{397A28F5-45F8-4703-92AE-1ADFD710118B}" destId="{AA385FE0-B5D7-4634-AFDB-1C5A06A7DD53}" srcOrd="0" destOrd="0" presId="urn:microsoft.com/office/officeart/2016/7/layout/AccentHomeChevronProcess"/>
    <dgm:cxn modelId="{36D2206B-353C-4BF0-B067-90B32DDCE5C3}" type="presOf" srcId="{349AF2C6-FC31-42CB-8262-AAFB0859F8CC}" destId="{AFC78AD3-4883-4D29-B0FB-6FD98056F2EC}" srcOrd="0" destOrd="3" presId="urn:microsoft.com/office/officeart/2016/7/layout/AccentHomeChevronProcess"/>
    <dgm:cxn modelId="{9AEA5E77-6B70-45E0-8873-361729442A17}" srcId="{397A28F5-45F8-4703-92AE-1ADFD710118B}" destId="{8882F418-4750-4984-8FF6-92B3C39729E1}" srcOrd="0" destOrd="0" parTransId="{17E3765D-1AEA-4487-9F54-9B6087DE0925}" sibTransId="{58A3FB73-B127-4A72-BE45-F997EA52EB75}"/>
    <dgm:cxn modelId="{D5065792-62DF-47E3-8082-3BA77D00B960}" srcId="{39E709CF-8246-48C1-B164-0D4E4C61227C}" destId="{397A28F5-45F8-4703-92AE-1ADFD710118B}" srcOrd="0" destOrd="0" parTransId="{116DF004-E23B-4C1E-94A1-AF4D19E47A97}" sibTransId="{753F8B95-C0A9-4EDF-94A5-1B0EFF0453EA}"/>
    <dgm:cxn modelId="{C61E9BA5-51F3-4E37-B815-C7ADC63877D2}" type="presOf" srcId="{69021CE0-CAF3-4559-A74B-3643ABA3B4C7}" destId="{AA385FE0-B5D7-4634-AFDB-1C5A06A7DD53}" srcOrd="0" destOrd="3" presId="urn:microsoft.com/office/officeart/2016/7/layout/AccentHomeChevronProcess"/>
    <dgm:cxn modelId="{DCDFBAA6-16F0-4803-A01E-8BDC9F7B80FA}" srcId="{238EEF8F-9086-48D4-B881-23EA93892DEC}" destId="{DCC5F3F9-39E7-4F7C-8D5C-2876DCF6B30F}" srcOrd="0" destOrd="0" parTransId="{E87D7190-4449-4FBA-BE15-75F620CCC846}" sibTransId="{69709BB6-8D42-4AB4-B05F-C9D91E89F372}"/>
    <dgm:cxn modelId="{221F49B6-3990-4BCF-B622-153C51A00A5A}" srcId="{DCC5F3F9-39E7-4F7C-8D5C-2876DCF6B30F}" destId="{B78CFED1-6966-46EA-A8F9-F16AABB8FA70}" srcOrd="0" destOrd="0" parTransId="{46725A89-385C-4010-9E85-5E91F629D59D}" sibTransId="{9BFC8636-CE1F-4ED0-822A-C266BBCBDC25}"/>
    <dgm:cxn modelId="{FFA7AABF-7A7D-4061-A9B5-078C55B6A799}" srcId="{B78CFED1-6966-46EA-A8F9-F16AABB8FA70}" destId="{349AF2C6-FC31-42CB-8262-AAFB0859F8CC}" srcOrd="2" destOrd="0" parTransId="{F372E590-3C34-42EB-8698-52DD3522BD5D}" sibTransId="{36F67699-E30A-4DBD-8D24-C51FD895CD26}"/>
    <dgm:cxn modelId="{00FEADD5-08F2-4878-9B8D-56F279B7DB82}" type="presOf" srcId="{BFE51681-2234-41A8-A120-C17A60BC8CAA}" destId="{AA385FE0-B5D7-4634-AFDB-1C5A06A7DD53}" srcOrd="0" destOrd="2" presId="urn:microsoft.com/office/officeart/2016/7/layout/AccentHomeChevronProcess"/>
    <dgm:cxn modelId="{6821BEDC-43D8-4D6F-9B8B-3B1E890A42F3}" type="presOf" srcId="{DCC5F3F9-39E7-4F7C-8D5C-2876DCF6B30F}" destId="{2F825B4F-D3F1-4BF9-A35B-2F98192E9481}" srcOrd="0" destOrd="0" presId="urn:microsoft.com/office/officeart/2016/7/layout/AccentHomeChevronProcess"/>
    <dgm:cxn modelId="{5590F4E0-6DA4-4ED3-8485-21F2840BD6F3}" type="presOf" srcId="{8882F418-4750-4984-8FF6-92B3C39729E1}" destId="{AA385FE0-B5D7-4634-AFDB-1C5A06A7DD53}" srcOrd="0" destOrd="1" presId="urn:microsoft.com/office/officeart/2016/7/layout/AccentHomeChevronProcess"/>
    <dgm:cxn modelId="{08ACCEF3-CFBB-4BF5-9BAA-BE76C1D56253}" srcId="{B78CFED1-6966-46EA-A8F9-F16AABB8FA70}" destId="{5B2C4F91-5ED1-4F47-9911-30E1CDFAF4E3}" srcOrd="1" destOrd="0" parTransId="{DDFDFCEA-DB71-4B03-935E-89F4FD27AD93}" sibTransId="{231CBBF8-799C-4B20-8A6B-A1C53E83EA73}"/>
    <dgm:cxn modelId="{294C59F8-26C3-4B38-B59C-145E9723C7EA}" srcId="{238EEF8F-9086-48D4-B881-23EA93892DEC}" destId="{39E709CF-8246-48C1-B164-0D4E4C61227C}" srcOrd="1" destOrd="0" parTransId="{D519E38E-CFC9-4BCA-891C-7C29A8F55164}" sibTransId="{ED6C83A2-D18B-4D9D-8B1A-517E10028DFE}"/>
    <dgm:cxn modelId="{971C56D1-BE72-4B57-8C46-37B71A5E12B6}" type="presParOf" srcId="{7AF36998-505F-4925-B99A-8D20E05D2973}" destId="{BF62ABC9-2835-45EE-A1FA-5A9FF8BCCB1B}" srcOrd="0" destOrd="0" presId="urn:microsoft.com/office/officeart/2016/7/layout/AccentHomeChevronProcess"/>
    <dgm:cxn modelId="{ECD473F2-B198-41C0-B804-CEF054B5500B}" type="presParOf" srcId="{BF62ABC9-2835-45EE-A1FA-5A9FF8BCCB1B}" destId="{CC8320B7-C59C-45EA-968E-2D3133D986A8}" srcOrd="0" destOrd="0" presId="urn:microsoft.com/office/officeart/2016/7/layout/AccentHomeChevronProcess"/>
    <dgm:cxn modelId="{E7306448-1EBF-43B0-A496-F349DA4A3329}" type="presParOf" srcId="{BF62ABC9-2835-45EE-A1FA-5A9FF8BCCB1B}" destId="{2F825B4F-D3F1-4BF9-A35B-2F98192E9481}" srcOrd="1" destOrd="0" presId="urn:microsoft.com/office/officeart/2016/7/layout/AccentHomeChevronProcess"/>
    <dgm:cxn modelId="{E6DA9653-7DFB-4936-8B28-16BDE3E42ABC}" type="presParOf" srcId="{BF62ABC9-2835-45EE-A1FA-5A9FF8BCCB1B}" destId="{AFC78AD3-4883-4D29-B0FB-6FD98056F2EC}" srcOrd="2" destOrd="0" presId="urn:microsoft.com/office/officeart/2016/7/layout/AccentHomeChevronProcess"/>
    <dgm:cxn modelId="{7ADADD69-8927-4219-A4AD-8ABE13AD88D1}" type="presParOf" srcId="{BF62ABC9-2835-45EE-A1FA-5A9FF8BCCB1B}" destId="{4EF16C83-6984-4C70-81CF-98ECC94CB9DE}" srcOrd="3" destOrd="0" presId="urn:microsoft.com/office/officeart/2016/7/layout/AccentHomeChevronProcess"/>
    <dgm:cxn modelId="{434D7F0A-4302-4971-94FD-E38D9E137265}" type="presParOf" srcId="{7AF36998-505F-4925-B99A-8D20E05D2973}" destId="{E0CDFE0E-39A8-4A98-A801-9ED496D22305}" srcOrd="1" destOrd="0" presId="urn:microsoft.com/office/officeart/2016/7/layout/AccentHomeChevronProcess"/>
    <dgm:cxn modelId="{43CA1884-1C17-4B1C-B93F-633458BB1A54}" type="presParOf" srcId="{7AF36998-505F-4925-B99A-8D20E05D2973}" destId="{E747A1F4-5402-415A-B39D-0E59F8BA8BE3}" srcOrd="2" destOrd="0" presId="urn:microsoft.com/office/officeart/2016/7/layout/AccentHomeChevronProcess"/>
    <dgm:cxn modelId="{960870FC-6BFC-4E8C-85B0-0FF217E613F2}" type="presParOf" srcId="{E747A1F4-5402-415A-B39D-0E59F8BA8BE3}" destId="{DC7C9B63-D65F-4C12-AF0D-2A410A95044D}" srcOrd="0" destOrd="0" presId="urn:microsoft.com/office/officeart/2016/7/layout/AccentHomeChevronProcess"/>
    <dgm:cxn modelId="{1A9750F3-5DA5-4522-A111-594BA01F77BE}" type="presParOf" srcId="{E747A1F4-5402-415A-B39D-0E59F8BA8BE3}" destId="{C653C862-8365-4F54-8DD1-E1DD86DB03FD}" srcOrd="1" destOrd="0" presId="urn:microsoft.com/office/officeart/2016/7/layout/AccentHomeChevronProcess"/>
    <dgm:cxn modelId="{5CF6AEB1-3911-40EB-9EAE-F6D07C300A48}" type="presParOf" srcId="{E747A1F4-5402-415A-B39D-0E59F8BA8BE3}" destId="{AA385FE0-B5D7-4634-AFDB-1C5A06A7DD53}" srcOrd="2" destOrd="0" presId="urn:microsoft.com/office/officeart/2016/7/layout/AccentHomeChevronProcess"/>
    <dgm:cxn modelId="{055EA7FD-C942-4E77-AA6E-C85FECE41740}" type="presParOf" srcId="{E747A1F4-5402-415A-B39D-0E59F8BA8BE3}" destId="{45A93059-6A83-487D-9F4C-B04D758AD9BF}"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DBD12B-3A7C-4294-94BE-54625E797CE3}"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C3B43010-7C52-40F9-BBB7-C66109CE7FF0}">
      <dgm:prSet/>
      <dgm:spPr/>
      <dgm:t>
        <a:bodyPr/>
        <a:lstStyle/>
        <a:p>
          <a:r>
            <a:rPr lang="sl-SI"/>
            <a:t>- dvojna izjema (Lombroso)</a:t>
          </a:r>
          <a:endParaRPr lang="en-US"/>
        </a:p>
      </dgm:t>
    </dgm:pt>
    <dgm:pt modelId="{015604BA-C5D5-4E4A-A3A2-14108038613A}" type="parTrans" cxnId="{E36035EA-E827-4843-BBD6-9664B968077F}">
      <dgm:prSet/>
      <dgm:spPr/>
      <dgm:t>
        <a:bodyPr/>
        <a:lstStyle/>
        <a:p>
          <a:endParaRPr lang="en-US"/>
        </a:p>
      </dgm:t>
    </dgm:pt>
    <dgm:pt modelId="{13AB08B9-76B2-44EF-B400-D479428020E3}" type="sibTrans" cxnId="{E36035EA-E827-4843-BBD6-9664B968077F}">
      <dgm:prSet/>
      <dgm:spPr/>
      <dgm:t>
        <a:bodyPr/>
        <a:lstStyle/>
        <a:p>
          <a:endParaRPr lang="en-US"/>
        </a:p>
      </dgm:t>
    </dgm:pt>
    <dgm:pt modelId="{F8087E59-0450-49B4-AEB2-B5C5CDC4B124}">
      <dgm:prSet/>
      <dgm:spPr/>
      <dgm:t>
        <a:bodyPr/>
        <a:lstStyle/>
        <a:p>
          <a:r>
            <a:rPr lang="sl-SI"/>
            <a:t>- nesporno: </a:t>
          </a:r>
          <a:endParaRPr lang="en-US"/>
        </a:p>
      </dgm:t>
    </dgm:pt>
    <dgm:pt modelId="{EC8933C8-AF55-4FC6-BCF5-C9A98F235BFD}" type="parTrans" cxnId="{F17D39C6-7B6E-44BF-B966-0F0DBF8E491E}">
      <dgm:prSet/>
      <dgm:spPr/>
      <dgm:t>
        <a:bodyPr/>
        <a:lstStyle/>
        <a:p>
          <a:endParaRPr lang="en-US"/>
        </a:p>
      </dgm:t>
    </dgm:pt>
    <dgm:pt modelId="{BD97E0ED-32D2-4550-A542-49AFA015B74D}" type="sibTrans" cxnId="{F17D39C6-7B6E-44BF-B966-0F0DBF8E491E}">
      <dgm:prSet/>
      <dgm:spPr/>
      <dgm:t>
        <a:bodyPr/>
        <a:lstStyle/>
        <a:p>
          <a:endParaRPr lang="en-US"/>
        </a:p>
      </dgm:t>
    </dgm:pt>
    <dgm:pt modelId="{B9ADE10A-7940-4CAE-AD03-4A516AA8C55A}">
      <dgm:prSet/>
      <dgm:spPr/>
      <dgm:t>
        <a:bodyPr/>
        <a:lstStyle/>
        <a:p>
          <a:r>
            <a:rPr lang="sl-SI"/>
            <a:t>ženske storijo bistveno manj kaznivih dejanj (do 10%, narašča)</a:t>
          </a:r>
          <a:endParaRPr lang="en-US"/>
        </a:p>
      </dgm:t>
    </dgm:pt>
    <dgm:pt modelId="{6A461BD2-DBFC-4412-BE8E-D3317F18EE7D}" type="parTrans" cxnId="{20CC4574-E63A-4867-BA13-AC5A51F26DDB}">
      <dgm:prSet/>
      <dgm:spPr/>
      <dgm:t>
        <a:bodyPr/>
        <a:lstStyle/>
        <a:p>
          <a:endParaRPr lang="en-US"/>
        </a:p>
      </dgm:t>
    </dgm:pt>
    <dgm:pt modelId="{6D411F11-4DF0-4D35-A1B5-68B2253FB8F2}" type="sibTrans" cxnId="{20CC4574-E63A-4867-BA13-AC5A51F26DDB}">
      <dgm:prSet/>
      <dgm:spPr/>
      <dgm:t>
        <a:bodyPr/>
        <a:lstStyle/>
        <a:p>
          <a:endParaRPr lang="en-US"/>
        </a:p>
      </dgm:t>
    </dgm:pt>
    <dgm:pt modelId="{623AD082-B5E8-4037-B65E-A582B395CEB9}">
      <dgm:prSet/>
      <dgm:spPr/>
      <dgm:t>
        <a:bodyPr/>
        <a:lstStyle/>
        <a:p>
          <a:r>
            <a:rPr lang="sl-SI"/>
            <a:t>ta kazniva dejanja so milejša (napadajo manj pomembne dobrine: zoper čast in dobro ime, zoper gospodarstvo, zoper zakonsko zvezo in družino), </a:t>
          </a:r>
          <a:endParaRPr lang="en-US"/>
        </a:p>
      </dgm:t>
    </dgm:pt>
    <dgm:pt modelId="{A4B36CEC-CCF3-440D-AD05-D23A6D60B892}" type="parTrans" cxnId="{AC8AA497-D92A-43AF-AE7D-7B85448C2CD4}">
      <dgm:prSet/>
      <dgm:spPr/>
      <dgm:t>
        <a:bodyPr/>
        <a:lstStyle/>
        <a:p>
          <a:endParaRPr lang="en-US"/>
        </a:p>
      </dgm:t>
    </dgm:pt>
    <dgm:pt modelId="{9B3DC00F-FD88-4D80-92CF-5E0B11EEEE24}" type="sibTrans" cxnId="{AC8AA497-D92A-43AF-AE7D-7B85448C2CD4}">
      <dgm:prSet/>
      <dgm:spPr/>
      <dgm:t>
        <a:bodyPr/>
        <a:lstStyle/>
        <a:p>
          <a:endParaRPr lang="en-US"/>
        </a:p>
      </dgm:t>
    </dgm:pt>
    <dgm:pt modelId="{E43697B3-EEDE-4849-B1B5-11A7DB48AA0A}">
      <dgm:prSet/>
      <dgm:spPr/>
      <dgm:t>
        <a:bodyPr/>
        <a:lstStyle/>
        <a:p>
          <a:r>
            <a:rPr lang="sl-SI"/>
            <a:t>ženske sčasoma laže opustijo kaznivo ravnanje, </a:t>
          </a:r>
          <a:endParaRPr lang="en-US"/>
        </a:p>
      </dgm:t>
    </dgm:pt>
    <dgm:pt modelId="{A9334294-95C3-4896-B095-0B74E4ABD221}" type="parTrans" cxnId="{CACA494F-32D0-421F-9612-030ABD9A6AC0}">
      <dgm:prSet/>
      <dgm:spPr/>
      <dgm:t>
        <a:bodyPr/>
        <a:lstStyle/>
        <a:p>
          <a:endParaRPr lang="en-US"/>
        </a:p>
      </dgm:t>
    </dgm:pt>
    <dgm:pt modelId="{5210AA25-4092-409C-BBAE-D16F8A560218}" type="sibTrans" cxnId="{CACA494F-32D0-421F-9612-030ABD9A6AC0}">
      <dgm:prSet/>
      <dgm:spPr/>
      <dgm:t>
        <a:bodyPr/>
        <a:lstStyle/>
        <a:p>
          <a:endParaRPr lang="en-US"/>
        </a:p>
      </dgm:t>
    </dgm:pt>
    <dgm:pt modelId="{9B8E8AAD-77DB-46DC-B448-FC466EA9046C}">
      <dgm:prSet/>
      <dgm:spPr/>
      <dgm:t>
        <a:bodyPr/>
        <a:lstStyle/>
        <a:p>
          <a:r>
            <a:rPr lang="sl-SI"/>
            <a:t>dekleta prej kot fantje dosežejo višek, po katerem zanimanje za prepovedana ravnanja pada (»peak age«), </a:t>
          </a:r>
          <a:endParaRPr lang="en-US"/>
        </a:p>
      </dgm:t>
    </dgm:pt>
    <dgm:pt modelId="{1026B368-780C-4E8F-8590-D3C34433842E}" type="parTrans" cxnId="{444979BE-14D3-4BE6-8A91-E6551EC5BF28}">
      <dgm:prSet/>
      <dgm:spPr/>
      <dgm:t>
        <a:bodyPr/>
        <a:lstStyle/>
        <a:p>
          <a:endParaRPr lang="en-US"/>
        </a:p>
      </dgm:t>
    </dgm:pt>
    <dgm:pt modelId="{C09C002F-C732-404B-8762-74668D7C6865}" type="sibTrans" cxnId="{444979BE-14D3-4BE6-8A91-E6551EC5BF28}">
      <dgm:prSet/>
      <dgm:spPr/>
      <dgm:t>
        <a:bodyPr/>
        <a:lstStyle/>
        <a:p>
          <a:endParaRPr lang="en-US"/>
        </a:p>
      </dgm:t>
    </dgm:pt>
    <dgm:pt modelId="{1E62822B-8946-4E78-8B2B-072854C3FCCF}">
      <dgm:prSet/>
      <dgm:spPr/>
      <dgm:t>
        <a:bodyPr/>
        <a:lstStyle/>
        <a:p>
          <a:r>
            <a:rPr lang="sl-SI"/>
            <a:t>ženske so bistveno redkeje udeležene v organiziranih oblikah kriminala</a:t>
          </a:r>
          <a:endParaRPr lang="en-US"/>
        </a:p>
      </dgm:t>
    </dgm:pt>
    <dgm:pt modelId="{CDA4B99D-FD5D-4756-9DD7-4F288EFC4664}" type="parTrans" cxnId="{788E3CA9-1531-4FC3-AF50-05FABC6A365F}">
      <dgm:prSet/>
      <dgm:spPr/>
      <dgm:t>
        <a:bodyPr/>
        <a:lstStyle/>
        <a:p>
          <a:endParaRPr lang="en-US"/>
        </a:p>
      </dgm:t>
    </dgm:pt>
    <dgm:pt modelId="{19D70733-36C8-4881-BC21-BAABFB332153}" type="sibTrans" cxnId="{788E3CA9-1531-4FC3-AF50-05FABC6A365F}">
      <dgm:prSet/>
      <dgm:spPr/>
      <dgm:t>
        <a:bodyPr/>
        <a:lstStyle/>
        <a:p>
          <a:endParaRPr lang="en-US"/>
        </a:p>
      </dgm:t>
    </dgm:pt>
    <dgm:pt modelId="{004E580E-48D7-44AA-B92C-27D217F3C660}">
      <dgm:prSet/>
      <dgm:spPr/>
      <dgm:t>
        <a:bodyPr/>
        <a:lstStyle/>
        <a:p>
          <a:r>
            <a:rPr lang="sl-SI"/>
            <a:t>- zakaj razlike?</a:t>
          </a:r>
          <a:endParaRPr lang="en-US"/>
        </a:p>
      </dgm:t>
    </dgm:pt>
    <dgm:pt modelId="{B234C7A4-8843-4454-9240-C2FD63C967C2}" type="parTrans" cxnId="{DDB383FC-C7E0-49D7-92AF-4FB5D8D7539A}">
      <dgm:prSet/>
      <dgm:spPr/>
      <dgm:t>
        <a:bodyPr/>
        <a:lstStyle/>
        <a:p>
          <a:endParaRPr lang="en-US"/>
        </a:p>
      </dgm:t>
    </dgm:pt>
    <dgm:pt modelId="{6CEA0F81-3AB9-4E3F-9FBC-3A1F9A0FD8A6}" type="sibTrans" cxnId="{DDB383FC-C7E0-49D7-92AF-4FB5D8D7539A}">
      <dgm:prSet/>
      <dgm:spPr/>
      <dgm:t>
        <a:bodyPr/>
        <a:lstStyle/>
        <a:p>
          <a:endParaRPr lang="en-US"/>
        </a:p>
      </dgm:t>
    </dgm:pt>
    <dgm:pt modelId="{8314AE0E-754A-4B18-B054-607321088D8A}">
      <dgm:prSet/>
      <dgm:spPr/>
      <dgm:t>
        <a:bodyPr/>
        <a:lstStyle/>
        <a:p>
          <a:r>
            <a:rPr lang="sl-SI"/>
            <a:t>„razlik pravzaprav ni“ (temno polje)</a:t>
          </a:r>
          <a:endParaRPr lang="en-US"/>
        </a:p>
      </dgm:t>
    </dgm:pt>
    <dgm:pt modelId="{E537017B-DA96-41F6-9E48-B918ECAC1C3B}" type="parTrans" cxnId="{85A3F0AD-E29C-44A9-AE03-4BF39E62A2E7}">
      <dgm:prSet/>
      <dgm:spPr/>
      <dgm:t>
        <a:bodyPr/>
        <a:lstStyle/>
        <a:p>
          <a:endParaRPr lang="en-US"/>
        </a:p>
      </dgm:t>
    </dgm:pt>
    <dgm:pt modelId="{C67EDB1A-E657-4476-B3FA-7A456330F690}" type="sibTrans" cxnId="{85A3F0AD-E29C-44A9-AE03-4BF39E62A2E7}">
      <dgm:prSet/>
      <dgm:spPr/>
      <dgm:t>
        <a:bodyPr/>
        <a:lstStyle/>
        <a:p>
          <a:endParaRPr lang="en-US"/>
        </a:p>
      </dgm:t>
    </dgm:pt>
    <dgm:pt modelId="{3D475D10-75DC-4BD3-A4CF-09270B57F7BC}">
      <dgm:prSet/>
      <dgm:spPr/>
      <dgm:t>
        <a:bodyPr/>
        <a:lstStyle/>
        <a:p>
          <a:r>
            <a:rPr lang="sl-SI"/>
            <a:t>ženske so drugačne: večja konformnost</a:t>
          </a:r>
          <a:endParaRPr lang="en-US"/>
        </a:p>
      </dgm:t>
    </dgm:pt>
    <dgm:pt modelId="{E1511A35-D053-4765-9D6B-CB176E3FEB67}" type="parTrans" cxnId="{50D061B8-4AEF-4469-8B08-C0FA7A2F3EDA}">
      <dgm:prSet/>
      <dgm:spPr/>
      <dgm:t>
        <a:bodyPr/>
        <a:lstStyle/>
        <a:p>
          <a:endParaRPr lang="en-US"/>
        </a:p>
      </dgm:t>
    </dgm:pt>
    <dgm:pt modelId="{C0555614-96E3-4584-956D-DCE92FD48132}" type="sibTrans" cxnId="{50D061B8-4AEF-4469-8B08-C0FA7A2F3EDA}">
      <dgm:prSet/>
      <dgm:spPr/>
      <dgm:t>
        <a:bodyPr/>
        <a:lstStyle/>
        <a:p>
          <a:endParaRPr lang="en-US"/>
        </a:p>
      </dgm:t>
    </dgm:pt>
    <dgm:pt modelId="{C1482E96-4421-41D2-BC44-3F474CF0CD71}">
      <dgm:prSet/>
      <dgm:spPr/>
      <dgm:t>
        <a:bodyPr/>
        <a:lstStyle/>
        <a:p>
          <a:r>
            <a:rPr lang="sl-SI"/>
            <a:t>Psiha: samokontrola, razlike v izražanju negativnih čustev</a:t>
          </a:r>
          <a:endParaRPr lang="en-US"/>
        </a:p>
      </dgm:t>
    </dgm:pt>
    <dgm:pt modelId="{519E10C4-C105-440D-BA27-496A995C0B60}" type="parTrans" cxnId="{18460F64-A92F-4199-BA3B-AD53EBA4C637}">
      <dgm:prSet/>
      <dgm:spPr/>
      <dgm:t>
        <a:bodyPr/>
        <a:lstStyle/>
        <a:p>
          <a:endParaRPr lang="en-US"/>
        </a:p>
      </dgm:t>
    </dgm:pt>
    <dgm:pt modelId="{DE4AEED5-B832-4711-8928-19F552CFA542}" type="sibTrans" cxnId="{18460F64-A92F-4199-BA3B-AD53EBA4C637}">
      <dgm:prSet/>
      <dgm:spPr/>
      <dgm:t>
        <a:bodyPr/>
        <a:lstStyle/>
        <a:p>
          <a:endParaRPr lang="en-US"/>
        </a:p>
      </dgm:t>
    </dgm:pt>
    <dgm:pt modelId="{BF594983-EEAC-49AA-9020-2AA694A0409B}">
      <dgm:prSet/>
      <dgm:spPr/>
      <dgm:t>
        <a:bodyPr/>
        <a:lstStyle/>
        <a:p>
          <a:r>
            <a:rPr lang="sl-SI"/>
            <a:t>Socializacija: strožja socializacija, nadzorovanje, ideal ženske</a:t>
          </a:r>
          <a:endParaRPr lang="en-US"/>
        </a:p>
      </dgm:t>
    </dgm:pt>
    <dgm:pt modelId="{4B771D68-03D4-4947-9551-7D3754A52399}" type="parTrans" cxnId="{2351DD23-88D6-40A9-BBC1-8FDBD87AC797}">
      <dgm:prSet/>
      <dgm:spPr/>
      <dgm:t>
        <a:bodyPr/>
        <a:lstStyle/>
        <a:p>
          <a:endParaRPr lang="en-US"/>
        </a:p>
      </dgm:t>
    </dgm:pt>
    <dgm:pt modelId="{5D612727-A857-48E2-ACB1-F1FF8D53B097}" type="sibTrans" cxnId="{2351DD23-88D6-40A9-BBC1-8FDBD87AC797}">
      <dgm:prSet/>
      <dgm:spPr/>
      <dgm:t>
        <a:bodyPr/>
        <a:lstStyle/>
        <a:p>
          <a:endParaRPr lang="en-US"/>
        </a:p>
      </dgm:t>
    </dgm:pt>
    <dgm:pt modelId="{06ED46D9-BE53-41FF-B9A1-4D646D96D092}">
      <dgm:prSet/>
      <dgm:spPr/>
      <dgm:t>
        <a:bodyPr/>
        <a:lstStyle/>
        <a:p>
          <a:r>
            <a:rPr lang="sl-SI"/>
            <a:t>?</a:t>
          </a:r>
          <a:endParaRPr lang="en-US"/>
        </a:p>
      </dgm:t>
    </dgm:pt>
    <dgm:pt modelId="{5A91CCAB-7E49-4B61-9743-5A918843320B}" type="parTrans" cxnId="{E32BA0FC-2C55-4D96-A7CF-9EA3893B1FDF}">
      <dgm:prSet/>
      <dgm:spPr/>
      <dgm:t>
        <a:bodyPr/>
        <a:lstStyle/>
        <a:p>
          <a:endParaRPr lang="en-US"/>
        </a:p>
      </dgm:t>
    </dgm:pt>
    <dgm:pt modelId="{CFFC69BF-3752-4FD5-8E36-1168A61A5491}" type="sibTrans" cxnId="{E32BA0FC-2C55-4D96-A7CF-9EA3893B1FDF}">
      <dgm:prSet/>
      <dgm:spPr/>
      <dgm:t>
        <a:bodyPr/>
        <a:lstStyle/>
        <a:p>
          <a:endParaRPr lang="en-US"/>
        </a:p>
      </dgm:t>
    </dgm:pt>
    <dgm:pt modelId="{1E60F3E9-17E7-4C99-9FA2-50818251236C}" type="pres">
      <dgm:prSet presAssocID="{16DBD12B-3A7C-4294-94BE-54625E797CE3}" presName="linear" presStyleCnt="0">
        <dgm:presLayoutVars>
          <dgm:dir/>
          <dgm:animLvl val="lvl"/>
          <dgm:resizeHandles val="exact"/>
        </dgm:presLayoutVars>
      </dgm:prSet>
      <dgm:spPr/>
    </dgm:pt>
    <dgm:pt modelId="{832298CC-D176-4742-BD49-72ACC6475E27}" type="pres">
      <dgm:prSet presAssocID="{C3B43010-7C52-40F9-BBB7-C66109CE7FF0}" presName="parentLin" presStyleCnt="0"/>
      <dgm:spPr/>
    </dgm:pt>
    <dgm:pt modelId="{97300824-B725-4DCE-B0E3-74BF95211D88}" type="pres">
      <dgm:prSet presAssocID="{C3B43010-7C52-40F9-BBB7-C66109CE7FF0}" presName="parentLeftMargin" presStyleLbl="node1" presStyleIdx="0" presStyleCnt="3"/>
      <dgm:spPr/>
    </dgm:pt>
    <dgm:pt modelId="{ABE237AB-D3F6-4E23-9D0F-92EC43ED0F02}" type="pres">
      <dgm:prSet presAssocID="{C3B43010-7C52-40F9-BBB7-C66109CE7FF0}" presName="parentText" presStyleLbl="node1" presStyleIdx="0" presStyleCnt="3">
        <dgm:presLayoutVars>
          <dgm:chMax val="0"/>
          <dgm:bulletEnabled val="1"/>
        </dgm:presLayoutVars>
      </dgm:prSet>
      <dgm:spPr/>
    </dgm:pt>
    <dgm:pt modelId="{8A0AAB24-001A-4BC1-864E-41CFA8D4612C}" type="pres">
      <dgm:prSet presAssocID="{C3B43010-7C52-40F9-BBB7-C66109CE7FF0}" presName="negativeSpace" presStyleCnt="0"/>
      <dgm:spPr/>
    </dgm:pt>
    <dgm:pt modelId="{891A586C-F8AE-4A79-8BCE-F7A584D92E6C}" type="pres">
      <dgm:prSet presAssocID="{C3B43010-7C52-40F9-BBB7-C66109CE7FF0}" presName="childText" presStyleLbl="conFgAcc1" presStyleIdx="0" presStyleCnt="3">
        <dgm:presLayoutVars>
          <dgm:bulletEnabled val="1"/>
        </dgm:presLayoutVars>
      </dgm:prSet>
      <dgm:spPr/>
    </dgm:pt>
    <dgm:pt modelId="{C588FD9B-DEBA-4F8C-9E83-332EB53302BC}" type="pres">
      <dgm:prSet presAssocID="{13AB08B9-76B2-44EF-B400-D479428020E3}" presName="spaceBetweenRectangles" presStyleCnt="0"/>
      <dgm:spPr/>
    </dgm:pt>
    <dgm:pt modelId="{B5FCA8FE-9EC3-4299-A5C4-DF1554EA0E61}" type="pres">
      <dgm:prSet presAssocID="{F8087E59-0450-49B4-AEB2-B5C5CDC4B124}" presName="parentLin" presStyleCnt="0"/>
      <dgm:spPr/>
    </dgm:pt>
    <dgm:pt modelId="{D23700D5-F36C-41E8-9AE2-A31F10228B33}" type="pres">
      <dgm:prSet presAssocID="{F8087E59-0450-49B4-AEB2-B5C5CDC4B124}" presName="parentLeftMargin" presStyleLbl="node1" presStyleIdx="0" presStyleCnt="3"/>
      <dgm:spPr/>
    </dgm:pt>
    <dgm:pt modelId="{586EA3D0-0D57-4369-87BB-AFBC10AC6180}" type="pres">
      <dgm:prSet presAssocID="{F8087E59-0450-49B4-AEB2-B5C5CDC4B124}" presName="parentText" presStyleLbl="node1" presStyleIdx="1" presStyleCnt="3">
        <dgm:presLayoutVars>
          <dgm:chMax val="0"/>
          <dgm:bulletEnabled val="1"/>
        </dgm:presLayoutVars>
      </dgm:prSet>
      <dgm:spPr/>
    </dgm:pt>
    <dgm:pt modelId="{6A858EB3-A605-4E5D-96BA-40DEA24C7BC1}" type="pres">
      <dgm:prSet presAssocID="{F8087E59-0450-49B4-AEB2-B5C5CDC4B124}" presName="negativeSpace" presStyleCnt="0"/>
      <dgm:spPr/>
    </dgm:pt>
    <dgm:pt modelId="{32DCAEA7-00AE-481C-A873-B10BC447BEF2}" type="pres">
      <dgm:prSet presAssocID="{F8087E59-0450-49B4-AEB2-B5C5CDC4B124}" presName="childText" presStyleLbl="conFgAcc1" presStyleIdx="1" presStyleCnt="3">
        <dgm:presLayoutVars>
          <dgm:bulletEnabled val="1"/>
        </dgm:presLayoutVars>
      </dgm:prSet>
      <dgm:spPr/>
    </dgm:pt>
    <dgm:pt modelId="{90BD93C6-8370-4156-BA52-AD0A64E67F70}" type="pres">
      <dgm:prSet presAssocID="{BD97E0ED-32D2-4550-A542-49AFA015B74D}" presName="spaceBetweenRectangles" presStyleCnt="0"/>
      <dgm:spPr/>
    </dgm:pt>
    <dgm:pt modelId="{78957139-BBFE-4B8E-8814-70301D2FF384}" type="pres">
      <dgm:prSet presAssocID="{004E580E-48D7-44AA-B92C-27D217F3C660}" presName="parentLin" presStyleCnt="0"/>
      <dgm:spPr/>
    </dgm:pt>
    <dgm:pt modelId="{DB35993F-7795-4C39-A253-626D5A9E0D32}" type="pres">
      <dgm:prSet presAssocID="{004E580E-48D7-44AA-B92C-27D217F3C660}" presName="parentLeftMargin" presStyleLbl="node1" presStyleIdx="1" presStyleCnt="3"/>
      <dgm:spPr/>
    </dgm:pt>
    <dgm:pt modelId="{D6E3D3B5-1D77-4904-B3F7-B136014138C6}" type="pres">
      <dgm:prSet presAssocID="{004E580E-48D7-44AA-B92C-27D217F3C660}" presName="parentText" presStyleLbl="node1" presStyleIdx="2" presStyleCnt="3">
        <dgm:presLayoutVars>
          <dgm:chMax val="0"/>
          <dgm:bulletEnabled val="1"/>
        </dgm:presLayoutVars>
      </dgm:prSet>
      <dgm:spPr/>
    </dgm:pt>
    <dgm:pt modelId="{D3C3F5CF-4867-471A-9894-50AB0C07F563}" type="pres">
      <dgm:prSet presAssocID="{004E580E-48D7-44AA-B92C-27D217F3C660}" presName="negativeSpace" presStyleCnt="0"/>
      <dgm:spPr/>
    </dgm:pt>
    <dgm:pt modelId="{DBD74006-792C-4385-89EA-2E5D6C3B2E22}" type="pres">
      <dgm:prSet presAssocID="{004E580E-48D7-44AA-B92C-27D217F3C660}" presName="childText" presStyleLbl="conFgAcc1" presStyleIdx="2" presStyleCnt="3">
        <dgm:presLayoutVars>
          <dgm:bulletEnabled val="1"/>
        </dgm:presLayoutVars>
      </dgm:prSet>
      <dgm:spPr/>
    </dgm:pt>
  </dgm:ptLst>
  <dgm:cxnLst>
    <dgm:cxn modelId="{FE105E07-DD5B-4414-B535-823F53B115FC}" type="presOf" srcId="{004E580E-48D7-44AA-B92C-27D217F3C660}" destId="{DB35993F-7795-4C39-A253-626D5A9E0D32}" srcOrd="0" destOrd="0" presId="urn:microsoft.com/office/officeart/2005/8/layout/list1"/>
    <dgm:cxn modelId="{BF74CE23-0A8C-4613-B6D0-9BDC160DB733}" type="presOf" srcId="{9B8E8AAD-77DB-46DC-B448-FC466EA9046C}" destId="{32DCAEA7-00AE-481C-A873-B10BC447BEF2}" srcOrd="0" destOrd="3" presId="urn:microsoft.com/office/officeart/2005/8/layout/list1"/>
    <dgm:cxn modelId="{2351DD23-88D6-40A9-BBC1-8FDBD87AC797}" srcId="{3D475D10-75DC-4BD3-A4CF-09270B57F7BC}" destId="{BF594983-EEAC-49AA-9020-2AA694A0409B}" srcOrd="1" destOrd="0" parTransId="{4B771D68-03D4-4947-9551-7D3754A52399}" sibTransId="{5D612727-A857-48E2-ACB1-F1FF8D53B097}"/>
    <dgm:cxn modelId="{7176B629-7A0F-450E-BDFF-E31D4926E5E0}" type="presOf" srcId="{BF594983-EEAC-49AA-9020-2AA694A0409B}" destId="{DBD74006-792C-4385-89EA-2E5D6C3B2E22}" srcOrd="0" destOrd="3" presId="urn:microsoft.com/office/officeart/2005/8/layout/list1"/>
    <dgm:cxn modelId="{1773D661-4778-4B05-8317-65A8656AA31E}" type="presOf" srcId="{3D475D10-75DC-4BD3-A4CF-09270B57F7BC}" destId="{DBD74006-792C-4385-89EA-2E5D6C3B2E22}" srcOrd="0" destOrd="1" presId="urn:microsoft.com/office/officeart/2005/8/layout/list1"/>
    <dgm:cxn modelId="{18460F64-A92F-4199-BA3B-AD53EBA4C637}" srcId="{3D475D10-75DC-4BD3-A4CF-09270B57F7BC}" destId="{C1482E96-4421-41D2-BC44-3F474CF0CD71}" srcOrd="0" destOrd="0" parTransId="{519E10C4-C105-440D-BA27-496A995C0B60}" sibTransId="{DE4AEED5-B832-4711-8928-19F552CFA542}"/>
    <dgm:cxn modelId="{DA178D66-FBA5-484B-80A5-71ACC1EC44F9}" type="presOf" srcId="{1E62822B-8946-4E78-8B2B-072854C3FCCF}" destId="{32DCAEA7-00AE-481C-A873-B10BC447BEF2}" srcOrd="0" destOrd="4" presId="urn:microsoft.com/office/officeart/2005/8/layout/list1"/>
    <dgm:cxn modelId="{2B925969-D84A-4D81-996D-12B5A1861DC4}" type="presOf" srcId="{16DBD12B-3A7C-4294-94BE-54625E797CE3}" destId="{1E60F3E9-17E7-4C99-9FA2-50818251236C}" srcOrd="0" destOrd="0" presId="urn:microsoft.com/office/officeart/2005/8/layout/list1"/>
    <dgm:cxn modelId="{8EAA064D-C6FF-4B19-B15D-D81A2EE34C2B}" type="presOf" srcId="{C3B43010-7C52-40F9-BBB7-C66109CE7FF0}" destId="{97300824-B725-4DCE-B0E3-74BF95211D88}" srcOrd="0" destOrd="0" presId="urn:microsoft.com/office/officeart/2005/8/layout/list1"/>
    <dgm:cxn modelId="{CACA494F-32D0-421F-9612-030ABD9A6AC0}" srcId="{F8087E59-0450-49B4-AEB2-B5C5CDC4B124}" destId="{E43697B3-EEDE-4849-B1B5-11A7DB48AA0A}" srcOrd="2" destOrd="0" parTransId="{A9334294-95C3-4896-B095-0B74E4ABD221}" sibTransId="{5210AA25-4092-409C-BBAE-D16F8A560218}"/>
    <dgm:cxn modelId="{20CC4574-E63A-4867-BA13-AC5A51F26DDB}" srcId="{F8087E59-0450-49B4-AEB2-B5C5CDC4B124}" destId="{B9ADE10A-7940-4CAE-AD03-4A516AA8C55A}" srcOrd="0" destOrd="0" parTransId="{6A461BD2-DBFC-4412-BE8E-D3317F18EE7D}" sibTransId="{6D411F11-4DF0-4D35-A1B5-68B2253FB8F2}"/>
    <dgm:cxn modelId="{A4F61256-2FA5-418C-925D-6B8F048F3DE8}" type="presOf" srcId="{06ED46D9-BE53-41FF-B9A1-4D646D96D092}" destId="{DBD74006-792C-4385-89EA-2E5D6C3B2E22}" srcOrd="0" destOrd="4" presId="urn:microsoft.com/office/officeart/2005/8/layout/list1"/>
    <dgm:cxn modelId="{794D2B7A-622E-483B-B16E-521FA9CF615D}" type="presOf" srcId="{C3B43010-7C52-40F9-BBB7-C66109CE7FF0}" destId="{ABE237AB-D3F6-4E23-9D0F-92EC43ED0F02}" srcOrd="1" destOrd="0" presId="urn:microsoft.com/office/officeart/2005/8/layout/list1"/>
    <dgm:cxn modelId="{AC8AA497-D92A-43AF-AE7D-7B85448C2CD4}" srcId="{F8087E59-0450-49B4-AEB2-B5C5CDC4B124}" destId="{623AD082-B5E8-4037-B65E-A582B395CEB9}" srcOrd="1" destOrd="0" parTransId="{A4B36CEC-CCF3-440D-AD05-D23A6D60B892}" sibTransId="{9B3DC00F-FD88-4D80-92CF-5E0B11EEEE24}"/>
    <dgm:cxn modelId="{0C25C698-BF5A-4552-B4D6-CAC4EBB2281F}" type="presOf" srcId="{C1482E96-4421-41D2-BC44-3F474CF0CD71}" destId="{DBD74006-792C-4385-89EA-2E5D6C3B2E22}" srcOrd="0" destOrd="2" presId="urn:microsoft.com/office/officeart/2005/8/layout/list1"/>
    <dgm:cxn modelId="{788E3CA9-1531-4FC3-AF50-05FABC6A365F}" srcId="{F8087E59-0450-49B4-AEB2-B5C5CDC4B124}" destId="{1E62822B-8946-4E78-8B2B-072854C3FCCF}" srcOrd="4" destOrd="0" parTransId="{CDA4B99D-FD5D-4756-9DD7-4F288EFC4664}" sibTransId="{19D70733-36C8-4881-BC21-BAABFB332153}"/>
    <dgm:cxn modelId="{6170A1AD-E514-45E7-9A12-CF7F36AA1F44}" type="presOf" srcId="{004E580E-48D7-44AA-B92C-27D217F3C660}" destId="{D6E3D3B5-1D77-4904-B3F7-B136014138C6}" srcOrd="1" destOrd="0" presId="urn:microsoft.com/office/officeart/2005/8/layout/list1"/>
    <dgm:cxn modelId="{85A3F0AD-E29C-44A9-AE03-4BF39E62A2E7}" srcId="{004E580E-48D7-44AA-B92C-27D217F3C660}" destId="{8314AE0E-754A-4B18-B054-607321088D8A}" srcOrd="0" destOrd="0" parTransId="{E537017B-DA96-41F6-9E48-B918ECAC1C3B}" sibTransId="{C67EDB1A-E657-4476-B3FA-7A456330F690}"/>
    <dgm:cxn modelId="{09789BB3-26EE-45F4-A868-56766C57553E}" type="presOf" srcId="{F8087E59-0450-49B4-AEB2-B5C5CDC4B124}" destId="{D23700D5-F36C-41E8-9AE2-A31F10228B33}" srcOrd="0" destOrd="0" presId="urn:microsoft.com/office/officeart/2005/8/layout/list1"/>
    <dgm:cxn modelId="{50D061B8-4AEF-4469-8B08-C0FA7A2F3EDA}" srcId="{004E580E-48D7-44AA-B92C-27D217F3C660}" destId="{3D475D10-75DC-4BD3-A4CF-09270B57F7BC}" srcOrd="1" destOrd="0" parTransId="{E1511A35-D053-4765-9D6B-CB176E3FEB67}" sibTransId="{C0555614-96E3-4584-956D-DCE92FD48132}"/>
    <dgm:cxn modelId="{444979BE-14D3-4BE6-8A91-E6551EC5BF28}" srcId="{F8087E59-0450-49B4-AEB2-B5C5CDC4B124}" destId="{9B8E8AAD-77DB-46DC-B448-FC466EA9046C}" srcOrd="3" destOrd="0" parTransId="{1026B368-780C-4E8F-8590-D3C34433842E}" sibTransId="{C09C002F-C732-404B-8762-74668D7C6865}"/>
    <dgm:cxn modelId="{F17D39C6-7B6E-44BF-B966-0F0DBF8E491E}" srcId="{16DBD12B-3A7C-4294-94BE-54625E797CE3}" destId="{F8087E59-0450-49B4-AEB2-B5C5CDC4B124}" srcOrd="1" destOrd="0" parTransId="{EC8933C8-AF55-4FC6-BCF5-C9A98F235BFD}" sibTransId="{BD97E0ED-32D2-4550-A542-49AFA015B74D}"/>
    <dgm:cxn modelId="{3C6AF5DB-3AD6-4BED-9023-B41EBCBC475A}" type="presOf" srcId="{B9ADE10A-7940-4CAE-AD03-4A516AA8C55A}" destId="{32DCAEA7-00AE-481C-A873-B10BC447BEF2}" srcOrd="0" destOrd="0" presId="urn:microsoft.com/office/officeart/2005/8/layout/list1"/>
    <dgm:cxn modelId="{2AB996E2-F866-4F00-9B06-519CBF524D92}" type="presOf" srcId="{623AD082-B5E8-4037-B65E-A582B395CEB9}" destId="{32DCAEA7-00AE-481C-A873-B10BC447BEF2}" srcOrd="0" destOrd="1" presId="urn:microsoft.com/office/officeart/2005/8/layout/list1"/>
    <dgm:cxn modelId="{0CA7E4E6-4820-4B8B-89DE-6287922D8BED}" type="presOf" srcId="{8314AE0E-754A-4B18-B054-607321088D8A}" destId="{DBD74006-792C-4385-89EA-2E5D6C3B2E22}" srcOrd="0" destOrd="0" presId="urn:microsoft.com/office/officeart/2005/8/layout/list1"/>
    <dgm:cxn modelId="{E36035EA-E827-4843-BBD6-9664B968077F}" srcId="{16DBD12B-3A7C-4294-94BE-54625E797CE3}" destId="{C3B43010-7C52-40F9-BBB7-C66109CE7FF0}" srcOrd="0" destOrd="0" parTransId="{015604BA-C5D5-4E4A-A3A2-14108038613A}" sibTransId="{13AB08B9-76B2-44EF-B400-D479428020E3}"/>
    <dgm:cxn modelId="{DDB383FC-C7E0-49D7-92AF-4FB5D8D7539A}" srcId="{16DBD12B-3A7C-4294-94BE-54625E797CE3}" destId="{004E580E-48D7-44AA-B92C-27D217F3C660}" srcOrd="2" destOrd="0" parTransId="{B234C7A4-8843-4454-9240-C2FD63C967C2}" sibTransId="{6CEA0F81-3AB9-4E3F-9FBC-3A1F9A0FD8A6}"/>
    <dgm:cxn modelId="{E32BA0FC-2C55-4D96-A7CF-9EA3893B1FDF}" srcId="{3D475D10-75DC-4BD3-A4CF-09270B57F7BC}" destId="{06ED46D9-BE53-41FF-B9A1-4D646D96D092}" srcOrd="2" destOrd="0" parTransId="{5A91CCAB-7E49-4B61-9743-5A918843320B}" sibTransId="{CFFC69BF-3752-4FD5-8E36-1168A61A5491}"/>
    <dgm:cxn modelId="{14E675FD-22CD-40B3-9E40-23E3696D7454}" type="presOf" srcId="{F8087E59-0450-49B4-AEB2-B5C5CDC4B124}" destId="{586EA3D0-0D57-4369-87BB-AFBC10AC6180}" srcOrd="1" destOrd="0" presId="urn:microsoft.com/office/officeart/2005/8/layout/list1"/>
    <dgm:cxn modelId="{F1EFC6FD-F85F-4A7E-976A-32D3079EBE51}" type="presOf" srcId="{E43697B3-EEDE-4849-B1B5-11A7DB48AA0A}" destId="{32DCAEA7-00AE-481C-A873-B10BC447BEF2}" srcOrd="0" destOrd="2" presId="urn:microsoft.com/office/officeart/2005/8/layout/list1"/>
    <dgm:cxn modelId="{AB39778F-BF19-4D5C-B307-D837D690CF53}" type="presParOf" srcId="{1E60F3E9-17E7-4C99-9FA2-50818251236C}" destId="{832298CC-D176-4742-BD49-72ACC6475E27}" srcOrd="0" destOrd="0" presId="urn:microsoft.com/office/officeart/2005/8/layout/list1"/>
    <dgm:cxn modelId="{1B9DACF6-85D3-407D-BE5D-C8E3315805A3}" type="presParOf" srcId="{832298CC-D176-4742-BD49-72ACC6475E27}" destId="{97300824-B725-4DCE-B0E3-74BF95211D88}" srcOrd="0" destOrd="0" presId="urn:microsoft.com/office/officeart/2005/8/layout/list1"/>
    <dgm:cxn modelId="{8A40FDED-2645-4F24-9428-60B60F66EBAE}" type="presParOf" srcId="{832298CC-D176-4742-BD49-72ACC6475E27}" destId="{ABE237AB-D3F6-4E23-9D0F-92EC43ED0F02}" srcOrd="1" destOrd="0" presId="urn:microsoft.com/office/officeart/2005/8/layout/list1"/>
    <dgm:cxn modelId="{5081FFFA-304C-4FE0-A2F3-98D6C69E5B02}" type="presParOf" srcId="{1E60F3E9-17E7-4C99-9FA2-50818251236C}" destId="{8A0AAB24-001A-4BC1-864E-41CFA8D4612C}" srcOrd="1" destOrd="0" presId="urn:microsoft.com/office/officeart/2005/8/layout/list1"/>
    <dgm:cxn modelId="{049974B8-FFD3-460D-88C9-B9D674D2679A}" type="presParOf" srcId="{1E60F3E9-17E7-4C99-9FA2-50818251236C}" destId="{891A586C-F8AE-4A79-8BCE-F7A584D92E6C}" srcOrd="2" destOrd="0" presId="urn:microsoft.com/office/officeart/2005/8/layout/list1"/>
    <dgm:cxn modelId="{E0D48CD7-322F-49AF-9B20-21C7A8FBE064}" type="presParOf" srcId="{1E60F3E9-17E7-4C99-9FA2-50818251236C}" destId="{C588FD9B-DEBA-4F8C-9E83-332EB53302BC}" srcOrd="3" destOrd="0" presId="urn:microsoft.com/office/officeart/2005/8/layout/list1"/>
    <dgm:cxn modelId="{43752D36-7FAF-492A-BF84-2B0FAEB6FED6}" type="presParOf" srcId="{1E60F3E9-17E7-4C99-9FA2-50818251236C}" destId="{B5FCA8FE-9EC3-4299-A5C4-DF1554EA0E61}" srcOrd="4" destOrd="0" presId="urn:microsoft.com/office/officeart/2005/8/layout/list1"/>
    <dgm:cxn modelId="{36CCC783-43A5-4B16-9120-54078BD026FA}" type="presParOf" srcId="{B5FCA8FE-9EC3-4299-A5C4-DF1554EA0E61}" destId="{D23700D5-F36C-41E8-9AE2-A31F10228B33}" srcOrd="0" destOrd="0" presId="urn:microsoft.com/office/officeart/2005/8/layout/list1"/>
    <dgm:cxn modelId="{53F8B643-1198-4D0A-95B4-302E064D45D6}" type="presParOf" srcId="{B5FCA8FE-9EC3-4299-A5C4-DF1554EA0E61}" destId="{586EA3D0-0D57-4369-87BB-AFBC10AC6180}" srcOrd="1" destOrd="0" presId="urn:microsoft.com/office/officeart/2005/8/layout/list1"/>
    <dgm:cxn modelId="{9CC48121-0E12-4588-AD6E-055284BEE85D}" type="presParOf" srcId="{1E60F3E9-17E7-4C99-9FA2-50818251236C}" destId="{6A858EB3-A605-4E5D-96BA-40DEA24C7BC1}" srcOrd="5" destOrd="0" presId="urn:microsoft.com/office/officeart/2005/8/layout/list1"/>
    <dgm:cxn modelId="{85F25765-F1E8-4C36-9E17-EED1540BD7FC}" type="presParOf" srcId="{1E60F3E9-17E7-4C99-9FA2-50818251236C}" destId="{32DCAEA7-00AE-481C-A873-B10BC447BEF2}" srcOrd="6" destOrd="0" presId="urn:microsoft.com/office/officeart/2005/8/layout/list1"/>
    <dgm:cxn modelId="{CEAAF91E-D983-4C1F-80F8-072EB6B139AC}" type="presParOf" srcId="{1E60F3E9-17E7-4C99-9FA2-50818251236C}" destId="{90BD93C6-8370-4156-BA52-AD0A64E67F70}" srcOrd="7" destOrd="0" presId="urn:microsoft.com/office/officeart/2005/8/layout/list1"/>
    <dgm:cxn modelId="{7FEC8333-063E-4D5D-AB11-BCE0D3D74578}" type="presParOf" srcId="{1E60F3E9-17E7-4C99-9FA2-50818251236C}" destId="{78957139-BBFE-4B8E-8814-70301D2FF384}" srcOrd="8" destOrd="0" presId="urn:microsoft.com/office/officeart/2005/8/layout/list1"/>
    <dgm:cxn modelId="{5789406F-733C-4BC8-8347-494CA306427B}" type="presParOf" srcId="{78957139-BBFE-4B8E-8814-70301D2FF384}" destId="{DB35993F-7795-4C39-A253-626D5A9E0D32}" srcOrd="0" destOrd="0" presId="urn:microsoft.com/office/officeart/2005/8/layout/list1"/>
    <dgm:cxn modelId="{D3D41196-AC33-43FF-BFC1-8F7DC17E7C60}" type="presParOf" srcId="{78957139-BBFE-4B8E-8814-70301D2FF384}" destId="{D6E3D3B5-1D77-4904-B3F7-B136014138C6}" srcOrd="1" destOrd="0" presId="urn:microsoft.com/office/officeart/2005/8/layout/list1"/>
    <dgm:cxn modelId="{B879E7A2-F3D9-46E0-B646-B977B2C88763}" type="presParOf" srcId="{1E60F3E9-17E7-4C99-9FA2-50818251236C}" destId="{D3C3F5CF-4867-471A-9894-50AB0C07F563}" srcOrd="9" destOrd="0" presId="urn:microsoft.com/office/officeart/2005/8/layout/list1"/>
    <dgm:cxn modelId="{95739A0B-1269-4E47-9C31-94DFBFBEAEE1}" type="presParOf" srcId="{1E60F3E9-17E7-4C99-9FA2-50818251236C}" destId="{DBD74006-792C-4385-89EA-2E5D6C3B2E2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D42394-1DBF-4BF4-A97C-54A17BFAA00D}"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2AE9AAEE-CE3D-450B-824F-901C480A2BBE}">
      <dgm:prSet/>
      <dgm:spPr/>
      <dgm:t>
        <a:bodyPr/>
        <a:lstStyle/>
        <a:p>
          <a:r>
            <a:rPr lang="sl-SI" dirty="0"/>
            <a:t>Biološki spol</a:t>
          </a:r>
          <a:endParaRPr lang="en-US" dirty="0"/>
        </a:p>
      </dgm:t>
    </dgm:pt>
    <dgm:pt modelId="{9843FC04-F685-4157-A9B2-8C8493877990}" type="parTrans" cxnId="{28FDD1B8-5CE3-454A-9668-3DA150413FC1}">
      <dgm:prSet/>
      <dgm:spPr/>
      <dgm:t>
        <a:bodyPr/>
        <a:lstStyle/>
        <a:p>
          <a:endParaRPr lang="en-US"/>
        </a:p>
      </dgm:t>
    </dgm:pt>
    <dgm:pt modelId="{F09AD765-9D1A-4BAB-A278-2969E20C53A9}" type="sibTrans" cxnId="{28FDD1B8-5CE3-454A-9668-3DA150413FC1}">
      <dgm:prSet/>
      <dgm:spPr/>
      <dgm:t>
        <a:bodyPr/>
        <a:lstStyle/>
        <a:p>
          <a:endParaRPr lang="en-US"/>
        </a:p>
      </dgm:t>
    </dgm:pt>
    <dgm:pt modelId="{2E33EE9A-DB0F-4C2A-9F61-92ABA3AD328E}">
      <dgm:prSet/>
      <dgm:spPr/>
      <dgm:t>
        <a:bodyPr/>
        <a:lstStyle/>
        <a:p>
          <a:r>
            <a:rPr lang="sl-SI"/>
            <a:t>razlike v reproduktivnih organih – posledice: mesečni cikli, hormonske spremembe, možnost zanositve, možnost nosečnosti</a:t>
          </a:r>
          <a:endParaRPr lang="en-US"/>
        </a:p>
      </dgm:t>
    </dgm:pt>
    <dgm:pt modelId="{6C9AFEA9-A74F-49C3-9BF9-4D0AFBE57054}" type="parTrans" cxnId="{C4B71F7A-8EA2-41B8-B3A0-71778C812CEA}">
      <dgm:prSet/>
      <dgm:spPr/>
      <dgm:t>
        <a:bodyPr/>
        <a:lstStyle/>
        <a:p>
          <a:endParaRPr lang="en-US"/>
        </a:p>
      </dgm:t>
    </dgm:pt>
    <dgm:pt modelId="{836E793B-F29E-4C8A-93EC-782D9343A5DA}" type="sibTrans" cxnId="{C4B71F7A-8EA2-41B8-B3A0-71778C812CEA}">
      <dgm:prSet/>
      <dgm:spPr/>
      <dgm:t>
        <a:bodyPr/>
        <a:lstStyle/>
        <a:p>
          <a:endParaRPr lang="en-US"/>
        </a:p>
      </dgm:t>
    </dgm:pt>
    <dgm:pt modelId="{D0C0AAFA-B28F-494D-9749-EB249EBEA0FB}">
      <dgm:prSet/>
      <dgm:spPr/>
      <dgm:t>
        <a:bodyPr/>
        <a:lstStyle/>
        <a:p>
          <a:r>
            <a:rPr lang="sl-SI"/>
            <a:t>več zdravstvenih stanj – vezanih predvsem na zgornje značilnosti</a:t>
          </a:r>
          <a:endParaRPr lang="en-US"/>
        </a:p>
      </dgm:t>
    </dgm:pt>
    <dgm:pt modelId="{4EDE3325-7E94-4D81-99BA-5854A1E881C4}" type="parTrans" cxnId="{9027F191-972C-419A-AEDF-27944BE89CC2}">
      <dgm:prSet/>
      <dgm:spPr/>
      <dgm:t>
        <a:bodyPr/>
        <a:lstStyle/>
        <a:p>
          <a:endParaRPr lang="en-US"/>
        </a:p>
      </dgm:t>
    </dgm:pt>
    <dgm:pt modelId="{3FFDA85D-D464-4BB8-B494-793D18819EBA}" type="sibTrans" cxnId="{9027F191-972C-419A-AEDF-27944BE89CC2}">
      <dgm:prSet/>
      <dgm:spPr/>
      <dgm:t>
        <a:bodyPr/>
        <a:lstStyle/>
        <a:p>
          <a:endParaRPr lang="en-US"/>
        </a:p>
      </dgm:t>
    </dgm:pt>
    <dgm:pt modelId="{C0F7E7AD-0B05-417F-B1A0-2810ACF82AE2}">
      <dgm:prSet/>
      <dgm:spPr/>
      <dgm:t>
        <a:bodyPr/>
        <a:lstStyle/>
        <a:p>
          <a:r>
            <a:rPr lang="sl-SI" dirty="0"/>
            <a:t>Majhno število žensk zapornic in ženskih zaporov</a:t>
          </a:r>
          <a:endParaRPr lang="en-US" dirty="0"/>
        </a:p>
      </dgm:t>
    </dgm:pt>
    <dgm:pt modelId="{375BB540-E684-4AF7-B59A-A2C0C0987879}" type="parTrans" cxnId="{4D3DC3E9-D271-428C-A633-0208A2E42B02}">
      <dgm:prSet/>
      <dgm:spPr/>
      <dgm:t>
        <a:bodyPr/>
        <a:lstStyle/>
        <a:p>
          <a:endParaRPr lang="en-US"/>
        </a:p>
      </dgm:t>
    </dgm:pt>
    <dgm:pt modelId="{E9A2DF8A-FD13-47BF-B7C2-EA0142E6D398}" type="sibTrans" cxnId="{4D3DC3E9-D271-428C-A633-0208A2E42B02}">
      <dgm:prSet/>
      <dgm:spPr/>
      <dgm:t>
        <a:bodyPr/>
        <a:lstStyle/>
        <a:p>
          <a:endParaRPr lang="en-US"/>
        </a:p>
      </dgm:t>
    </dgm:pt>
    <dgm:pt modelId="{210ACE5C-C446-4038-B947-F7FD03980C94}">
      <dgm:prSet/>
      <dgm:spPr/>
      <dgm:t>
        <a:bodyPr/>
        <a:lstStyle/>
        <a:p>
          <a:r>
            <a:rPr lang="sl-SI"/>
            <a:t>4 % (do 10%)</a:t>
          </a:r>
          <a:endParaRPr lang="en-US"/>
        </a:p>
      </dgm:t>
    </dgm:pt>
    <dgm:pt modelId="{60D39D99-CD54-4EBF-934B-D34B44968D0F}" type="parTrans" cxnId="{FF97D7F7-FCD9-4832-9754-087CFD0CA89A}">
      <dgm:prSet/>
      <dgm:spPr/>
      <dgm:t>
        <a:bodyPr/>
        <a:lstStyle/>
        <a:p>
          <a:endParaRPr lang="en-US"/>
        </a:p>
      </dgm:t>
    </dgm:pt>
    <dgm:pt modelId="{530C779B-E838-4DEF-8E57-EF70E0D54473}" type="sibTrans" cxnId="{FF97D7F7-FCD9-4832-9754-087CFD0CA89A}">
      <dgm:prSet/>
      <dgm:spPr/>
      <dgm:t>
        <a:bodyPr/>
        <a:lstStyle/>
        <a:p>
          <a:endParaRPr lang="en-US"/>
        </a:p>
      </dgm:t>
    </dgm:pt>
    <dgm:pt modelId="{2940B3AA-2C56-47D9-BEBD-60A23A4879C6}">
      <dgm:prSet/>
      <dgm:spPr/>
      <dgm:t>
        <a:bodyPr/>
        <a:lstStyle/>
        <a:p>
          <a:r>
            <a:rPr lang="sl-SI"/>
            <a:t>vprašanje osredotočenosti sistema: razvijanje programov, finančna sredstva</a:t>
          </a:r>
          <a:endParaRPr lang="en-US"/>
        </a:p>
      </dgm:t>
    </dgm:pt>
    <dgm:pt modelId="{0C8DCDFA-5EDB-4E79-AE35-36AEE8447815}" type="parTrans" cxnId="{C8E993F0-2F15-48FC-8A0C-73F24F8D7930}">
      <dgm:prSet/>
      <dgm:spPr/>
      <dgm:t>
        <a:bodyPr/>
        <a:lstStyle/>
        <a:p>
          <a:endParaRPr lang="en-US"/>
        </a:p>
      </dgm:t>
    </dgm:pt>
    <dgm:pt modelId="{56126358-E566-4443-8B3F-EA36EFF66442}" type="sibTrans" cxnId="{C8E993F0-2F15-48FC-8A0C-73F24F8D7930}">
      <dgm:prSet/>
      <dgm:spPr/>
      <dgm:t>
        <a:bodyPr/>
        <a:lstStyle/>
        <a:p>
          <a:endParaRPr lang="en-US"/>
        </a:p>
      </dgm:t>
    </dgm:pt>
    <dgm:pt modelId="{3D40049F-AEB8-481D-8530-832D2D300F12}">
      <dgm:prSet/>
      <dgm:spPr/>
      <dgm:t>
        <a:bodyPr/>
        <a:lstStyle/>
        <a:p>
          <a:r>
            <a:rPr lang="sl-SI"/>
            <a:t>manjše število zaporov </a:t>
          </a:r>
          <a:r>
            <a:rPr lang="sl-SI">
              <a:sym typeface="Wingdings" panose="05000000000000000000" pitchFamily="2" charset="2"/>
            </a:rPr>
            <a:t></a:t>
          </a:r>
          <a:r>
            <a:rPr lang="sl-SI"/>
            <a:t> bolj oddaljeni zapori</a:t>
          </a:r>
          <a:endParaRPr lang="en-US"/>
        </a:p>
      </dgm:t>
    </dgm:pt>
    <dgm:pt modelId="{3BD53D62-AFF0-4E92-A237-07EC365B5025}" type="parTrans" cxnId="{F3F6995D-394A-476D-AB24-CE5FF189DC7B}">
      <dgm:prSet/>
      <dgm:spPr/>
      <dgm:t>
        <a:bodyPr/>
        <a:lstStyle/>
        <a:p>
          <a:endParaRPr lang="en-US"/>
        </a:p>
      </dgm:t>
    </dgm:pt>
    <dgm:pt modelId="{876C6AF0-02BB-43C8-A31D-97F146891A4A}" type="sibTrans" cxnId="{F3F6995D-394A-476D-AB24-CE5FF189DC7B}">
      <dgm:prSet/>
      <dgm:spPr/>
      <dgm:t>
        <a:bodyPr/>
        <a:lstStyle/>
        <a:p>
          <a:endParaRPr lang="en-US"/>
        </a:p>
      </dgm:t>
    </dgm:pt>
    <dgm:pt modelId="{4E0D7137-D12C-4A59-B087-05E492FE5DF9}" type="pres">
      <dgm:prSet presAssocID="{73D42394-1DBF-4BF4-A97C-54A17BFAA00D}" presName="linear" presStyleCnt="0">
        <dgm:presLayoutVars>
          <dgm:dir/>
          <dgm:animLvl val="lvl"/>
          <dgm:resizeHandles val="exact"/>
        </dgm:presLayoutVars>
      </dgm:prSet>
      <dgm:spPr/>
    </dgm:pt>
    <dgm:pt modelId="{BE29ADA6-917C-4B96-9435-6B6F82CD483E}" type="pres">
      <dgm:prSet presAssocID="{2AE9AAEE-CE3D-450B-824F-901C480A2BBE}" presName="parentLin" presStyleCnt="0"/>
      <dgm:spPr/>
    </dgm:pt>
    <dgm:pt modelId="{0420B411-7CE6-47BA-9886-48C8D05D46D1}" type="pres">
      <dgm:prSet presAssocID="{2AE9AAEE-CE3D-450B-824F-901C480A2BBE}" presName="parentLeftMargin" presStyleLbl="node1" presStyleIdx="0" presStyleCnt="2"/>
      <dgm:spPr/>
    </dgm:pt>
    <dgm:pt modelId="{56E0BC43-1070-4581-BFB3-B96E242BE3FD}" type="pres">
      <dgm:prSet presAssocID="{2AE9AAEE-CE3D-450B-824F-901C480A2BBE}" presName="parentText" presStyleLbl="node1" presStyleIdx="0" presStyleCnt="2">
        <dgm:presLayoutVars>
          <dgm:chMax val="0"/>
          <dgm:bulletEnabled val="1"/>
        </dgm:presLayoutVars>
      </dgm:prSet>
      <dgm:spPr/>
    </dgm:pt>
    <dgm:pt modelId="{5790F225-1541-408A-900E-16E19CEF5B26}" type="pres">
      <dgm:prSet presAssocID="{2AE9AAEE-CE3D-450B-824F-901C480A2BBE}" presName="negativeSpace" presStyleCnt="0"/>
      <dgm:spPr/>
    </dgm:pt>
    <dgm:pt modelId="{4F833628-3C3B-4993-AC25-A67B85C853CC}" type="pres">
      <dgm:prSet presAssocID="{2AE9AAEE-CE3D-450B-824F-901C480A2BBE}" presName="childText" presStyleLbl="conFgAcc1" presStyleIdx="0" presStyleCnt="2">
        <dgm:presLayoutVars>
          <dgm:bulletEnabled val="1"/>
        </dgm:presLayoutVars>
      </dgm:prSet>
      <dgm:spPr/>
    </dgm:pt>
    <dgm:pt modelId="{FB2C0728-CB2F-4E13-AFF1-3B6EF754BE01}" type="pres">
      <dgm:prSet presAssocID="{F09AD765-9D1A-4BAB-A278-2969E20C53A9}" presName="spaceBetweenRectangles" presStyleCnt="0"/>
      <dgm:spPr/>
    </dgm:pt>
    <dgm:pt modelId="{7A3BAE9D-A8B9-4124-8234-421F54C276D6}" type="pres">
      <dgm:prSet presAssocID="{C0F7E7AD-0B05-417F-B1A0-2810ACF82AE2}" presName="parentLin" presStyleCnt="0"/>
      <dgm:spPr/>
    </dgm:pt>
    <dgm:pt modelId="{BCC5E6BE-6699-4B07-8548-A1B25427725A}" type="pres">
      <dgm:prSet presAssocID="{C0F7E7AD-0B05-417F-B1A0-2810ACF82AE2}" presName="parentLeftMargin" presStyleLbl="node1" presStyleIdx="0" presStyleCnt="2"/>
      <dgm:spPr/>
    </dgm:pt>
    <dgm:pt modelId="{D17EFFB4-5C52-4721-8F49-F5F3B2B97D16}" type="pres">
      <dgm:prSet presAssocID="{C0F7E7AD-0B05-417F-B1A0-2810ACF82AE2}" presName="parentText" presStyleLbl="node1" presStyleIdx="1" presStyleCnt="2">
        <dgm:presLayoutVars>
          <dgm:chMax val="0"/>
          <dgm:bulletEnabled val="1"/>
        </dgm:presLayoutVars>
      </dgm:prSet>
      <dgm:spPr/>
    </dgm:pt>
    <dgm:pt modelId="{5B48E827-F35A-45AD-BAD7-51797DA0DECD}" type="pres">
      <dgm:prSet presAssocID="{C0F7E7AD-0B05-417F-B1A0-2810ACF82AE2}" presName="negativeSpace" presStyleCnt="0"/>
      <dgm:spPr/>
    </dgm:pt>
    <dgm:pt modelId="{A488364D-6705-4B04-83F8-B2B87E26149D}" type="pres">
      <dgm:prSet presAssocID="{C0F7E7AD-0B05-417F-B1A0-2810ACF82AE2}" presName="childText" presStyleLbl="conFgAcc1" presStyleIdx="1" presStyleCnt="2">
        <dgm:presLayoutVars>
          <dgm:bulletEnabled val="1"/>
        </dgm:presLayoutVars>
      </dgm:prSet>
      <dgm:spPr/>
    </dgm:pt>
  </dgm:ptLst>
  <dgm:cxnLst>
    <dgm:cxn modelId="{FA40AF0E-8E99-4636-AB41-E21A28B911BA}" type="presOf" srcId="{210ACE5C-C446-4038-B947-F7FD03980C94}" destId="{A488364D-6705-4B04-83F8-B2B87E26149D}" srcOrd="0" destOrd="0" presId="urn:microsoft.com/office/officeart/2005/8/layout/list1"/>
    <dgm:cxn modelId="{B849C013-AE8C-4E27-B98F-D32991A2D498}" type="presOf" srcId="{2940B3AA-2C56-47D9-BEBD-60A23A4879C6}" destId="{A488364D-6705-4B04-83F8-B2B87E26149D}" srcOrd="0" destOrd="1" presId="urn:microsoft.com/office/officeart/2005/8/layout/list1"/>
    <dgm:cxn modelId="{3B42B61E-A27E-416C-B74A-4E29DEC89AA1}" type="presOf" srcId="{2AE9AAEE-CE3D-450B-824F-901C480A2BBE}" destId="{0420B411-7CE6-47BA-9886-48C8D05D46D1}" srcOrd="0" destOrd="0" presId="urn:microsoft.com/office/officeart/2005/8/layout/list1"/>
    <dgm:cxn modelId="{330F5F2A-A8C8-400C-B870-2BFE6CC0E32A}" type="presOf" srcId="{73D42394-1DBF-4BF4-A97C-54A17BFAA00D}" destId="{4E0D7137-D12C-4A59-B087-05E492FE5DF9}" srcOrd="0" destOrd="0" presId="urn:microsoft.com/office/officeart/2005/8/layout/list1"/>
    <dgm:cxn modelId="{C130AA2C-C419-4737-BD49-B6F3476AB701}" type="presOf" srcId="{2AE9AAEE-CE3D-450B-824F-901C480A2BBE}" destId="{56E0BC43-1070-4581-BFB3-B96E242BE3FD}" srcOrd="1" destOrd="0" presId="urn:microsoft.com/office/officeart/2005/8/layout/list1"/>
    <dgm:cxn modelId="{F3F6995D-394A-476D-AB24-CE5FF189DC7B}" srcId="{C0F7E7AD-0B05-417F-B1A0-2810ACF82AE2}" destId="{3D40049F-AEB8-481D-8530-832D2D300F12}" srcOrd="2" destOrd="0" parTransId="{3BD53D62-AFF0-4E92-A237-07EC365B5025}" sibTransId="{876C6AF0-02BB-43C8-A31D-97F146891A4A}"/>
    <dgm:cxn modelId="{C4B71F7A-8EA2-41B8-B3A0-71778C812CEA}" srcId="{2AE9AAEE-CE3D-450B-824F-901C480A2BBE}" destId="{2E33EE9A-DB0F-4C2A-9F61-92ABA3AD328E}" srcOrd="0" destOrd="0" parTransId="{6C9AFEA9-A74F-49C3-9BF9-4D0AFBE57054}" sibTransId="{836E793B-F29E-4C8A-93EC-782D9343A5DA}"/>
    <dgm:cxn modelId="{2315F47D-7879-4B1A-84DE-5D3138052B86}" type="presOf" srcId="{3D40049F-AEB8-481D-8530-832D2D300F12}" destId="{A488364D-6705-4B04-83F8-B2B87E26149D}" srcOrd="0" destOrd="2" presId="urn:microsoft.com/office/officeart/2005/8/layout/list1"/>
    <dgm:cxn modelId="{58537B85-7D12-4F55-A2ED-BD71BB44E6A1}" type="presOf" srcId="{D0C0AAFA-B28F-494D-9749-EB249EBEA0FB}" destId="{4F833628-3C3B-4993-AC25-A67B85C853CC}" srcOrd="0" destOrd="1" presId="urn:microsoft.com/office/officeart/2005/8/layout/list1"/>
    <dgm:cxn modelId="{FADBA58A-6869-4A86-B321-BE8FA83BDA3E}" type="presOf" srcId="{C0F7E7AD-0B05-417F-B1A0-2810ACF82AE2}" destId="{D17EFFB4-5C52-4721-8F49-F5F3B2B97D16}" srcOrd="1" destOrd="0" presId="urn:microsoft.com/office/officeart/2005/8/layout/list1"/>
    <dgm:cxn modelId="{9027F191-972C-419A-AEDF-27944BE89CC2}" srcId="{2AE9AAEE-CE3D-450B-824F-901C480A2BBE}" destId="{D0C0AAFA-B28F-494D-9749-EB249EBEA0FB}" srcOrd="1" destOrd="0" parTransId="{4EDE3325-7E94-4D81-99BA-5854A1E881C4}" sibTransId="{3FFDA85D-D464-4BB8-B494-793D18819EBA}"/>
    <dgm:cxn modelId="{28FDD1B8-5CE3-454A-9668-3DA150413FC1}" srcId="{73D42394-1DBF-4BF4-A97C-54A17BFAA00D}" destId="{2AE9AAEE-CE3D-450B-824F-901C480A2BBE}" srcOrd="0" destOrd="0" parTransId="{9843FC04-F685-4157-A9B2-8C8493877990}" sibTransId="{F09AD765-9D1A-4BAB-A278-2969E20C53A9}"/>
    <dgm:cxn modelId="{04D57CBE-EE25-43EB-84AB-8C964207ABD4}" type="presOf" srcId="{C0F7E7AD-0B05-417F-B1A0-2810ACF82AE2}" destId="{BCC5E6BE-6699-4B07-8548-A1B25427725A}" srcOrd="0" destOrd="0" presId="urn:microsoft.com/office/officeart/2005/8/layout/list1"/>
    <dgm:cxn modelId="{4D3DC3E9-D271-428C-A633-0208A2E42B02}" srcId="{73D42394-1DBF-4BF4-A97C-54A17BFAA00D}" destId="{C0F7E7AD-0B05-417F-B1A0-2810ACF82AE2}" srcOrd="1" destOrd="0" parTransId="{375BB540-E684-4AF7-B59A-A2C0C0987879}" sibTransId="{E9A2DF8A-FD13-47BF-B7C2-EA0142E6D398}"/>
    <dgm:cxn modelId="{C8E993F0-2F15-48FC-8A0C-73F24F8D7930}" srcId="{C0F7E7AD-0B05-417F-B1A0-2810ACF82AE2}" destId="{2940B3AA-2C56-47D9-BEBD-60A23A4879C6}" srcOrd="1" destOrd="0" parTransId="{0C8DCDFA-5EDB-4E79-AE35-36AEE8447815}" sibTransId="{56126358-E566-4443-8B3F-EA36EFF66442}"/>
    <dgm:cxn modelId="{FF97D7F7-FCD9-4832-9754-087CFD0CA89A}" srcId="{C0F7E7AD-0B05-417F-B1A0-2810ACF82AE2}" destId="{210ACE5C-C446-4038-B947-F7FD03980C94}" srcOrd="0" destOrd="0" parTransId="{60D39D99-CD54-4EBF-934B-D34B44968D0F}" sibTransId="{530C779B-E838-4DEF-8E57-EF70E0D54473}"/>
    <dgm:cxn modelId="{7888A7FA-EAC9-45B1-85FA-A53EF8469D27}" type="presOf" srcId="{2E33EE9A-DB0F-4C2A-9F61-92ABA3AD328E}" destId="{4F833628-3C3B-4993-AC25-A67B85C853CC}" srcOrd="0" destOrd="0" presId="urn:microsoft.com/office/officeart/2005/8/layout/list1"/>
    <dgm:cxn modelId="{9E684DBA-D81C-40C0-8104-8769AE160B0A}" type="presParOf" srcId="{4E0D7137-D12C-4A59-B087-05E492FE5DF9}" destId="{BE29ADA6-917C-4B96-9435-6B6F82CD483E}" srcOrd="0" destOrd="0" presId="urn:microsoft.com/office/officeart/2005/8/layout/list1"/>
    <dgm:cxn modelId="{44FD9C08-75FC-4866-A9FC-7EC5E803073A}" type="presParOf" srcId="{BE29ADA6-917C-4B96-9435-6B6F82CD483E}" destId="{0420B411-7CE6-47BA-9886-48C8D05D46D1}" srcOrd="0" destOrd="0" presId="urn:microsoft.com/office/officeart/2005/8/layout/list1"/>
    <dgm:cxn modelId="{C877B9B8-6F2A-49ED-925B-E59942A32AA0}" type="presParOf" srcId="{BE29ADA6-917C-4B96-9435-6B6F82CD483E}" destId="{56E0BC43-1070-4581-BFB3-B96E242BE3FD}" srcOrd="1" destOrd="0" presId="urn:microsoft.com/office/officeart/2005/8/layout/list1"/>
    <dgm:cxn modelId="{15365006-963B-4709-934C-E12102712C4B}" type="presParOf" srcId="{4E0D7137-D12C-4A59-B087-05E492FE5DF9}" destId="{5790F225-1541-408A-900E-16E19CEF5B26}" srcOrd="1" destOrd="0" presId="urn:microsoft.com/office/officeart/2005/8/layout/list1"/>
    <dgm:cxn modelId="{97FA7E1B-7A23-4782-85EE-EF18F027BED2}" type="presParOf" srcId="{4E0D7137-D12C-4A59-B087-05E492FE5DF9}" destId="{4F833628-3C3B-4993-AC25-A67B85C853CC}" srcOrd="2" destOrd="0" presId="urn:microsoft.com/office/officeart/2005/8/layout/list1"/>
    <dgm:cxn modelId="{0AD99163-6B89-4856-9FF2-261D20AAAFC7}" type="presParOf" srcId="{4E0D7137-D12C-4A59-B087-05E492FE5DF9}" destId="{FB2C0728-CB2F-4E13-AFF1-3B6EF754BE01}" srcOrd="3" destOrd="0" presId="urn:microsoft.com/office/officeart/2005/8/layout/list1"/>
    <dgm:cxn modelId="{F5974011-2C41-430F-97AD-39108ECCA9E3}" type="presParOf" srcId="{4E0D7137-D12C-4A59-B087-05E492FE5DF9}" destId="{7A3BAE9D-A8B9-4124-8234-421F54C276D6}" srcOrd="4" destOrd="0" presId="urn:microsoft.com/office/officeart/2005/8/layout/list1"/>
    <dgm:cxn modelId="{1A38BD71-CB69-4B98-83D9-65BB87EE5D3A}" type="presParOf" srcId="{7A3BAE9D-A8B9-4124-8234-421F54C276D6}" destId="{BCC5E6BE-6699-4B07-8548-A1B25427725A}" srcOrd="0" destOrd="0" presId="urn:microsoft.com/office/officeart/2005/8/layout/list1"/>
    <dgm:cxn modelId="{4F6D618D-8648-46B0-B9D0-770B6432BDD2}" type="presParOf" srcId="{7A3BAE9D-A8B9-4124-8234-421F54C276D6}" destId="{D17EFFB4-5C52-4721-8F49-F5F3B2B97D16}" srcOrd="1" destOrd="0" presId="urn:microsoft.com/office/officeart/2005/8/layout/list1"/>
    <dgm:cxn modelId="{329535D9-714F-484F-AC75-5973840AC21E}" type="presParOf" srcId="{4E0D7137-D12C-4A59-B087-05E492FE5DF9}" destId="{5B48E827-F35A-45AD-BAD7-51797DA0DECD}" srcOrd="5" destOrd="0" presId="urn:microsoft.com/office/officeart/2005/8/layout/list1"/>
    <dgm:cxn modelId="{76E0E207-CB91-4F76-9697-2EA583AA7D0D}" type="presParOf" srcId="{4E0D7137-D12C-4A59-B087-05E492FE5DF9}" destId="{A488364D-6705-4B04-83F8-B2B87E26149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E1E786-B780-41B4-A56F-9402EF194BF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1F467F49-0B02-43B2-AFC7-198D6EC3A6E9}">
      <dgm:prSet/>
      <dgm:spPr/>
      <dgm:t>
        <a:bodyPr/>
        <a:lstStyle/>
        <a:p>
          <a:r>
            <a:rPr lang="sl-SI" dirty="0"/>
            <a:t>Dolžina kazni</a:t>
          </a:r>
          <a:endParaRPr lang="en-US" dirty="0"/>
        </a:p>
      </dgm:t>
    </dgm:pt>
    <dgm:pt modelId="{63921334-394D-4664-933D-4BE27EAF3B55}" type="parTrans" cxnId="{FD13C5FC-E6FE-4D25-BF95-F0E6B2AF4549}">
      <dgm:prSet/>
      <dgm:spPr/>
      <dgm:t>
        <a:bodyPr/>
        <a:lstStyle/>
        <a:p>
          <a:endParaRPr lang="en-US"/>
        </a:p>
      </dgm:t>
    </dgm:pt>
    <dgm:pt modelId="{222456B9-3941-4029-A070-4CCE000A8754}" type="sibTrans" cxnId="{FD13C5FC-E6FE-4D25-BF95-F0E6B2AF4549}">
      <dgm:prSet/>
      <dgm:spPr/>
      <dgm:t>
        <a:bodyPr/>
        <a:lstStyle/>
        <a:p>
          <a:endParaRPr lang="en-US"/>
        </a:p>
      </dgm:t>
    </dgm:pt>
    <dgm:pt modelId="{DA2E685B-3652-4B50-B52E-139657912D86}">
      <dgm:prSet/>
      <dgm:spPr/>
      <dgm:t>
        <a:bodyPr/>
        <a:lstStyle/>
        <a:p>
          <a:r>
            <a:rPr lang="sl-SI"/>
            <a:t>praviloma krajša</a:t>
          </a:r>
          <a:endParaRPr lang="en-US"/>
        </a:p>
      </dgm:t>
    </dgm:pt>
    <dgm:pt modelId="{F442072F-F1CA-43A1-AA0C-ADCD787B389A}" type="parTrans" cxnId="{4EF6FF1E-533D-4C40-9BE6-FB0600280B60}">
      <dgm:prSet/>
      <dgm:spPr/>
      <dgm:t>
        <a:bodyPr/>
        <a:lstStyle/>
        <a:p>
          <a:endParaRPr lang="en-US"/>
        </a:p>
      </dgm:t>
    </dgm:pt>
    <dgm:pt modelId="{6ACE12D1-98C4-4722-8258-6F44E1330CBA}" type="sibTrans" cxnId="{4EF6FF1E-533D-4C40-9BE6-FB0600280B60}">
      <dgm:prSet/>
      <dgm:spPr/>
      <dgm:t>
        <a:bodyPr/>
        <a:lstStyle/>
        <a:p>
          <a:endParaRPr lang="en-US"/>
        </a:p>
      </dgm:t>
    </dgm:pt>
    <dgm:pt modelId="{7053093F-B855-4142-8F41-51173DE8E69F}">
      <dgm:prSet/>
      <dgm:spPr/>
      <dgm:t>
        <a:bodyPr/>
        <a:lstStyle/>
        <a:p>
          <a:r>
            <a:rPr lang="sl-SI"/>
            <a:t>izhaja iz razlik v strukturi kaznivih dejanj </a:t>
          </a:r>
          <a:endParaRPr lang="en-US"/>
        </a:p>
      </dgm:t>
    </dgm:pt>
    <dgm:pt modelId="{1EF48249-EFF7-4555-B880-708425B3BADA}" type="parTrans" cxnId="{213F81C5-7C09-4B41-AD32-9659A0DCA397}">
      <dgm:prSet/>
      <dgm:spPr/>
      <dgm:t>
        <a:bodyPr/>
        <a:lstStyle/>
        <a:p>
          <a:endParaRPr lang="en-US"/>
        </a:p>
      </dgm:t>
    </dgm:pt>
    <dgm:pt modelId="{5C4C62AD-EB42-4C0A-B0A2-EDD0DBE533F9}" type="sibTrans" cxnId="{213F81C5-7C09-4B41-AD32-9659A0DCA397}">
      <dgm:prSet/>
      <dgm:spPr/>
      <dgm:t>
        <a:bodyPr/>
        <a:lstStyle/>
        <a:p>
          <a:endParaRPr lang="en-US"/>
        </a:p>
      </dgm:t>
    </dgm:pt>
    <dgm:pt modelId="{78039DE3-1458-4957-B338-43C720160198}">
      <dgm:prSet/>
      <dgm:spPr/>
      <dgm:t>
        <a:bodyPr/>
        <a:lstStyle/>
        <a:p>
          <a:r>
            <a:rPr lang="sl-SI" dirty="0"/>
            <a:t>Družina</a:t>
          </a:r>
          <a:endParaRPr lang="en-US" dirty="0"/>
        </a:p>
      </dgm:t>
    </dgm:pt>
    <dgm:pt modelId="{15F62C00-A516-4165-9AE5-98AAC50B8110}" type="parTrans" cxnId="{341F6DB7-BA4B-4B25-830E-A8657517E287}">
      <dgm:prSet/>
      <dgm:spPr/>
      <dgm:t>
        <a:bodyPr/>
        <a:lstStyle/>
        <a:p>
          <a:endParaRPr lang="en-US"/>
        </a:p>
      </dgm:t>
    </dgm:pt>
    <dgm:pt modelId="{3BCDEA21-836F-4CD8-BF1D-F71807414201}" type="sibTrans" cxnId="{341F6DB7-BA4B-4B25-830E-A8657517E287}">
      <dgm:prSet/>
      <dgm:spPr/>
      <dgm:t>
        <a:bodyPr/>
        <a:lstStyle/>
        <a:p>
          <a:endParaRPr lang="en-US"/>
        </a:p>
      </dgm:t>
    </dgm:pt>
    <dgm:pt modelId="{81CAE41C-ADD2-4ADF-BAED-E09E8B09FFB8}">
      <dgm:prSet/>
      <dgm:spPr/>
      <dgm:t>
        <a:bodyPr/>
        <a:lstStyle/>
        <a:p>
          <a:r>
            <a:rPr lang="en-US" dirty="0"/>
            <a:t>	- </a:t>
          </a:r>
          <a:r>
            <a:rPr lang="sl-SI" dirty="0"/>
            <a:t>Materinstvo</a:t>
          </a:r>
          <a:endParaRPr lang="en-US" dirty="0"/>
        </a:p>
      </dgm:t>
    </dgm:pt>
    <dgm:pt modelId="{2B663CC3-3B0A-40B8-8839-364886D529D6}" type="parTrans" cxnId="{9410FF81-A17D-4BE6-AE10-C004B3054BEC}">
      <dgm:prSet/>
      <dgm:spPr/>
      <dgm:t>
        <a:bodyPr/>
        <a:lstStyle/>
        <a:p>
          <a:endParaRPr lang="en-US"/>
        </a:p>
      </dgm:t>
    </dgm:pt>
    <dgm:pt modelId="{F4FE0F56-2842-4FAC-B0B7-08D014CF97C3}" type="sibTrans" cxnId="{9410FF81-A17D-4BE6-AE10-C004B3054BEC}">
      <dgm:prSet/>
      <dgm:spPr/>
      <dgm:t>
        <a:bodyPr/>
        <a:lstStyle/>
        <a:p>
          <a:endParaRPr lang="en-US"/>
        </a:p>
      </dgm:t>
    </dgm:pt>
    <dgm:pt modelId="{F1721774-021C-4E9C-A529-438B1DF82DBB}">
      <dgm:prSet/>
      <dgm:spPr/>
      <dgm:t>
        <a:bodyPr/>
        <a:lstStyle/>
        <a:p>
          <a:r>
            <a:rPr lang="sl-SI"/>
            <a:t>pogosteje starši majhnih otrok, ločitev močnejši vpliv</a:t>
          </a:r>
          <a:endParaRPr lang="en-US"/>
        </a:p>
      </dgm:t>
    </dgm:pt>
    <dgm:pt modelId="{7F7DB285-6859-459F-B9FC-AE7095B59ED7}" type="parTrans" cxnId="{BA73A83B-B488-4DBB-AD1D-19FA1E0B6FD8}">
      <dgm:prSet/>
      <dgm:spPr/>
      <dgm:t>
        <a:bodyPr/>
        <a:lstStyle/>
        <a:p>
          <a:endParaRPr lang="en-US"/>
        </a:p>
      </dgm:t>
    </dgm:pt>
    <dgm:pt modelId="{A1BC7743-3AFE-47B2-AAB6-30DA0BF44ED0}" type="sibTrans" cxnId="{BA73A83B-B488-4DBB-AD1D-19FA1E0B6FD8}">
      <dgm:prSet/>
      <dgm:spPr/>
      <dgm:t>
        <a:bodyPr/>
        <a:lstStyle/>
        <a:p>
          <a:endParaRPr lang="en-US"/>
        </a:p>
      </dgm:t>
    </dgm:pt>
    <dgm:pt modelId="{F36EAE62-1698-4F59-A39D-A51661CF525A}">
      <dgm:prSet/>
      <dgm:spPr/>
      <dgm:t>
        <a:bodyPr/>
        <a:lstStyle/>
        <a:p>
          <a:r>
            <a:rPr lang="sl-SI"/>
            <a:t>praviloma glavne skrbnice (za otroke, za ostarele starše) – kam gredo otroci?: drugi družinski člani (ne oče), rejništvo</a:t>
          </a:r>
          <a:endParaRPr lang="en-US"/>
        </a:p>
      </dgm:t>
    </dgm:pt>
    <dgm:pt modelId="{1BC26132-81D7-485A-B301-D75319692F15}" type="parTrans" cxnId="{C2DC1CDC-56C4-4CF0-9557-C1033A688443}">
      <dgm:prSet/>
      <dgm:spPr/>
      <dgm:t>
        <a:bodyPr/>
        <a:lstStyle/>
        <a:p>
          <a:endParaRPr lang="en-US"/>
        </a:p>
      </dgm:t>
    </dgm:pt>
    <dgm:pt modelId="{CED46A34-F8DD-4A30-9B5A-4A720B9730BE}" type="sibTrans" cxnId="{C2DC1CDC-56C4-4CF0-9557-C1033A688443}">
      <dgm:prSet/>
      <dgm:spPr/>
      <dgm:t>
        <a:bodyPr/>
        <a:lstStyle/>
        <a:p>
          <a:endParaRPr lang="en-US"/>
        </a:p>
      </dgm:t>
    </dgm:pt>
    <dgm:pt modelId="{AC5C6D67-A77B-4A2F-ABCB-3F767B7E1BF7}">
      <dgm:prSet/>
      <dgm:spPr/>
      <dgm:t>
        <a:bodyPr/>
        <a:lstStyle/>
        <a:p>
          <a:r>
            <a:rPr lang="sl-SI"/>
            <a:t>stiki (razpršene lokacije, neprimerni objekti)</a:t>
          </a:r>
          <a:endParaRPr lang="en-US"/>
        </a:p>
      </dgm:t>
    </dgm:pt>
    <dgm:pt modelId="{173926BB-5531-4EF8-862E-E174873F37D6}" type="parTrans" cxnId="{16D224A0-F71A-4E0B-9BC2-7C9CB02A0748}">
      <dgm:prSet/>
      <dgm:spPr/>
      <dgm:t>
        <a:bodyPr/>
        <a:lstStyle/>
        <a:p>
          <a:endParaRPr lang="en-US"/>
        </a:p>
      </dgm:t>
    </dgm:pt>
    <dgm:pt modelId="{35627E40-47DD-40D2-98D2-E6CB7663DDD2}" type="sibTrans" cxnId="{16D224A0-F71A-4E0B-9BC2-7C9CB02A0748}">
      <dgm:prSet/>
      <dgm:spPr/>
      <dgm:t>
        <a:bodyPr/>
        <a:lstStyle/>
        <a:p>
          <a:endParaRPr lang="en-US"/>
        </a:p>
      </dgm:t>
    </dgm:pt>
    <dgm:pt modelId="{7B213598-A00F-4BD5-B9FD-B76FCBAD75D3}">
      <dgm:prSet/>
      <dgm:spPr/>
      <dgm:t>
        <a:bodyPr/>
        <a:lstStyle/>
        <a:p>
          <a:r>
            <a:rPr lang="en-US" dirty="0"/>
            <a:t>	 - </a:t>
          </a:r>
          <a:r>
            <a:rPr lang="sl-SI" dirty="0" err="1"/>
            <a:t>Kriminogeni</a:t>
          </a:r>
          <a:r>
            <a:rPr lang="sl-SI" dirty="0"/>
            <a:t> faktor</a:t>
          </a:r>
          <a:endParaRPr lang="en-US" dirty="0"/>
        </a:p>
      </dgm:t>
    </dgm:pt>
    <dgm:pt modelId="{36172850-8924-4FD9-BCB1-498E0BB36B2E}" type="parTrans" cxnId="{819D2F4E-05C8-421C-89F8-1B1A9B03F24B}">
      <dgm:prSet/>
      <dgm:spPr/>
      <dgm:t>
        <a:bodyPr/>
        <a:lstStyle/>
        <a:p>
          <a:endParaRPr lang="en-US"/>
        </a:p>
      </dgm:t>
    </dgm:pt>
    <dgm:pt modelId="{B7D3AFF0-E47E-47DC-9D0F-77C3713A2FC1}" type="sibTrans" cxnId="{819D2F4E-05C8-421C-89F8-1B1A9B03F24B}">
      <dgm:prSet/>
      <dgm:spPr/>
      <dgm:t>
        <a:bodyPr/>
        <a:lstStyle/>
        <a:p>
          <a:endParaRPr lang="en-US"/>
        </a:p>
      </dgm:t>
    </dgm:pt>
    <dgm:pt modelId="{1A4BE26B-BADC-43B7-9464-7D999251CC3D}">
      <dgm:prSet/>
      <dgm:spPr/>
      <dgm:t>
        <a:bodyPr/>
        <a:lstStyle/>
        <a:p>
          <a:r>
            <a:rPr lang="sl-SI"/>
            <a:t>neurejene družinske razmere</a:t>
          </a:r>
          <a:endParaRPr lang="en-US"/>
        </a:p>
      </dgm:t>
    </dgm:pt>
    <dgm:pt modelId="{618CDABD-5D33-4480-BF6F-75FBE76FDB1E}" type="parTrans" cxnId="{42EC04B9-B9C1-4747-A28F-4677A07A7572}">
      <dgm:prSet/>
      <dgm:spPr/>
      <dgm:t>
        <a:bodyPr/>
        <a:lstStyle/>
        <a:p>
          <a:endParaRPr lang="en-US"/>
        </a:p>
      </dgm:t>
    </dgm:pt>
    <dgm:pt modelId="{69CC57BB-D68F-49BE-946B-0813F625812B}" type="sibTrans" cxnId="{42EC04B9-B9C1-4747-A28F-4677A07A7572}">
      <dgm:prSet/>
      <dgm:spPr/>
      <dgm:t>
        <a:bodyPr/>
        <a:lstStyle/>
        <a:p>
          <a:endParaRPr lang="en-US"/>
        </a:p>
      </dgm:t>
    </dgm:pt>
    <dgm:pt modelId="{68A1914A-620F-4617-A0DB-A52F660B648A}" type="pres">
      <dgm:prSet presAssocID="{65E1E786-B780-41B4-A56F-9402EF194BFB}" presName="linear" presStyleCnt="0">
        <dgm:presLayoutVars>
          <dgm:dir/>
          <dgm:animLvl val="lvl"/>
          <dgm:resizeHandles val="exact"/>
        </dgm:presLayoutVars>
      </dgm:prSet>
      <dgm:spPr/>
    </dgm:pt>
    <dgm:pt modelId="{13E6C215-71AA-416E-BB6D-919EEC5AA754}" type="pres">
      <dgm:prSet presAssocID="{1F467F49-0B02-43B2-AFC7-198D6EC3A6E9}" presName="parentLin" presStyleCnt="0"/>
      <dgm:spPr/>
    </dgm:pt>
    <dgm:pt modelId="{BE84AE9D-339D-41F1-9DD3-0B0131451980}" type="pres">
      <dgm:prSet presAssocID="{1F467F49-0B02-43B2-AFC7-198D6EC3A6E9}" presName="parentLeftMargin" presStyleLbl="node1" presStyleIdx="0" presStyleCnt="4"/>
      <dgm:spPr/>
    </dgm:pt>
    <dgm:pt modelId="{FFD98AED-29E8-471A-8B3F-E3E9CA8FAB75}" type="pres">
      <dgm:prSet presAssocID="{1F467F49-0B02-43B2-AFC7-198D6EC3A6E9}" presName="parentText" presStyleLbl="node1" presStyleIdx="0" presStyleCnt="4">
        <dgm:presLayoutVars>
          <dgm:chMax val="0"/>
          <dgm:bulletEnabled val="1"/>
        </dgm:presLayoutVars>
      </dgm:prSet>
      <dgm:spPr/>
    </dgm:pt>
    <dgm:pt modelId="{4A270F3A-1D0F-4CAA-A7BF-744BE6C21B4F}" type="pres">
      <dgm:prSet presAssocID="{1F467F49-0B02-43B2-AFC7-198D6EC3A6E9}" presName="negativeSpace" presStyleCnt="0"/>
      <dgm:spPr/>
    </dgm:pt>
    <dgm:pt modelId="{E27ECC62-28F1-4621-AD34-667EEDC1A358}" type="pres">
      <dgm:prSet presAssocID="{1F467F49-0B02-43B2-AFC7-198D6EC3A6E9}" presName="childText" presStyleLbl="conFgAcc1" presStyleIdx="0" presStyleCnt="4">
        <dgm:presLayoutVars>
          <dgm:bulletEnabled val="1"/>
        </dgm:presLayoutVars>
      </dgm:prSet>
      <dgm:spPr/>
    </dgm:pt>
    <dgm:pt modelId="{50C89862-5275-436F-89BA-D40999F00AA6}" type="pres">
      <dgm:prSet presAssocID="{222456B9-3941-4029-A070-4CCE000A8754}" presName="spaceBetweenRectangles" presStyleCnt="0"/>
      <dgm:spPr/>
    </dgm:pt>
    <dgm:pt modelId="{5FD49007-A13B-4F3D-9B53-D0554B3A47C2}" type="pres">
      <dgm:prSet presAssocID="{78039DE3-1458-4957-B338-43C720160198}" presName="parentLin" presStyleCnt="0"/>
      <dgm:spPr/>
    </dgm:pt>
    <dgm:pt modelId="{BF151975-85D3-4658-BAB8-9E8A8CCE9948}" type="pres">
      <dgm:prSet presAssocID="{78039DE3-1458-4957-B338-43C720160198}" presName="parentLeftMargin" presStyleLbl="node1" presStyleIdx="0" presStyleCnt="4"/>
      <dgm:spPr/>
    </dgm:pt>
    <dgm:pt modelId="{CFE5F6AC-6821-408C-ACCA-2C5CCE1D6C37}" type="pres">
      <dgm:prSet presAssocID="{78039DE3-1458-4957-B338-43C720160198}" presName="parentText" presStyleLbl="node1" presStyleIdx="1" presStyleCnt="4">
        <dgm:presLayoutVars>
          <dgm:chMax val="0"/>
          <dgm:bulletEnabled val="1"/>
        </dgm:presLayoutVars>
      </dgm:prSet>
      <dgm:spPr/>
    </dgm:pt>
    <dgm:pt modelId="{C47B0F1E-2834-4450-B19E-AA3F36CCC96B}" type="pres">
      <dgm:prSet presAssocID="{78039DE3-1458-4957-B338-43C720160198}" presName="negativeSpace" presStyleCnt="0"/>
      <dgm:spPr/>
    </dgm:pt>
    <dgm:pt modelId="{4D8BA313-639D-47F2-AA3F-1CAB1AE98824}" type="pres">
      <dgm:prSet presAssocID="{78039DE3-1458-4957-B338-43C720160198}" presName="childText" presStyleLbl="conFgAcc1" presStyleIdx="1" presStyleCnt="4">
        <dgm:presLayoutVars>
          <dgm:bulletEnabled val="1"/>
        </dgm:presLayoutVars>
      </dgm:prSet>
      <dgm:spPr/>
    </dgm:pt>
    <dgm:pt modelId="{B5CC9614-3B61-477A-9E33-C73E13AFEF0A}" type="pres">
      <dgm:prSet presAssocID="{3BCDEA21-836F-4CD8-BF1D-F71807414201}" presName="spaceBetweenRectangles" presStyleCnt="0"/>
      <dgm:spPr/>
    </dgm:pt>
    <dgm:pt modelId="{4884C161-1935-419E-9024-E9D98003E3A3}" type="pres">
      <dgm:prSet presAssocID="{81CAE41C-ADD2-4ADF-BAED-E09E8B09FFB8}" presName="parentLin" presStyleCnt="0"/>
      <dgm:spPr/>
    </dgm:pt>
    <dgm:pt modelId="{C174F03D-B16A-4A4C-8F20-BA735D3BB0CC}" type="pres">
      <dgm:prSet presAssocID="{81CAE41C-ADD2-4ADF-BAED-E09E8B09FFB8}" presName="parentLeftMargin" presStyleLbl="node1" presStyleIdx="1" presStyleCnt="4"/>
      <dgm:spPr/>
    </dgm:pt>
    <dgm:pt modelId="{9B09AF6A-8BDC-44A7-AD14-FE67B7F14AD0}" type="pres">
      <dgm:prSet presAssocID="{81CAE41C-ADD2-4ADF-BAED-E09E8B09FFB8}" presName="parentText" presStyleLbl="node1" presStyleIdx="2" presStyleCnt="4">
        <dgm:presLayoutVars>
          <dgm:chMax val="0"/>
          <dgm:bulletEnabled val="1"/>
        </dgm:presLayoutVars>
      </dgm:prSet>
      <dgm:spPr/>
    </dgm:pt>
    <dgm:pt modelId="{EDA2611A-AF13-437C-AAB2-F39645A67691}" type="pres">
      <dgm:prSet presAssocID="{81CAE41C-ADD2-4ADF-BAED-E09E8B09FFB8}" presName="negativeSpace" presStyleCnt="0"/>
      <dgm:spPr/>
    </dgm:pt>
    <dgm:pt modelId="{8EA19FDB-9D78-422F-A5B1-7F8ECF3418B4}" type="pres">
      <dgm:prSet presAssocID="{81CAE41C-ADD2-4ADF-BAED-E09E8B09FFB8}" presName="childText" presStyleLbl="conFgAcc1" presStyleIdx="2" presStyleCnt="4">
        <dgm:presLayoutVars>
          <dgm:bulletEnabled val="1"/>
        </dgm:presLayoutVars>
      </dgm:prSet>
      <dgm:spPr/>
    </dgm:pt>
    <dgm:pt modelId="{B57981C9-3AC3-437A-AEF7-C07D907C9477}" type="pres">
      <dgm:prSet presAssocID="{F4FE0F56-2842-4FAC-B0B7-08D014CF97C3}" presName="spaceBetweenRectangles" presStyleCnt="0"/>
      <dgm:spPr/>
    </dgm:pt>
    <dgm:pt modelId="{6E3618FA-E221-4DB2-BFDE-CB8600AFE709}" type="pres">
      <dgm:prSet presAssocID="{7B213598-A00F-4BD5-B9FD-B76FCBAD75D3}" presName="parentLin" presStyleCnt="0"/>
      <dgm:spPr/>
    </dgm:pt>
    <dgm:pt modelId="{0958E7CE-47B4-4945-BCF5-87464CE491DA}" type="pres">
      <dgm:prSet presAssocID="{7B213598-A00F-4BD5-B9FD-B76FCBAD75D3}" presName="parentLeftMargin" presStyleLbl="node1" presStyleIdx="2" presStyleCnt="4"/>
      <dgm:spPr/>
    </dgm:pt>
    <dgm:pt modelId="{13A271BA-2999-49BE-AE93-A885BDC7F35D}" type="pres">
      <dgm:prSet presAssocID="{7B213598-A00F-4BD5-B9FD-B76FCBAD75D3}" presName="parentText" presStyleLbl="node1" presStyleIdx="3" presStyleCnt="4">
        <dgm:presLayoutVars>
          <dgm:chMax val="0"/>
          <dgm:bulletEnabled val="1"/>
        </dgm:presLayoutVars>
      </dgm:prSet>
      <dgm:spPr/>
    </dgm:pt>
    <dgm:pt modelId="{654EC7EB-5745-4BD1-B2AD-76F1BFDC8E3C}" type="pres">
      <dgm:prSet presAssocID="{7B213598-A00F-4BD5-B9FD-B76FCBAD75D3}" presName="negativeSpace" presStyleCnt="0"/>
      <dgm:spPr/>
    </dgm:pt>
    <dgm:pt modelId="{9D5A913F-4768-41DB-AE30-96198CC4BF4A}" type="pres">
      <dgm:prSet presAssocID="{7B213598-A00F-4BD5-B9FD-B76FCBAD75D3}" presName="childText" presStyleLbl="conFgAcc1" presStyleIdx="3" presStyleCnt="4">
        <dgm:presLayoutVars>
          <dgm:bulletEnabled val="1"/>
        </dgm:presLayoutVars>
      </dgm:prSet>
      <dgm:spPr/>
    </dgm:pt>
  </dgm:ptLst>
  <dgm:cxnLst>
    <dgm:cxn modelId="{76E2D21A-3046-4AC9-9B47-9872068ACF81}" type="presOf" srcId="{78039DE3-1458-4957-B338-43C720160198}" destId="{BF151975-85D3-4658-BAB8-9E8A8CCE9948}" srcOrd="0" destOrd="0" presId="urn:microsoft.com/office/officeart/2005/8/layout/list1"/>
    <dgm:cxn modelId="{4EF6FF1E-533D-4C40-9BE6-FB0600280B60}" srcId="{1F467F49-0B02-43B2-AFC7-198D6EC3A6E9}" destId="{DA2E685B-3652-4B50-B52E-139657912D86}" srcOrd="0" destOrd="0" parTransId="{F442072F-F1CA-43A1-AA0C-ADCD787B389A}" sibTransId="{6ACE12D1-98C4-4722-8258-6F44E1330CBA}"/>
    <dgm:cxn modelId="{38B65D20-82DA-4220-8E2E-9DF910471CDC}" type="presOf" srcId="{1F467F49-0B02-43B2-AFC7-198D6EC3A6E9}" destId="{BE84AE9D-339D-41F1-9DD3-0B0131451980}" srcOrd="0" destOrd="0" presId="urn:microsoft.com/office/officeart/2005/8/layout/list1"/>
    <dgm:cxn modelId="{333D132C-4A1E-43AF-8FC3-36CFD8A0BF14}" type="presOf" srcId="{AC5C6D67-A77B-4A2F-ABCB-3F767B7E1BF7}" destId="{8EA19FDB-9D78-422F-A5B1-7F8ECF3418B4}" srcOrd="0" destOrd="2" presId="urn:microsoft.com/office/officeart/2005/8/layout/list1"/>
    <dgm:cxn modelId="{8CA87539-F0A6-4578-9CE0-83ED9E690901}" type="presOf" srcId="{7B213598-A00F-4BD5-B9FD-B76FCBAD75D3}" destId="{0958E7CE-47B4-4945-BCF5-87464CE491DA}" srcOrd="0" destOrd="0" presId="urn:microsoft.com/office/officeart/2005/8/layout/list1"/>
    <dgm:cxn modelId="{BA73A83B-B488-4DBB-AD1D-19FA1E0B6FD8}" srcId="{81CAE41C-ADD2-4ADF-BAED-E09E8B09FFB8}" destId="{F1721774-021C-4E9C-A529-438B1DF82DBB}" srcOrd="0" destOrd="0" parTransId="{7F7DB285-6859-459F-B9FC-AE7095B59ED7}" sibTransId="{A1BC7743-3AFE-47B2-AAB6-30DA0BF44ED0}"/>
    <dgm:cxn modelId="{992C2B6D-EE72-4E79-82A5-E3785C932761}" type="presOf" srcId="{81CAE41C-ADD2-4ADF-BAED-E09E8B09FFB8}" destId="{9B09AF6A-8BDC-44A7-AD14-FE67B7F14AD0}" srcOrd="1" destOrd="0" presId="urn:microsoft.com/office/officeart/2005/8/layout/list1"/>
    <dgm:cxn modelId="{819D2F4E-05C8-421C-89F8-1B1A9B03F24B}" srcId="{65E1E786-B780-41B4-A56F-9402EF194BFB}" destId="{7B213598-A00F-4BD5-B9FD-B76FCBAD75D3}" srcOrd="3" destOrd="0" parTransId="{36172850-8924-4FD9-BCB1-498E0BB36B2E}" sibTransId="{B7D3AFF0-E47E-47DC-9D0F-77C3713A2FC1}"/>
    <dgm:cxn modelId="{0595AB6E-2E08-4B2E-BC80-6E7E619C9E03}" type="presOf" srcId="{78039DE3-1458-4957-B338-43C720160198}" destId="{CFE5F6AC-6821-408C-ACCA-2C5CCE1D6C37}" srcOrd="1" destOrd="0" presId="urn:microsoft.com/office/officeart/2005/8/layout/list1"/>
    <dgm:cxn modelId="{1336F273-29D9-440A-8F1A-AD8F0DD5D67A}" type="presOf" srcId="{DA2E685B-3652-4B50-B52E-139657912D86}" destId="{E27ECC62-28F1-4621-AD34-667EEDC1A358}" srcOrd="0" destOrd="0" presId="urn:microsoft.com/office/officeart/2005/8/layout/list1"/>
    <dgm:cxn modelId="{8B7D2A77-8F30-4240-B673-1854B800FF6C}" type="presOf" srcId="{1A4BE26B-BADC-43B7-9464-7D999251CC3D}" destId="{9D5A913F-4768-41DB-AE30-96198CC4BF4A}" srcOrd="0" destOrd="0" presId="urn:microsoft.com/office/officeart/2005/8/layout/list1"/>
    <dgm:cxn modelId="{B573E77F-F631-4611-92B2-7CEBDCDFB109}" type="presOf" srcId="{81CAE41C-ADD2-4ADF-BAED-E09E8B09FFB8}" destId="{C174F03D-B16A-4A4C-8F20-BA735D3BB0CC}" srcOrd="0" destOrd="0" presId="urn:microsoft.com/office/officeart/2005/8/layout/list1"/>
    <dgm:cxn modelId="{9410FF81-A17D-4BE6-AE10-C004B3054BEC}" srcId="{65E1E786-B780-41B4-A56F-9402EF194BFB}" destId="{81CAE41C-ADD2-4ADF-BAED-E09E8B09FFB8}" srcOrd="2" destOrd="0" parTransId="{2B663CC3-3B0A-40B8-8839-364886D529D6}" sibTransId="{F4FE0F56-2842-4FAC-B0B7-08D014CF97C3}"/>
    <dgm:cxn modelId="{208B5A88-959B-47CF-A859-C307F8C3F290}" type="presOf" srcId="{F36EAE62-1698-4F59-A39D-A51661CF525A}" destId="{8EA19FDB-9D78-422F-A5B1-7F8ECF3418B4}" srcOrd="0" destOrd="1" presId="urn:microsoft.com/office/officeart/2005/8/layout/list1"/>
    <dgm:cxn modelId="{16D224A0-F71A-4E0B-9BC2-7C9CB02A0748}" srcId="{81CAE41C-ADD2-4ADF-BAED-E09E8B09FFB8}" destId="{AC5C6D67-A77B-4A2F-ABCB-3F767B7E1BF7}" srcOrd="2" destOrd="0" parTransId="{173926BB-5531-4EF8-862E-E174873F37D6}" sibTransId="{35627E40-47DD-40D2-98D2-E6CB7663DDD2}"/>
    <dgm:cxn modelId="{341F6DB7-BA4B-4B25-830E-A8657517E287}" srcId="{65E1E786-B780-41B4-A56F-9402EF194BFB}" destId="{78039DE3-1458-4957-B338-43C720160198}" srcOrd="1" destOrd="0" parTransId="{15F62C00-A516-4165-9AE5-98AAC50B8110}" sibTransId="{3BCDEA21-836F-4CD8-BF1D-F71807414201}"/>
    <dgm:cxn modelId="{42EC04B9-B9C1-4747-A28F-4677A07A7572}" srcId="{7B213598-A00F-4BD5-B9FD-B76FCBAD75D3}" destId="{1A4BE26B-BADC-43B7-9464-7D999251CC3D}" srcOrd="0" destOrd="0" parTransId="{618CDABD-5D33-4480-BF6F-75FBE76FDB1E}" sibTransId="{69CC57BB-D68F-49BE-946B-0813F625812B}"/>
    <dgm:cxn modelId="{213F81C5-7C09-4B41-AD32-9659A0DCA397}" srcId="{1F467F49-0B02-43B2-AFC7-198D6EC3A6E9}" destId="{7053093F-B855-4142-8F41-51173DE8E69F}" srcOrd="1" destOrd="0" parTransId="{1EF48249-EFF7-4555-B880-708425B3BADA}" sibTransId="{5C4C62AD-EB42-4C0A-B0A2-EDD0DBE533F9}"/>
    <dgm:cxn modelId="{40F0F1C9-E4D3-4D4A-BA36-BF296729EF53}" type="presOf" srcId="{1F467F49-0B02-43B2-AFC7-198D6EC3A6E9}" destId="{FFD98AED-29E8-471A-8B3F-E3E9CA8FAB75}" srcOrd="1" destOrd="0" presId="urn:microsoft.com/office/officeart/2005/8/layout/list1"/>
    <dgm:cxn modelId="{C2DC1CDC-56C4-4CF0-9557-C1033A688443}" srcId="{81CAE41C-ADD2-4ADF-BAED-E09E8B09FFB8}" destId="{F36EAE62-1698-4F59-A39D-A51661CF525A}" srcOrd="1" destOrd="0" parTransId="{1BC26132-81D7-485A-B301-D75319692F15}" sibTransId="{CED46A34-F8DD-4A30-9B5A-4A720B9730BE}"/>
    <dgm:cxn modelId="{EAE2DADD-B119-483C-A506-E8F2AC7F7C0B}" type="presOf" srcId="{65E1E786-B780-41B4-A56F-9402EF194BFB}" destId="{68A1914A-620F-4617-A0DB-A52F660B648A}" srcOrd="0" destOrd="0" presId="urn:microsoft.com/office/officeart/2005/8/layout/list1"/>
    <dgm:cxn modelId="{602198E5-6DDE-4837-9F69-F8B81BBFA035}" type="presOf" srcId="{7B213598-A00F-4BD5-B9FD-B76FCBAD75D3}" destId="{13A271BA-2999-49BE-AE93-A885BDC7F35D}" srcOrd="1" destOrd="0" presId="urn:microsoft.com/office/officeart/2005/8/layout/list1"/>
    <dgm:cxn modelId="{8E11F1F5-9869-4CE8-809A-5449557BA4C1}" type="presOf" srcId="{7053093F-B855-4142-8F41-51173DE8E69F}" destId="{E27ECC62-28F1-4621-AD34-667EEDC1A358}" srcOrd="0" destOrd="1" presId="urn:microsoft.com/office/officeart/2005/8/layout/list1"/>
    <dgm:cxn modelId="{FD13C5FC-E6FE-4D25-BF95-F0E6B2AF4549}" srcId="{65E1E786-B780-41B4-A56F-9402EF194BFB}" destId="{1F467F49-0B02-43B2-AFC7-198D6EC3A6E9}" srcOrd="0" destOrd="0" parTransId="{63921334-394D-4664-933D-4BE27EAF3B55}" sibTransId="{222456B9-3941-4029-A070-4CCE000A8754}"/>
    <dgm:cxn modelId="{1CEE31FD-352B-4E0A-AC3A-BEF1F6BE649F}" type="presOf" srcId="{F1721774-021C-4E9C-A529-438B1DF82DBB}" destId="{8EA19FDB-9D78-422F-A5B1-7F8ECF3418B4}" srcOrd="0" destOrd="0" presId="urn:microsoft.com/office/officeart/2005/8/layout/list1"/>
    <dgm:cxn modelId="{A0E361A1-A700-4668-9844-CBA6C2995DD7}" type="presParOf" srcId="{68A1914A-620F-4617-A0DB-A52F660B648A}" destId="{13E6C215-71AA-416E-BB6D-919EEC5AA754}" srcOrd="0" destOrd="0" presId="urn:microsoft.com/office/officeart/2005/8/layout/list1"/>
    <dgm:cxn modelId="{8DDAFD53-86D8-4B64-B0B3-0318F7E63851}" type="presParOf" srcId="{13E6C215-71AA-416E-BB6D-919EEC5AA754}" destId="{BE84AE9D-339D-41F1-9DD3-0B0131451980}" srcOrd="0" destOrd="0" presId="urn:microsoft.com/office/officeart/2005/8/layout/list1"/>
    <dgm:cxn modelId="{BF2BE251-E762-46D6-B26E-59D44BEB6AAB}" type="presParOf" srcId="{13E6C215-71AA-416E-BB6D-919EEC5AA754}" destId="{FFD98AED-29E8-471A-8B3F-E3E9CA8FAB75}" srcOrd="1" destOrd="0" presId="urn:microsoft.com/office/officeart/2005/8/layout/list1"/>
    <dgm:cxn modelId="{0F269AA3-DA14-48B1-9093-6B36FCA3C6CF}" type="presParOf" srcId="{68A1914A-620F-4617-A0DB-A52F660B648A}" destId="{4A270F3A-1D0F-4CAA-A7BF-744BE6C21B4F}" srcOrd="1" destOrd="0" presId="urn:microsoft.com/office/officeart/2005/8/layout/list1"/>
    <dgm:cxn modelId="{5D0484B5-E754-43EA-BDF4-AEDE8109FB3C}" type="presParOf" srcId="{68A1914A-620F-4617-A0DB-A52F660B648A}" destId="{E27ECC62-28F1-4621-AD34-667EEDC1A358}" srcOrd="2" destOrd="0" presId="urn:microsoft.com/office/officeart/2005/8/layout/list1"/>
    <dgm:cxn modelId="{A257F632-997C-47EC-88B3-4E0762BEC692}" type="presParOf" srcId="{68A1914A-620F-4617-A0DB-A52F660B648A}" destId="{50C89862-5275-436F-89BA-D40999F00AA6}" srcOrd="3" destOrd="0" presId="urn:microsoft.com/office/officeart/2005/8/layout/list1"/>
    <dgm:cxn modelId="{1AFC2B43-B7E8-403E-A570-D047C73E6E14}" type="presParOf" srcId="{68A1914A-620F-4617-A0DB-A52F660B648A}" destId="{5FD49007-A13B-4F3D-9B53-D0554B3A47C2}" srcOrd="4" destOrd="0" presId="urn:microsoft.com/office/officeart/2005/8/layout/list1"/>
    <dgm:cxn modelId="{6E083F2F-6E03-4C0C-8C5D-21FCB9C7AD69}" type="presParOf" srcId="{5FD49007-A13B-4F3D-9B53-D0554B3A47C2}" destId="{BF151975-85D3-4658-BAB8-9E8A8CCE9948}" srcOrd="0" destOrd="0" presId="urn:microsoft.com/office/officeart/2005/8/layout/list1"/>
    <dgm:cxn modelId="{75E8376E-1517-4D3A-AC1F-660F326F04DF}" type="presParOf" srcId="{5FD49007-A13B-4F3D-9B53-D0554B3A47C2}" destId="{CFE5F6AC-6821-408C-ACCA-2C5CCE1D6C37}" srcOrd="1" destOrd="0" presId="urn:microsoft.com/office/officeart/2005/8/layout/list1"/>
    <dgm:cxn modelId="{4B2164B6-1921-41C0-9722-462844FB07D6}" type="presParOf" srcId="{68A1914A-620F-4617-A0DB-A52F660B648A}" destId="{C47B0F1E-2834-4450-B19E-AA3F36CCC96B}" srcOrd="5" destOrd="0" presId="urn:microsoft.com/office/officeart/2005/8/layout/list1"/>
    <dgm:cxn modelId="{020067A0-F67C-4721-9334-C1D6A2118A85}" type="presParOf" srcId="{68A1914A-620F-4617-A0DB-A52F660B648A}" destId="{4D8BA313-639D-47F2-AA3F-1CAB1AE98824}" srcOrd="6" destOrd="0" presId="urn:microsoft.com/office/officeart/2005/8/layout/list1"/>
    <dgm:cxn modelId="{79D3AF5E-7CD7-4028-BC1D-E167B3DF97B3}" type="presParOf" srcId="{68A1914A-620F-4617-A0DB-A52F660B648A}" destId="{B5CC9614-3B61-477A-9E33-C73E13AFEF0A}" srcOrd="7" destOrd="0" presId="urn:microsoft.com/office/officeart/2005/8/layout/list1"/>
    <dgm:cxn modelId="{4377AD91-ED1B-4623-B093-2957624B9501}" type="presParOf" srcId="{68A1914A-620F-4617-A0DB-A52F660B648A}" destId="{4884C161-1935-419E-9024-E9D98003E3A3}" srcOrd="8" destOrd="0" presId="urn:microsoft.com/office/officeart/2005/8/layout/list1"/>
    <dgm:cxn modelId="{71E2EF7B-48BA-4D24-9988-ACF48754B016}" type="presParOf" srcId="{4884C161-1935-419E-9024-E9D98003E3A3}" destId="{C174F03D-B16A-4A4C-8F20-BA735D3BB0CC}" srcOrd="0" destOrd="0" presId="urn:microsoft.com/office/officeart/2005/8/layout/list1"/>
    <dgm:cxn modelId="{59E2B40A-D407-4A13-87D1-19EE5A63A1BC}" type="presParOf" srcId="{4884C161-1935-419E-9024-E9D98003E3A3}" destId="{9B09AF6A-8BDC-44A7-AD14-FE67B7F14AD0}" srcOrd="1" destOrd="0" presId="urn:microsoft.com/office/officeart/2005/8/layout/list1"/>
    <dgm:cxn modelId="{10F3A1AD-F3A6-4D7B-A2EF-8CAB4DA5B53B}" type="presParOf" srcId="{68A1914A-620F-4617-A0DB-A52F660B648A}" destId="{EDA2611A-AF13-437C-AAB2-F39645A67691}" srcOrd="9" destOrd="0" presId="urn:microsoft.com/office/officeart/2005/8/layout/list1"/>
    <dgm:cxn modelId="{001465D1-E083-44BA-AA32-52FD273BC61C}" type="presParOf" srcId="{68A1914A-620F-4617-A0DB-A52F660B648A}" destId="{8EA19FDB-9D78-422F-A5B1-7F8ECF3418B4}" srcOrd="10" destOrd="0" presId="urn:microsoft.com/office/officeart/2005/8/layout/list1"/>
    <dgm:cxn modelId="{617A97BE-B366-4F41-9293-1CAE8F6E61C4}" type="presParOf" srcId="{68A1914A-620F-4617-A0DB-A52F660B648A}" destId="{B57981C9-3AC3-437A-AEF7-C07D907C9477}" srcOrd="11" destOrd="0" presId="urn:microsoft.com/office/officeart/2005/8/layout/list1"/>
    <dgm:cxn modelId="{4AA924FE-778C-48AA-AD60-236BD8ABB1CF}" type="presParOf" srcId="{68A1914A-620F-4617-A0DB-A52F660B648A}" destId="{6E3618FA-E221-4DB2-BFDE-CB8600AFE709}" srcOrd="12" destOrd="0" presId="urn:microsoft.com/office/officeart/2005/8/layout/list1"/>
    <dgm:cxn modelId="{260C9E33-64D0-444A-96EB-DC366D802C33}" type="presParOf" srcId="{6E3618FA-E221-4DB2-BFDE-CB8600AFE709}" destId="{0958E7CE-47B4-4945-BCF5-87464CE491DA}" srcOrd="0" destOrd="0" presId="urn:microsoft.com/office/officeart/2005/8/layout/list1"/>
    <dgm:cxn modelId="{B54E8599-E1E3-4336-940A-9BAA40327F3F}" type="presParOf" srcId="{6E3618FA-E221-4DB2-BFDE-CB8600AFE709}" destId="{13A271BA-2999-49BE-AE93-A885BDC7F35D}" srcOrd="1" destOrd="0" presId="urn:microsoft.com/office/officeart/2005/8/layout/list1"/>
    <dgm:cxn modelId="{1F4C2E3C-C975-4B5B-A3E4-D55C0E01C553}" type="presParOf" srcId="{68A1914A-620F-4617-A0DB-A52F660B648A}" destId="{654EC7EB-5745-4BD1-B2AD-76F1BFDC8E3C}" srcOrd="13" destOrd="0" presId="urn:microsoft.com/office/officeart/2005/8/layout/list1"/>
    <dgm:cxn modelId="{00D2C003-AB6C-4EAD-9382-D3E469B5ADAE}" type="presParOf" srcId="{68A1914A-620F-4617-A0DB-A52F660B648A}" destId="{9D5A913F-4768-41DB-AE30-96198CC4BF4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261822-9F11-4160-BFBB-A41C17EAC015}"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33F8987C-16B1-4C09-ADF1-EFD2CC188A7B}">
      <dgm:prSet custT="1"/>
      <dgm:spPr/>
      <dgm:t>
        <a:bodyPr/>
        <a:lstStyle/>
        <a:p>
          <a:r>
            <a:rPr lang="sl-SI" sz="2400" dirty="0"/>
            <a:t>- Sistemski dejavniki</a:t>
          </a:r>
          <a:endParaRPr lang="en-US" sz="2400" dirty="0"/>
        </a:p>
      </dgm:t>
    </dgm:pt>
    <dgm:pt modelId="{69D42E45-D97F-4330-96F5-1ABD1436F30D}" type="parTrans" cxnId="{B7D326AF-59E5-40FE-B405-F922730AF897}">
      <dgm:prSet/>
      <dgm:spPr/>
      <dgm:t>
        <a:bodyPr/>
        <a:lstStyle/>
        <a:p>
          <a:endParaRPr lang="en-US"/>
        </a:p>
      </dgm:t>
    </dgm:pt>
    <dgm:pt modelId="{3ADC661C-D250-41E1-B816-B76C52B983DE}" type="sibTrans" cxnId="{B7D326AF-59E5-40FE-B405-F922730AF897}">
      <dgm:prSet/>
      <dgm:spPr/>
      <dgm:t>
        <a:bodyPr/>
        <a:lstStyle/>
        <a:p>
          <a:endParaRPr lang="en-US"/>
        </a:p>
      </dgm:t>
    </dgm:pt>
    <dgm:pt modelId="{47054138-5914-4711-ADFA-0C749FB94834}">
      <dgm:prSet custT="1"/>
      <dgm:spPr/>
      <dgm:t>
        <a:bodyPr/>
        <a:lstStyle/>
        <a:p>
          <a:r>
            <a:rPr lang="sl-SI" sz="2200" dirty="0"/>
            <a:t>Pravna ureditev prestajanja kazni: pravice, omejitev pravic, režimi, ugodnosti, stiki</a:t>
          </a:r>
          <a:endParaRPr lang="en-US" sz="2200" dirty="0"/>
        </a:p>
      </dgm:t>
    </dgm:pt>
    <dgm:pt modelId="{8E0F9090-B766-485F-BA9D-BECD08ED957B}" type="parTrans" cxnId="{2C810812-012E-415A-AE71-C19EAC290C00}">
      <dgm:prSet/>
      <dgm:spPr/>
      <dgm:t>
        <a:bodyPr/>
        <a:lstStyle/>
        <a:p>
          <a:endParaRPr lang="en-US"/>
        </a:p>
      </dgm:t>
    </dgm:pt>
    <dgm:pt modelId="{69613A14-DC6E-49B4-B603-2AA8659D780A}" type="sibTrans" cxnId="{2C810812-012E-415A-AE71-C19EAC290C00}">
      <dgm:prSet/>
      <dgm:spPr/>
      <dgm:t>
        <a:bodyPr/>
        <a:lstStyle/>
        <a:p>
          <a:endParaRPr lang="en-US"/>
        </a:p>
      </dgm:t>
    </dgm:pt>
    <dgm:pt modelId="{558F3CD9-86EE-4D28-A696-038A0F118340}">
      <dgm:prSet custT="1"/>
      <dgm:spPr/>
      <dgm:t>
        <a:bodyPr/>
        <a:lstStyle/>
        <a:p>
          <a:r>
            <a:rPr lang="sl-SI" sz="2200" dirty="0"/>
            <a:t>Kaznovalna ideologija zaporskega sistema: </a:t>
          </a:r>
          <a:r>
            <a:rPr lang="sl-SI" sz="2200" dirty="0" err="1"/>
            <a:t>rehabilitativna</a:t>
          </a:r>
          <a:r>
            <a:rPr lang="sl-SI" sz="2200" dirty="0"/>
            <a:t>, </a:t>
          </a:r>
          <a:r>
            <a:rPr lang="sl-SI" sz="2200" dirty="0" err="1"/>
            <a:t>retributivna</a:t>
          </a:r>
          <a:r>
            <a:rPr lang="sl-SI" sz="2200" dirty="0"/>
            <a:t> ipd.</a:t>
          </a:r>
          <a:endParaRPr lang="en-US" sz="2200" dirty="0"/>
        </a:p>
      </dgm:t>
    </dgm:pt>
    <dgm:pt modelId="{F3DAB0FC-75C8-4EAF-B898-A6E4BD55D265}" type="parTrans" cxnId="{C4B9023B-CB81-4FB3-AF99-51B43FA3B1F9}">
      <dgm:prSet/>
      <dgm:spPr/>
      <dgm:t>
        <a:bodyPr/>
        <a:lstStyle/>
        <a:p>
          <a:endParaRPr lang="en-US"/>
        </a:p>
      </dgm:t>
    </dgm:pt>
    <dgm:pt modelId="{D365D4E0-A2B2-4CC4-BCFC-90FFB4E5AAFE}" type="sibTrans" cxnId="{C4B9023B-CB81-4FB3-AF99-51B43FA3B1F9}">
      <dgm:prSet/>
      <dgm:spPr/>
      <dgm:t>
        <a:bodyPr/>
        <a:lstStyle/>
        <a:p>
          <a:endParaRPr lang="en-US"/>
        </a:p>
      </dgm:t>
    </dgm:pt>
    <dgm:pt modelId="{AA1E9B3F-ED3E-4057-B5DD-DCBB20E05523}">
      <dgm:prSet custT="1"/>
      <dgm:spPr/>
      <dgm:t>
        <a:bodyPr/>
        <a:lstStyle/>
        <a:p>
          <a:r>
            <a:rPr lang="sl-SI" sz="2200"/>
            <a:t>Prostorske značilnosti in zmogljivosti zapora</a:t>
          </a:r>
          <a:endParaRPr lang="en-US" sz="2200"/>
        </a:p>
      </dgm:t>
    </dgm:pt>
    <dgm:pt modelId="{A450BEE7-6B28-4AF0-82E9-0ACBD4B784E3}" type="parTrans" cxnId="{49464C67-3342-4976-A47A-A09862504BD1}">
      <dgm:prSet/>
      <dgm:spPr/>
      <dgm:t>
        <a:bodyPr/>
        <a:lstStyle/>
        <a:p>
          <a:endParaRPr lang="en-US"/>
        </a:p>
      </dgm:t>
    </dgm:pt>
    <dgm:pt modelId="{237CF2C1-34FE-47E3-A959-9FE68A64DF3A}" type="sibTrans" cxnId="{49464C67-3342-4976-A47A-A09862504BD1}">
      <dgm:prSet/>
      <dgm:spPr/>
      <dgm:t>
        <a:bodyPr/>
        <a:lstStyle/>
        <a:p>
          <a:endParaRPr lang="en-US"/>
        </a:p>
      </dgm:t>
    </dgm:pt>
    <dgm:pt modelId="{9172CD55-7013-477E-906D-9F543615166F}">
      <dgm:prSet custT="1"/>
      <dgm:spPr/>
      <dgm:t>
        <a:bodyPr/>
        <a:lstStyle/>
        <a:p>
          <a:r>
            <a:rPr lang="sl-SI" sz="2200" dirty="0"/>
            <a:t>Osebje v zaporu (število, usposobljenost, svetovni nazor)</a:t>
          </a:r>
          <a:endParaRPr lang="en-US" sz="2200" dirty="0"/>
        </a:p>
      </dgm:t>
    </dgm:pt>
    <dgm:pt modelId="{F7400164-015E-4E56-98FA-E72C583A433C}" type="parTrans" cxnId="{95915549-4B65-4664-9A40-F65DFDFDE4A4}">
      <dgm:prSet/>
      <dgm:spPr/>
      <dgm:t>
        <a:bodyPr/>
        <a:lstStyle/>
        <a:p>
          <a:endParaRPr lang="en-US"/>
        </a:p>
      </dgm:t>
    </dgm:pt>
    <dgm:pt modelId="{7F052DEA-C64D-45CE-85D1-0C3713D1EFA7}" type="sibTrans" cxnId="{95915549-4B65-4664-9A40-F65DFDFDE4A4}">
      <dgm:prSet/>
      <dgm:spPr/>
      <dgm:t>
        <a:bodyPr/>
        <a:lstStyle/>
        <a:p>
          <a:endParaRPr lang="en-US"/>
        </a:p>
      </dgm:t>
    </dgm:pt>
    <dgm:pt modelId="{E4FACDB0-4F2F-4A0F-A78E-F1AA2B5A1108}">
      <dgm:prSet custT="1"/>
      <dgm:spPr/>
      <dgm:t>
        <a:bodyPr/>
        <a:lstStyle/>
        <a:p>
          <a:r>
            <a:rPr lang="sl-SI" sz="2200" dirty="0"/>
            <a:t>Programi in aktivnosti v zaporu (delavnice, izobraževanje, prostočasne dejavnosti, vključevanje prostovoljcev ipd.)</a:t>
          </a:r>
          <a:endParaRPr lang="en-US" sz="2200" dirty="0"/>
        </a:p>
      </dgm:t>
    </dgm:pt>
    <dgm:pt modelId="{2074C6F2-4417-49F9-A584-AFA399E01F1E}" type="parTrans" cxnId="{8558257B-EB7F-4A0C-82EF-CFE2226FC19B}">
      <dgm:prSet/>
      <dgm:spPr/>
      <dgm:t>
        <a:bodyPr/>
        <a:lstStyle/>
        <a:p>
          <a:endParaRPr lang="en-US"/>
        </a:p>
      </dgm:t>
    </dgm:pt>
    <dgm:pt modelId="{084CE3CC-6C05-4F0E-A48B-DB9F9B626D23}" type="sibTrans" cxnId="{8558257B-EB7F-4A0C-82EF-CFE2226FC19B}">
      <dgm:prSet/>
      <dgm:spPr/>
      <dgm:t>
        <a:bodyPr/>
        <a:lstStyle/>
        <a:p>
          <a:endParaRPr lang="en-US"/>
        </a:p>
      </dgm:t>
    </dgm:pt>
    <dgm:pt modelId="{2985AAD7-BA69-42F8-9AC7-FF364027EBF2}">
      <dgm:prSet custT="1"/>
      <dgm:spPr/>
      <dgm:t>
        <a:bodyPr/>
        <a:lstStyle/>
        <a:p>
          <a:r>
            <a:rPr lang="sl-SI" sz="2400" dirty="0"/>
            <a:t>- Dejavniki na ravni posameznika</a:t>
          </a:r>
          <a:endParaRPr lang="en-US" sz="2400" dirty="0"/>
        </a:p>
      </dgm:t>
    </dgm:pt>
    <dgm:pt modelId="{341B7830-7308-4ABC-9549-0A9F370F1ADF}" type="parTrans" cxnId="{26D792DF-A289-4C3E-9DA1-27DE6997B135}">
      <dgm:prSet/>
      <dgm:spPr/>
      <dgm:t>
        <a:bodyPr/>
        <a:lstStyle/>
        <a:p>
          <a:endParaRPr lang="en-US"/>
        </a:p>
      </dgm:t>
    </dgm:pt>
    <dgm:pt modelId="{E7612ADD-C4FA-4BEB-AD35-DA8D6612B46B}" type="sibTrans" cxnId="{26D792DF-A289-4C3E-9DA1-27DE6997B135}">
      <dgm:prSet/>
      <dgm:spPr/>
      <dgm:t>
        <a:bodyPr/>
        <a:lstStyle/>
        <a:p>
          <a:endParaRPr lang="en-US"/>
        </a:p>
      </dgm:t>
    </dgm:pt>
    <dgm:pt modelId="{B0956198-CFC8-4097-A159-51678A1FB309}">
      <dgm:prSet custT="1"/>
      <dgm:spPr/>
      <dgm:t>
        <a:bodyPr/>
        <a:lstStyle/>
        <a:p>
          <a:r>
            <a:rPr lang="sl-SI" sz="2200" dirty="0"/>
            <a:t>Posameznikova osebnostna struktura</a:t>
          </a:r>
          <a:endParaRPr lang="en-US" sz="2200" dirty="0"/>
        </a:p>
      </dgm:t>
    </dgm:pt>
    <dgm:pt modelId="{31DAA8C7-168F-4275-8411-291AB5AFB930}" type="parTrans" cxnId="{DBC88242-574B-400E-B759-D7868DF15649}">
      <dgm:prSet/>
      <dgm:spPr/>
      <dgm:t>
        <a:bodyPr/>
        <a:lstStyle/>
        <a:p>
          <a:endParaRPr lang="en-US"/>
        </a:p>
      </dgm:t>
    </dgm:pt>
    <dgm:pt modelId="{133AC009-8DF7-4255-BF5C-6584E7DB4B92}" type="sibTrans" cxnId="{DBC88242-574B-400E-B759-D7868DF15649}">
      <dgm:prSet/>
      <dgm:spPr/>
      <dgm:t>
        <a:bodyPr/>
        <a:lstStyle/>
        <a:p>
          <a:endParaRPr lang="en-US"/>
        </a:p>
      </dgm:t>
    </dgm:pt>
    <dgm:pt modelId="{10691914-22C0-4AB9-AA49-0FED7BD10615}">
      <dgm:prSet custT="1"/>
      <dgm:spPr/>
      <dgm:t>
        <a:bodyPr/>
        <a:lstStyle/>
        <a:p>
          <a:r>
            <a:rPr lang="sl-SI" sz="2200" dirty="0"/>
            <a:t>Posameznikov odnos</a:t>
          </a:r>
          <a:endParaRPr lang="en-US" sz="2200" dirty="0"/>
        </a:p>
      </dgm:t>
    </dgm:pt>
    <dgm:pt modelId="{9D5097D4-88E4-404F-B38E-3FBBDC01BA5E}" type="parTrans" cxnId="{6EBC444D-A600-4CD9-9A14-4A3167BEB707}">
      <dgm:prSet/>
      <dgm:spPr/>
      <dgm:t>
        <a:bodyPr/>
        <a:lstStyle/>
        <a:p>
          <a:endParaRPr lang="en-US"/>
        </a:p>
      </dgm:t>
    </dgm:pt>
    <dgm:pt modelId="{8F258360-C91F-49A1-8A0B-0B794837B6DB}" type="sibTrans" cxnId="{6EBC444D-A600-4CD9-9A14-4A3167BEB707}">
      <dgm:prSet/>
      <dgm:spPr/>
      <dgm:t>
        <a:bodyPr/>
        <a:lstStyle/>
        <a:p>
          <a:endParaRPr lang="en-US"/>
        </a:p>
      </dgm:t>
    </dgm:pt>
    <dgm:pt modelId="{40FAE195-6DD6-43AA-82B1-826BBFF7BC48}">
      <dgm:prSet custT="1"/>
      <dgm:spPr/>
      <dgm:t>
        <a:bodyPr/>
        <a:lstStyle/>
        <a:p>
          <a:r>
            <a:rPr lang="sl-SI" sz="2200" dirty="0"/>
            <a:t>Objektivne okoliščine na strani posameznika (starost, spol, vpetost v družbeno okolje ipd.)</a:t>
          </a:r>
          <a:endParaRPr lang="en-US" sz="2200" dirty="0"/>
        </a:p>
      </dgm:t>
    </dgm:pt>
    <dgm:pt modelId="{B86E4910-0D55-446F-80C7-76545282675E}" type="parTrans" cxnId="{DD255AEE-15AF-4720-99DB-F51F4F3B90DE}">
      <dgm:prSet/>
      <dgm:spPr/>
      <dgm:t>
        <a:bodyPr/>
        <a:lstStyle/>
        <a:p>
          <a:endParaRPr lang="en-US"/>
        </a:p>
      </dgm:t>
    </dgm:pt>
    <dgm:pt modelId="{797B05DD-F12A-4C99-8F8D-ADBC5BE9B499}" type="sibTrans" cxnId="{DD255AEE-15AF-4720-99DB-F51F4F3B90DE}">
      <dgm:prSet/>
      <dgm:spPr/>
      <dgm:t>
        <a:bodyPr/>
        <a:lstStyle/>
        <a:p>
          <a:endParaRPr lang="en-US"/>
        </a:p>
      </dgm:t>
    </dgm:pt>
    <dgm:pt modelId="{843F5275-3F79-4729-BBEB-6841CD09C657}" type="pres">
      <dgm:prSet presAssocID="{BC261822-9F11-4160-BFBB-A41C17EAC015}" presName="linear" presStyleCnt="0">
        <dgm:presLayoutVars>
          <dgm:dir/>
          <dgm:animLvl val="lvl"/>
          <dgm:resizeHandles val="exact"/>
        </dgm:presLayoutVars>
      </dgm:prSet>
      <dgm:spPr/>
    </dgm:pt>
    <dgm:pt modelId="{00993EC3-9E45-4C18-AE52-E1F603974D29}" type="pres">
      <dgm:prSet presAssocID="{33F8987C-16B1-4C09-ADF1-EFD2CC188A7B}" presName="parentLin" presStyleCnt="0"/>
      <dgm:spPr/>
    </dgm:pt>
    <dgm:pt modelId="{AF0ED195-F3DB-473F-B500-5D1F688313A2}" type="pres">
      <dgm:prSet presAssocID="{33F8987C-16B1-4C09-ADF1-EFD2CC188A7B}" presName="parentLeftMargin" presStyleLbl="node1" presStyleIdx="0" presStyleCnt="2"/>
      <dgm:spPr/>
    </dgm:pt>
    <dgm:pt modelId="{3E5320E7-40AD-467D-BB4A-A7FF34CCBE3B}" type="pres">
      <dgm:prSet presAssocID="{33F8987C-16B1-4C09-ADF1-EFD2CC188A7B}" presName="parentText" presStyleLbl="node1" presStyleIdx="0" presStyleCnt="2">
        <dgm:presLayoutVars>
          <dgm:chMax val="0"/>
          <dgm:bulletEnabled val="1"/>
        </dgm:presLayoutVars>
      </dgm:prSet>
      <dgm:spPr/>
    </dgm:pt>
    <dgm:pt modelId="{CBA41A7F-094A-4AD3-A375-0B4D73194B29}" type="pres">
      <dgm:prSet presAssocID="{33F8987C-16B1-4C09-ADF1-EFD2CC188A7B}" presName="negativeSpace" presStyleCnt="0"/>
      <dgm:spPr/>
    </dgm:pt>
    <dgm:pt modelId="{B431A968-17EA-4B8C-B77D-DD07D57CEA27}" type="pres">
      <dgm:prSet presAssocID="{33F8987C-16B1-4C09-ADF1-EFD2CC188A7B}" presName="childText" presStyleLbl="conFgAcc1" presStyleIdx="0" presStyleCnt="2">
        <dgm:presLayoutVars>
          <dgm:bulletEnabled val="1"/>
        </dgm:presLayoutVars>
      </dgm:prSet>
      <dgm:spPr/>
    </dgm:pt>
    <dgm:pt modelId="{7D534B18-25F2-4F1B-983F-22170690D7A2}" type="pres">
      <dgm:prSet presAssocID="{3ADC661C-D250-41E1-B816-B76C52B983DE}" presName="spaceBetweenRectangles" presStyleCnt="0"/>
      <dgm:spPr/>
    </dgm:pt>
    <dgm:pt modelId="{15C0F60B-CA60-4617-9FA4-4C21B847910D}" type="pres">
      <dgm:prSet presAssocID="{2985AAD7-BA69-42F8-9AC7-FF364027EBF2}" presName="parentLin" presStyleCnt="0"/>
      <dgm:spPr/>
    </dgm:pt>
    <dgm:pt modelId="{ED547F35-FF8C-45A0-AE61-DC383476076B}" type="pres">
      <dgm:prSet presAssocID="{2985AAD7-BA69-42F8-9AC7-FF364027EBF2}" presName="parentLeftMargin" presStyleLbl="node1" presStyleIdx="0" presStyleCnt="2"/>
      <dgm:spPr/>
    </dgm:pt>
    <dgm:pt modelId="{C3464692-A62F-4233-B4FF-22B26FEDAABF}" type="pres">
      <dgm:prSet presAssocID="{2985AAD7-BA69-42F8-9AC7-FF364027EBF2}" presName="parentText" presStyleLbl="node1" presStyleIdx="1" presStyleCnt="2">
        <dgm:presLayoutVars>
          <dgm:chMax val="0"/>
          <dgm:bulletEnabled val="1"/>
        </dgm:presLayoutVars>
      </dgm:prSet>
      <dgm:spPr/>
    </dgm:pt>
    <dgm:pt modelId="{E085B276-FB89-48C7-BE0C-420A8934352F}" type="pres">
      <dgm:prSet presAssocID="{2985AAD7-BA69-42F8-9AC7-FF364027EBF2}" presName="negativeSpace" presStyleCnt="0"/>
      <dgm:spPr/>
    </dgm:pt>
    <dgm:pt modelId="{26E676EC-4CEB-4BB7-84BA-CD7AE7D10F7B}" type="pres">
      <dgm:prSet presAssocID="{2985AAD7-BA69-42F8-9AC7-FF364027EBF2}" presName="childText" presStyleLbl="conFgAcc1" presStyleIdx="1" presStyleCnt="2">
        <dgm:presLayoutVars>
          <dgm:bulletEnabled val="1"/>
        </dgm:presLayoutVars>
      </dgm:prSet>
      <dgm:spPr/>
    </dgm:pt>
  </dgm:ptLst>
  <dgm:cxnLst>
    <dgm:cxn modelId="{7573480A-CDC1-4C16-9D7B-0B94EB77F471}" type="presOf" srcId="{BC261822-9F11-4160-BFBB-A41C17EAC015}" destId="{843F5275-3F79-4729-BBEB-6841CD09C657}" srcOrd="0" destOrd="0" presId="urn:microsoft.com/office/officeart/2005/8/layout/list1"/>
    <dgm:cxn modelId="{39B6CB0A-9E43-436D-A263-BC6727B394D6}" type="presOf" srcId="{AA1E9B3F-ED3E-4057-B5DD-DCBB20E05523}" destId="{B431A968-17EA-4B8C-B77D-DD07D57CEA27}" srcOrd="0" destOrd="2" presId="urn:microsoft.com/office/officeart/2005/8/layout/list1"/>
    <dgm:cxn modelId="{2C810812-012E-415A-AE71-C19EAC290C00}" srcId="{33F8987C-16B1-4C09-ADF1-EFD2CC188A7B}" destId="{47054138-5914-4711-ADFA-0C749FB94834}" srcOrd="0" destOrd="0" parTransId="{8E0F9090-B766-485F-BA9D-BECD08ED957B}" sibTransId="{69613A14-DC6E-49B4-B603-2AA8659D780A}"/>
    <dgm:cxn modelId="{65BD852A-ACBC-402F-ACD2-68DC49A8494F}" type="presOf" srcId="{E4FACDB0-4F2F-4A0F-A78E-F1AA2B5A1108}" destId="{B431A968-17EA-4B8C-B77D-DD07D57CEA27}" srcOrd="0" destOrd="4" presId="urn:microsoft.com/office/officeart/2005/8/layout/list1"/>
    <dgm:cxn modelId="{E99F372B-19C6-4BD1-ACC7-41FC87585989}" type="presOf" srcId="{33F8987C-16B1-4C09-ADF1-EFD2CC188A7B}" destId="{3E5320E7-40AD-467D-BB4A-A7FF34CCBE3B}" srcOrd="1" destOrd="0" presId="urn:microsoft.com/office/officeart/2005/8/layout/list1"/>
    <dgm:cxn modelId="{89874F37-B9AC-4BDB-955B-1C79A6675809}" type="presOf" srcId="{33F8987C-16B1-4C09-ADF1-EFD2CC188A7B}" destId="{AF0ED195-F3DB-473F-B500-5D1F688313A2}" srcOrd="0" destOrd="0" presId="urn:microsoft.com/office/officeart/2005/8/layout/list1"/>
    <dgm:cxn modelId="{C4B9023B-CB81-4FB3-AF99-51B43FA3B1F9}" srcId="{33F8987C-16B1-4C09-ADF1-EFD2CC188A7B}" destId="{558F3CD9-86EE-4D28-A696-038A0F118340}" srcOrd="1" destOrd="0" parTransId="{F3DAB0FC-75C8-4EAF-B898-A6E4BD55D265}" sibTransId="{D365D4E0-A2B2-4CC4-BCFC-90FFB4E5AAFE}"/>
    <dgm:cxn modelId="{DBC88242-574B-400E-B759-D7868DF15649}" srcId="{2985AAD7-BA69-42F8-9AC7-FF364027EBF2}" destId="{B0956198-CFC8-4097-A159-51678A1FB309}" srcOrd="0" destOrd="0" parTransId="{31DAA8C7-168F-4275-8411-291AB5AFB930}" sibTransId="{133AC009-8DF7-4255-BF5C-6584E7DB4B92}"/>
    <dgm:cxn modelId="{49464C67-3342-4976-A47A-A09862504BD1}" srcId="{33F8987C-16B1-4C09-ADF1-EFD2CC188A7B}" destId="{AA1E9B3F-ED3E-4057-B5DD-DCBB20E05523}" srcOrd="2" destOrd="0" parTransId="{A450BEE7-6B28-4AF0-82E9-0ACBD4B784E3}" sibTransId="{237CF2C1-34FE-47E3-A959-9FE68A64DF3A}"/>
    <dgm:cxn modelId="{95915549-4B65-4664-9A40-F65DFDFDE4A4}" srcId="{33F8987C-16B1-4C09-ADF1-EFD2CC188A7B}" destId="{9172CD55-7013-477E-906D-9F543615166F}" srcOrd="3" destOrd="0" parTransId="{F7400164-015E-4E56-98FA-E72C583A433C}" sibTransId="{7F052DEA-C64D-45CE-85D1-0C3713D1EFA7}"/>
    <dgm:cxn modelId="{6EBC444D-A600-4CD9-9A14-4A3167BEB707}" srcId="{2985AAD7-BA69-42F8-9AC7-FF364027EBF2}" destId="{10691914-22C0-4AB9-AA49-0FED7BD10615}" srcOrd="1" destOrd="0" parTransId="{9D5097D4-88E4-404F-B38E-3FBBDC01BA5E}" sibTransId="{8F258360-C91F-49A1-8A0B-0B794837B6DB}"/>
    <dgm:cxn modelId="{5AC39170-1A75-4133-8141-253376143ABA}" type="presOf" srcId="{B0956198-CFC8-4097-A159-51678A1FB309}" destId="{26E676EC-4CEB-4BB7-84BA-CD7AE7D10F7B}" srcOrd="0" destOrd="0" presId="urn:microsoft.com/office/officeart/2005/8/layout/list1"/>
    <dgm:cxn modelId="{8558257B-EB7F-4A0C-82EF-CFE2226FC19B}" srcId="{33F8987C-16B1-4C09-ADF1-EFD2CC188A7B}" destId="{E4FACDB0-4F2F-4A0F-A78E-F1AA2B5A1108}" srcOrd="4" destOrd="0" parTransId="{2074C6F2-4417-49F9-A584-AFA399E01F1E}" sibTransId="{084CE3CC-6C05-4F0E-A48B-DB9F9B626D23}"/>
    <dgm:cxn modelId="{90DAB27B-4D8D-41B1-807C-89BA3A02AC92}" type="presOf" srcId="{40FAE195-6DD6-43AA-82B1-826BBFF7BC48}" destId="{26E676EC-4CEB-4BB7-84BA-CD7AE7D10F7B}" srcOrd="0" destOrd="2" presId="urn:microsoft.com/office/officeart/2005/8/layout/list1"/>
    <dgm:cxn modelId="{6854EB81-5D23-44D0-A410-48590A3B98D7}" type="presOf" srcId="{558F3CD9-86EE-4D28-A696-038A0F118340}" destId="{B431A968-17EA-4B8C-B77D-DD07D57CEA27}" srcOrd="0" destOrd="1" presId="urn:microsoft.com/office/officeart/2005/8/layout/list1"/>
    <dgm:cxn modelId="{95F6F095-0B4C-4D9C-B870-17DA584406EC}" type="presOf" srcId="{2985AAD7-BA69-42F8-9AC7-FF364027EBF2}" destId="{ED547F35-FF8C-45A0-AE61-DC383476076B}" srcOrd="0" destOrd="0" presId="urn:microsoft.com/office/officeart/2005/8/layout/list1"/>
    <dgm:cxn modelId="{F970659C-2F72-4180-83B7-557499913F27}" type="presOf" srcId="{47054138-5914-4711-ADFA-0C749FB94834}" destId="{B431A968-17EA-4B8C-B77D-DD07D57CEA27}" srcOrd="0" destOrd="0" presId="urn:microsoft.com/office/officeart/2005/8/layout/list1"/>
    <dgm:cxn modelId="{B7D326AF-59E5-40FE-B405-F922730AF897}" srcId="{BC261822-9F11-4160-BFBB-A41C17EAC015}" destId="{33F8987C-16B1-4C09-ADF1-EFD2CC188A7B}" srcOrd="0" destOrd="0" parTransId="{69D42E45-D97F-4330-96F5-1ABD1436F30D}" sibTransId="{3ADC661C-D250-41E1-B816-B76C52B983DE}"/>
    <dgm:cxn modelId="{11BBB4BF-E07D-4BEF-9D51-31D7DAE69941}" type="presOf" srcId="{2985AAD7-BA69-42F8-9AC7-FF364027EBF2}" destId="{C3464692-A62F-4233-B4FF-22B26FEDAABF}" srcOrd="1" destOrd="0" presId="urn:microsoft.com/office/officeart/2005/8/layout/list1"/>
    <dgm:cxn modelId="{2BB2A9DD-C73A-4182-9D7B-FDB661211AB0}" type="presOf" srcId="{10691914-22C0-4AB9-AA49-0FED7BD10615}" destId="{26E676EC-4CEB-4BB7-84BA-CD7AE7D10F7B}" srcOrd="0" destOrd="1" presId="urn:microsoft.com/office/officeart/2005/8/layout/list1"/>
    <dgm:cxn modelId="{26D792DF-A289-4C3E-9DA1-27DE6997B135}" srcId="{BC261822-9F11-4160-BFBB-A41C17EAC015}" destId="{2985AAD7-BA69-42F8-9AC7-FF364027EBF2}" srcOrd="1" destOrd="0" parTransId="{341B7830-7308-4ABC-9549-0A9F370F1ADF}" sibTransId="{E7612ADD-C4FA-4BEB-AD35-DA8D6612B46B}"/>
    <dgm:cxn modelId="{DD255AEE-15AF-4720-99DB-F51F4F3B90DE}" srcId="{2985AAD7-BA69-42F8-9AC7-FF364027EBF2}" destId="{40FAE195-6DD6-43AA-82B1-826BBFF7BC48}" srcOrd="2" destOrd="0" parTransId="{B86E4910-0D55-446F-80C7-76545282675E}" sibTransId="{797B05DD-F12A-4C99-8F8D-ADBC5BE9B499}"/>
    <dgm:cxn modelId="{57F453F0-4F6C-4292-87F5-C161117E95D7}" type="presOf" srcId="{9172CD55-7013-477E-906D-9F543615166F}" destId="{B431A968-17EA-4B8C-B77D-DD07D57CEA27}" srcOrd="0" destOrd="3" presId="urn:microsoft.com/office/officeart/2005/8/layout/list1"/>
    <dgm:cxn modelId="{A39FBFBA-8678-453C-B175-BAB0A15CD123}" type="presParOf" srcId="{843F5275-3F79-4729-BBEB-6841CD09C657}" destId="{00993EC3-9E45-4C18-AE52-E1F603974D29}" srcOrd="0" destOrd="0" presId="urn:microsoft.com/office/officeart/2005/8/layout/list1"/>
    <dgm:cxn modelId="{60953DB7-BF9A-47D3-BF0C-EAC8C5A7AF70}" type="presParOf" srcId="{00993EC3-9E45-4C18-AE52-E1F603974D29}" destId="{AF0ED195-F3DB-473F-B500-5D1F688313A2}" srcOrd="0" destOrd="0" presId="urn:microsoft.com/office/officeart/2005/8/layout/list1"/>
    <dgm:cxn modelId="{7FB20F1E-2BE4-4600-B78D-B6DCA5BA12B6}" type="presParOf" srcId="{00993EC3-9E45-4C18-AE52-E1F603974D29}" destId="{3E5320E7-40AD-467D-BB4A-A7FF34CCBE3B}" srcOrd="1" destOrd="0" presId="urn:microsoft.com/office/officeart/2005/8/layout/list1"/>
    <dgm:cxn modelId="{AF19358B-0562-4380-8709-2E071289FB34}" type="presParOf" srcId="{843F5275-3F79-4729-BBEB-6841CD09C657}" destId="{CBA41A7F-094A-4AD3-A375-0B4D73194B29}" srcOrd="1" destOrd="0" presId="urn:microsoft.com/office/officeart/2005/8/layout/list1"/>
    <dgm:cxn modelId="{101A0388-7316-4D1F-AE53-81718AA550C6}" type="presParOf" srcId="{843F5275-3F79-4729-BBEB-6841CD09C657}" destId="{B431A968-17EA-4B8C-B77D-DD07D57CEA27}" srcOrd="2" destOrd="0" presId="urn:microsoft.com/office/officeart/2005/8/layout/list1"/>
    <dgm:cxn modelId="{8ED3FD47-AB61-44B0-92A8-38C06766C21C}" type="presParOf" srcId="{843F5275-3F79-4729-BBEB-6841CD09C657}" destId="{7D534B18-25F2-4F1B-983F-22170690D7A2}" srcOrd="3" destOrd="0" presId="urn:microsoft.com/office/officeart/2005/8/layout/list1"/>
    <dgm:cxn modelId="{80134077-5BBF-437F-BC03-059BC0D3E6CC}" type="presParOf" srcId="{843F5275-3F79-4729-BBEB-6841CD09C657}" destId="{15C0F60B-CA60-4617-9FA4-4C21B847910D}" srcOrd="4" destOrd="0" presId="urn:microsoft.com/office/officeart/2005/8/layout/list1"/>
    <dgm:cxn modelId="{43EE3C29-6EF6-4CF1-9D66-200805A5337D}" type="presParOf" srcId="{15C0F60B-CA60-4617-9FA4-4C21B847910D}" destId="{ED547F35-FF8C-45A0-AE61-DC383476076B}" srcOrd="0" destOrd="0" presId="urn:microsoft.com/office/officeart/2005/8/layout/list1"/>
    <dgm:cxn modelId="{D5A6046D-2E94-473D-978D-E61F5BC209E8}" type="presParOf" srcId="{15C0F60B-CA60-4617-9FA4-4C21B847910D}" destId="{C3464692-A62F-4233-B4FF-22B26FEDAABF}" srcOrd="1" destOrd="0" presId="urn:microsoft.com/office/officeart/2005/8/layout/list1"/>
    <dgm:cxn modelId="{9A6B78C7-B6B0-4E46-8143-3138DF332C0E}" type="presParOf" srcId="{843F5275-3F79-4729-BBEB-6841CD09C657}" destId="{E085B276-FB89-48C7-BE0C-420A8934352F}" srcOrd="5" destOrd="0" presId="urn:microsoft.com/office/officeart/2005/8/layout/list1"/>
    <dgm:cxn modelId="{6D3A8CD2-254D-42F5-A019-6AD17500AC69}" type="presParOf" srcId="{843F5275-3F79-4729-BBEB-6841CD09C657}" destId="{26E676EC-4CEB-4BB7-84BA-CD7AE7D10F7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A446B2-3837-4333-9454-ADAE0E95966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84E7CAE-7404-4600-9981-BD6EF2BA7F52}">
      <dgm:prSet/>
      <dgm:spPr/>
      <dgm:t>
        <a:bodyPr/>
        <a:lstStyle/>
        <a:p>
          <a:r>
            <a:rPr lang="sl-SI"/>
            <a:t>Nadzor</a:t>
          </a:r>
          <a:endParaRPr lang="en-US"/>
        </a:p>
      </dgm:t>
    </dgm:pt>
    <dgm:pt modelId="{AAF3838E-82E3-4B8F-BA55-D1C0CB7113CD}" type="parTrans" cxnId="{708B6940-E4F2-483D-A65D-4337CD8A69A5}">
      <dgm:prSet/>
      <dgm:spPr/>
      <dgm:t>
        <a:bodyPr/>
        <a:lstStyle/>
        <a:p>
          <a:endParaRPr lang="en-US"/>
        </a:p>
      </dgm:t>
    </dgm:pt>
    <dgm:pt modelId="{50698942-D573-4EB5-AC0C-C70C38A85AB9}" type="sibTrans" cxnId="{708B6940-E4F2-483D-A65D-4337CD8A69A5}">
      <dgm:prSet/>
      <dgm:spPr/>
      <dgm:t>
        <a:bodyPr/>
        <a:lstStyle/>
        <a:p>
          <a:endParaRPr lang="en-US"/>
        </a:p>
      </dgm:t>
    </dgm:pt>
    <dgm:pt modelId="{7C927063-E54C-4BA6-9E4C-30F0842C379A}">
      <dgm:prSet/>
      <dgm:spPr/>
      <dgm:t>
        <a:bodyPr/>
        <a:lstStyle/>
        <a:p>
          <a:r>
            <a:rPr lang="sl-SI"/>
            <a:t>Stopnja nadzora nad obsojenci je praviloma višja, obsojenci so redno nadzorovani, na delo zunaj zavoda pa odhajajo praviloma pod nadzorom pravosodnih policistov.</a:t>
          </a:r>
          <a:endParaRPr lang="en-US"/>
        </a:p>
      </dgm:t>
    </dgm:pt>
    <dgm:pt modelId="{927C4B98-AC53-4016-9064-1FA7B72B6EBA}" type="parTrans" cxnId="{C52B4FBC-1C77-42FF-8861-094C5D752E54}">
      <dgm:prSet/>
      <dgm:spPr/>
      <dgm:t>
        <a:bodyPr/>
        <a:lstStyle/>
        <a:p>
          <a:endParaRPr lang="en-US"/>
        </a:p>
      </dgm:t>
    </dgm:pt>
    <dgm:pt modelId="{FA0B45EA-7CC7-458E-9B63-772691B08699}" type="sibTrans" cxnId="{C52B4FBC-1C77-42FF-8861-094C5D752E54}">
      <dgm:prSet/>
      <dgm:spPr/>
      <dgm:t>
        <a:bodyPr/>
        <a:lstStyle/>
        <a:p>
          <a:endParaRPr lang="en-US"/>
        </a:p>
      </dgm:t>
    </dgm:pt>
    <dgm:pt modelId="{A42E148C-E31D-403B-97A6-CBF49DD1C087}">
      <dgm:prSet/>
      <dgm:spPr/>
      <dgm:t>
        <a:bodyPr/>
        <a:lstStyle/>
        <a:p>
          <a:r>
            <a:rPr lang="sl-SI"/>
            <a:t>Prostori</a:t>
          </a:r>
          <a:endParaRPr lang="en-US"/>
        </a:p>
      </dgm:t>
    </dgm:pt>
    <dgm:pt modelId="{96FFA913-5F9C-43A6-BF63-5EC4DDC57DE7}" type="parTrans" cxnId="{AE7F523B-35BC-4523-967F-4029BF386479}">
      <dgm:prSet/>
      <dgm:spPr/>
      <dgm:t>
        <a:bodyPr/>
        <a:lstStyle/>
        <a:p>
          <a:endParaRPr lang="en-US"/>
        </a:p>
      </dgm:t>
    </dgm:pt>
    <dgm:pt modelId="{52C39A04-EDA9-4EBC-BF61-E1A761A275B3}" type="sibTrans" cxnId="{AE7F523B-35BC-4523-967F-4029BF386479}">
      <dgm:prSet/>
      <dgm:spPr/>
      <dgm:t>
        <a:bodyPr/>
        <a:lstStyle/>
        <a:p>
          <a:endParaRPr lang="en-US"/>
        </a:p>
      </dgm:t>
    </dgm:pt>
    <dgm:pt modelId="{5993BF6A-20F3-42D5-98F3-308E2E50D826}">
      <dgm:prSet/>
      <dgm:spPr/>
      <dgm:t>
        <a:bodyPr/>
        <a:lstStyle/>
        <a:p>
          <a:r>
            <a:rPr lang="sl-SI"/>
            <a:t>V zaprtih oddelkih so prostori, v katerih bivajo in delajo obsojenci, zaklenjeni, če je to nujno potrebno za zagotavljanje varnosti</a:t>
          </a:r>
          <a:endParaRPr lang="en-US"/>
        </a:p>
      </dgm:t>
    </dgm:pt>
    <dgm:pt modelId="{337660CF-B28E-46A0-AFAA-CB3AF90FDB33}" type="parTrans" cxnId="{1AD7514B-B10F-40DB-9D7F-3AEEB8097DE2}">
      <dgm:prSet/>
      <dgm:spPr/>
      <dgm:t>
        <a:bodyPr/>
        <a:lstStyle/>
        <a:p>
          <a:endParaRPr lang="en-US"/>
        </a:p>
      </dgm:t>
    </dgm:pt>
    <dgm:pt modelId="{4151F8B3-78B1-4360-8C16-8DD9ED5355A0}" type="sibTrans" cxnId="{1AD7514B-B10F-40DB-9D7F-3AEEB8097DE2}">
      <dgm:prSet/>
      <dgm:spPr/>
      <dgm:t>
        <a:bodyPr/>
        <a:lstStyle/>
        <a:p>
          <a:endParaRPr lang="en-US"/>
        </a:p>
      </dgm:t>
    </dgm:pt>
    <dgm:pt modelId="{E6B7674E-2941-47F1-B2C7-4F3C47A9AF9D}">
      <dgm:prSet/>
      <dgm:spPr/>
      <dgm:t>
        <a:bodyPr/>
        <a:lstStyle/>
        <a:p>
          <a:r>
            <a:rPr lang="sl-SI"/>
            <a:t>Prosti izhodi</a:t>
          </a:r>
          <a:endParaRPr lang="en-US"/>
        </a:p>
      </dgm:t>
    </dgm:pt>
    <dgm:pt modelId="{60A2C705-D50D-486A-ADB3-E6636581B4EF}" type="parTrans" cxnId="{AC6F96BE-191A-4F64-B9E9-5DB40716F727}">
      <dgm:prSet/>
      <dgm:spPr/>
      <dgm:t>
        <a:bodyPr/>
        <a:lstStyle/>
        <a:p>
          <a:endParaRPr lang="en-US"/>
        </a:p>
      </dgm:t>
    </dgm:pt>
    <dgm:pt modelId="{48141F69-678C-4F77-A19E-184481F61A38}" type="sibTrans" cxnId="{AC6F96BE-191A-4F64-B9E9-5DB40716F727}">
      <dgm:prSet/>
      <dgm:spPr/>
      <dgm:t>
        <a:bodyPr/>
        <a:lstStyle/>
        <a:p>
          <a:endParaRPr lang="en-US"/>
        </a:p>
      </dgm:t>
    </dgm:pt>
    <dgm:pt modelId="{234D3F73-06FA-4BAF-91F7-E6B968194447}">
      <dgm:prSet/>
      <dgm:spPr/>
      <dgm:t>
        <a:bodyPr/>
        <a:lstStyle/>
        <a:p>
          <a:r>
            <a:rPr lang="sl-SI"/>
            <a:t>Obsojencu, ki prestaja kazen zapora v zaprtem režimu, se podeli ugodnost prostega izhoda iz zavoda do dvakrat mesečno. Če podeljenih ugodnosti ne zlorablja, se mu ta ugodnost podeli do trikrat mesečno.</a:t>
          </a:r>
          <a:endParaRPr lang="en-US"/>
        </a:p>
      </dgm:t>
    </dgm:pt>
    <dgm:pt modelId="{2CFD6BF6-05AA-45AF-B945-CCE18F99DE3F}" type="parTrans" cxnId="{6AE8B016-6FC4-4A0C-84C7-621BB43266B7}">
      <dgm:prSet/>
      <dgm:spPr/>
      <dgm:t>
        <a:bodyPr/>
        <a:lstStyle/>
        <a:p>
          <a:endParaRPr lang="en-US"/>
        </a:p>
      </dgm:t>
    </dgm:pt>
    <dgm:pt modelId="{D5450EAF-2000-4002-83AC-046E6906ADD8}" type="sibTrans" cxnId="{6AE8B016-6FC4-4A0C-84C7-621BB43266B7}">
      <dgm:prSet/>
      <dgm:spPr/>
      <dgm:t>
        <a:bodyPr/>
        <a:lstStyle/>
        <a:p>
          <a:endParaRPr lang="en-US"/>
        </a:p>
      </dgm:t>
    </dgm:pt>
    <dgm:pt modelId="{0DD208C9-03A3-4946-B90A-CE783C407257}">
      <dgm:prSet/>
      <dgm:spPr/>
      <dgm:t>
        <a:bodyPr/>
        <a:lstStyle/>
        <a:p>
          <a:r>
            <a:rPr lang="sl-SI"/>
            <a:t>Pošiljke</a:t>
          </a:r>
          <a:endParaRPr lang="en-US"/>
        </a:p>
      </dgm:t>
    </dgm:pt>
    <dgm:pt modelId="{C1BA16F2-FD14-4961-9733-2F22C4391C24}" type="parTrans" cxnId="{253CB7C9-7DE0-4F1B-9E2C-30F2C9EC89BF}">
      <dgm:prSet/>
      <dgm:spPr/>
      <dgm:t>
        <a:bodyPr/>
        <a:lstStyle/>
        <a:p>
          <a:endParaRPr lang="en-US"/>
        </a:p>
      </dgm:t>
    </dgm:pt>
    <dgm:pt modelId="{B2CE16E3-8D77-40E8-BF00-654D67F73291}" type="sibTrans" cxnId="{253CB7C9-7DE0-4F1B-9E2C-30F2C9EC89BF}">
      <dgm:prSet/>
      <dgm:spPr/>
      <dgm:t>
        <a:bodyPr/>
        <a:lstStyle/>
        <a:p>
          <a:endParaRPr lang="en-US"/>
        </a:p>
      </dgm:t>
    </dgm:pt>
    <dgm:pt modelId="{28C3CB14-CAD7-4466-B8E2-78B931A4B792}">
      <dgm:prSet/>
      <dgm:spPr/>
      <dgm:t>
        <a:bodyPr/>
        <a:lstStyle/>
        <a:p>
          <a:r>
            <a:rPr lang="sl-SI"/>
            <a:t>štiri pošiljke s hrano na leto, eno pošiljko s perilom in z osebnimi predmeti na mesec ter neomejeno število pošiljk s časopisi, revijami oziroma knjigami</a:t>
          </a:r>
          <a:endParaRPr lang="en-US"/>
        </a:p>
      </dgm:t>
    </dgm:pt>
    <dgm:pt modelId="{1BC482EA-B19C-4024-A2B1-4C8E643A5E16}" type="parTrans" cxnId="{5EA93514-BB47-4D52-8264-04F555649938}">
      <dgm:prSet/>
      <dgm:spPr/>
      <dgm:t>
        <a:bodyPr/>
        <a:lstStyle/>
        <a:p>
          <a:endParaRPr lang="en-US"/>
        </a:p>
      </dgm:t>
    </dgm:pt>
    <dgm:pt modelId="{229CFBF5-080E-453E-B44B-294B4E3EC7D0}" type="sibTrans" cxnId="{5EA93514-BB47-4D52-8264-04F555649938}">
      <dgm:prSet/>
      <dgm:spPr/>
      <dgm:t>
        <a:bodyPr/>
        <a:lstStyle/>
        <a:p>
          <a:endParaRPr lang="en-US"/>
        </a:p>
      </dgm:t>
    </dgm:pt>
    <dgm:pt modelId="{617D9EC2-DD1B-421B-B208-4ECB95466A2D}" type="pres">
      <dgm:prSet presAssocID="{AEA446B2-3837-4333-9454-ADAE0E959664}" presName="linear" presStyleCnt="0">
        <dgm:presLayoutVars>
          <dgm:animLvl val="lvl"/>
          <dgm:resizeHandles val="exact"/>
        </dgm:presLayoutVars>
      </dgm:prSet>
      <dgm:spPr/>
    </dgm:pt>
    <dgm:pt modelId="{F5C48DE1-2188-444F-8709-46F8D7EF7025}" type="pres">
      <dgm:prSet presAssocID="{C84E7CAE-7404-4600-9981-BD6EF2BA7F52}" presName="parentText" presStyleLbl="node1" presStyleIdx="0" presStyleCnt="4">
        <dgm:presLayoutVars>
          <dgm:chMax val="0"/>
          <dgm:bulletEnabled val="1"/>
        </dgm:presLayoutVars>
      </dgm:prSet>
      <dgm:spPr/>
    </dgm:pt>
    <dgm:pt modelId="{36BF5C4C-20FD-4296-85A6-41B937A6A96E}" type="pres">
      <dgm:prSet presAssocID="{C84E7CAE-7404-4600-9981-BD6EF2BA7F52}" presName="childText" presStyleLbl="revTx" presStyleIdx="0" presStyleCnt="4">
        <dgm:presLayoutVars>
          <dgm:bulletEnabled val="1"/>
        </dgm:presLayoutVars>
      </dgm:prSet>
      <dgm:spPr/>
    </dgm:pt>
    <dgm:pt modelId="{DDC0514B-8472-452B-B5D3-E2F1C8094F31}" type="pres">
      <dgm:prSet presAssocID="{A42E148C-E31D-403B-97A6-CBF49DD1C087}" presName="parentText" presStyleLbl="node1" presStyleIdx="1" presStyleCnt="4">
        <dgm:presLayoutVars>
          <dgm:chMax val="0"/>
          <dgm:bulletEnabled val="1"/>
        </dgm:presLayoutVars>
      </dgm:prSet>
      <dgm:spPr/>
    </dgm:pt>
    <dgm:pt modelId="{D90C0AC8-7863-4F3E-8ECB-F8B20D100E89}" type="pres">
      <dgm:prSet presAssocID="{A42E148C-E31D-403B-97A6-CBF49DD1C087}" presName="childText" presStyleLbl="revTx" presStyleIdx="1" presStyleCnt="4">
        <dgm:presLayoutVars>
          <dgm:bulletEnabled val="1"/>
        </dgm:presLayoutVars>
      </dgm:prSet>
      <dgm:spPr/>
    </dgm:pt>
    <dgm:pt modelId="{9617687E-A571-4CFA-9D74-B40404A94070}" type="pres">
      <dgm:prSet presAssocID="{E6B7674E-2941-47F1-B2C7-4F3C47A9AF9D}" presName="parentText" presStyleLbl="node1" presStyleIdx="2" presStyleCnt="4">
        <dgm:presLayoutVars>
          <dgm:chMax val="0"/>
          <dgm:bulletEnabled val="1"/>
        </dgm:presLayoutVars>
      </dgm:prSet>
      <dgm:spPr/>
    </dgm:pt>
    <dgm:pt modelId="{72CA656B-C964-4E34-88D4-E957518000D3}" type="pres">
      <dgm:prSet presAssocID="{E6B7674E-2941-47F1-B2C7-4F3C47A9AF9D}" presName="childText" presStyleLbl="revTx" presStyleIdx="2" presStyleCnt="4">
        <dgm:presLayoutVars>
          <dgm:bulletEnabled val="1"/>
        </dgm:presLayoutVars>
      </dgm:prSet>
      <dgm:spPr/>
    </dgm:pt>
    <dgm:pt modelId="{AAA19A67-EFAB-41C5-A2F3-EE92119B7A86}" type="pres">
      <dgm:prSet presAssocID="{0DD208C9-03A3-4946-B90A-CE783C407257}" presName="parentText" presStyleLbl="node1" presStyleIdx="3" presStyleCnt="4">
        <dgm:presLayoutVars>
          <dgm:chMax val="0"/>
          <dgm:bulletEnabled val="1"/>
        </dgm:presLayoutVars>
      </dgm:prSet>
      <dgm:spPr/>
    </dgm:pt>
    <dgm:pt modelId="{D4E4A992-AFEA-4514-8778-833DD59DF196}" type="pres">
      <dgm:prSet presAssocID="{0DD208C9-03A3-4946-B90A-CE783C407257}" presName="childText" presStyleLbl="revTx" presStyleIdx="3" presStyleCnt="4">
        <dgm:presLayoutVars>
          <dgm:bulletEnabled val="1"/>
        </dgm:presLayoutVars>
      </dgm:prSet>
      <dgm:spPr/>
    </dgm:pt>
  </dgm:ptLst>
  <dgm:cxnLst>
    <dgm:cxn modelId="{5EA93514-BB47-4D52-8264-04F555649938}" srcId="{0DD208C9-03A3-4946-B90A-CE783C407257}" destId="{28C3CB14-CAD7-4466-B8E2-78B931A4B792}" srcOrd="0" destOrd="0" parTransId="{1BC482EA-B19C-4024-A2B1-4C8E643A5E16}" sibTransId="{229CFBF5-080E-453E-B44B-294B4E3EC7D0}"/>
    <dgm:cxn modelId="{6AE8B016-6FC4-4A0C-84C7-621BB43266B7}" srcId="{E6B7674E-2941-47F1-B2C7-4F3C47A9AF9D}" destId="{234D3F73-06FA-4BAF-91F7-E6B968194447}" srcOrd="0" destOrd="0" parTransId="{2CFD6BF6-05AA-45AF-B945-CCE18F99DE3F}" sibTransId="{D5450EAF-2000-4002-83AC-046E6906ADD8}"/>
    <dgm:cxn modelId="{8D66842A-0A5B-42B3-A70B-9506904CDC35}" type="presOf" srcId="{AEA446B2-3837-4333-9454-ADAE0E959664}" destId="{617D9EC2-DD1B-421B-B208-4ECB95466A2D}" srcOrd="0" destOrd="0" presId="urn:microsoft.com/office/officeart/2005/8/layout/vList2"/>
    <dgm:cxn modelId="{45653D2B-9799-4A36-AC3D-1CF70CB73395}" type="presOf" srcId="{E6B7674E-2941-47F1-B2C7-4F3C47A9AF9D}" destId="{9617687E-A571-4CFA-9D74-B40404A94070}" srcOrd="0" destOrd="0" presId="urn:microsoft.com/office/officeart/2005/8/layout/vList2"/>
    <dgm:cxn modelId="{AE7F523B-35BC-4523-967F-4029BF386479}" srcId="{AEA446B2-3837-4333-9454-ADAE0E959664}" destId="{A42E148C-E31D-403B-97A6-CBF49DD1C087}" srcOrd="1" destOrd="0" parTransId="{96FFA913-5F9C-43A6-BF63-5EC4DDC57DE7}" sibTransId="{52C39A04-EDA9-4EBC-BF61-E1A761A275B3}"/>
    <dgm:cxn modelId="{708B6940-E4F2-483D-A65D-4337CD8A69A5}" srcId="{AEA446B2-3837-4333-9454-ADAE0E959664}" destId="{C84E7CAE-7404-4600-9981-BD6EF2BA7F52}" srcOrd="0" destOrd="0" parTransId="{AAF3838E-82E3-4B8F-BA55-D1C0CB7113CD}" sibTransId="{50698942-D573-4EB5-AC0C-C70C38A85AB9}"/>
    <dgm:cxn modelId="{697C4D69-B254-47A9-B3F1-BEB15606A089}" type="presOf" srcId="{234D3F73-06FA-4BAF-91F7-E6B968194447}" destId="{72CA656B-C964-4E34-88D4-E957518000D3}" srcOrd="0" destOrd="0" presId="urn:microsoft.com/office/officeart/2005/8/layout/vList2"/>
    <dgm:cxn modelId="{1AD7514B-B10F-40DB-9D7F-3AEEB8097DE2}" srcId="{A42E148C-E31D-403B-97A6-CBF49DD1C087}" destId="{5993BF6A-20F3-42D5-98F3-308E2E50D826}" srcOrd="0" destOrd="0" parTransId="{337660CF-B28E-46A0-AFAA-CB3AF90FDB33}" sibTransId="{4151F8B3-78B1-4360-8C16-8DD9ED5355A0}"/>
    <dgm:cxn modelId="{E7BA098B-03CC-4D38-A8A6-D34E9F87584F}" type="presOf" srcId="{7C927063-E54C-4BA6-9E4C-30F0842C379A}" destId="{36BF5C4C-20FD-4296-85A6-41B937A6A96E}" srcOrd="0" destOrd="0" presId="urn:microsoft.com/office/officeart/2005/8/layout/vList2"/>
    <dgm:cxn modelId="{513D249D-7D70-40F1-A254-BA7ED2206843}" type="presOf" srcId="{A42E148C-E31D-403B-97A6-CBF49DD1C087}" destId="{DDC0514B-8472-452B-B5D3-E2F1C8094F31}" srcOrd="0" destOrd="0" presId="urn:microsoft.com/office/officeart/2005/8/layout/vList2"/>
    <dgm:cxn modelId="{3E54AEB6-6B69-4DA3-8237-B1CE9A3B622B}" type="presOf" srcId="{28C3CB14-CAD7-4466-B8E2-78B931A4B792}" destId="{D4E4A992-AFEA-4514-8778-833DD59DF196}" srcOrd="0" destOrd="0" presId="urn:microsoft.com/office/officeart/2005/8/layout/vList2"/>
    <dgm:cxn modelId="{C52B4FBC-1C77-42FF-8861-094C5D752E54}" srcId="{C84E7CAE-7404-4600-9981-BD6EF2BA7F52}" destId="{7C927063-E54C-4BA6-9E4C-30F0842C379A}" srcOrd="0" destOrd="0" parTransId="{927C4B98-AC53-4016-9064-1FA7B72B6EBA}" sibTransId="{FA0B45EA-7CC7-458E-9B63-772691B08699}"/>
    <dgm:cxn modelId="{AC6F96BE-191A-4F64-B9E9-5DB40716F727}" srcId="{AEA446B2-3837-4333-9454-ADAE0E959664}" destId="{E6B7674E-2941-47F1-B2C7-4F3C47A9AF9D}" srcOrd="2" destOrd="0" parTransId="{60A2C705-D50D-486A-ADB3-E6636581B4EF}" sibTransId="{48141F69-678C-4F77-A19E-184481F61A38}"/>
    <dgm:cxn modelId="{253CB7C9-7DE0-4F1B-9E2C-30F2C9EC89BF}" srcId="{AEA446B2-3837-4333-9454-ADAE0E959664}" destId="{0DD208C9-03A3-4946-B90A-CE783C407257}" srcOrd="3" destOrd="0" parTransId="{C1BA16F2-FD14-4961-9733-2F22C4391C24}" sibTransId="{B2CE16E3-8D77-40E8-BF00-654D67F73291}"/>
    <dgm:cxn modelId="{6D03B8CD-C98B-48A1-A99D-85EC06ED2769}" type="presOf" srcId="{5993BF6A-20F3-42D5-98F3-308E2E50D826}" destId="{D90C0AC8-7863-4F3E-8ECB-F8B20D100E89}" srcOrd="0" destOrd="0" presId="urn:microsoft.com/office/officeart/2005/8/layout/vList2"/>
    <dgm:cxn modelId="{B5F530D9-211A-4B21-B5E4-46B35C7087E9}" type="presOf" srcId="{C84E7CAE-7404-4600-9981-BD6EF2BA7F52}" destId="{F5C48DE1-2188-444F-8709-46F8D7EF7025}" srcOrd="0" destOrd="0" presId="urn:microsoft.com/office/officeart/2005/8/layout/vList2"/>
    <dgm:cxn modelId="{999AB0F0-58F0-40E6-BE68-AFF2FB37DC8A}" type="presOf" srcId="{0DD208C9-03A3-4946-B90A-CE783C407257}" destId="{AAA19A67-EFAB-41C5-A2F3-EE92119B7A86}" srcOrd="0" destOrd="0" presId="urn:microsoft.com/office/officeart/2005/8/layout/vList2"/>
    <dgm:cxn modelId="{C86861CF-26AB-41D0-A91E-414DFBE9AC1C}" type="presParOf" srcId="{617D9EC2-DD1B-421B-B208-4ECB95466A2D}" destId="{F5C48DE1-2188-444F-8709-46F8D7EF7025}" srcOrd="0" destOrd="0" presId="urn:microsoft.com/office/officeart/2005/8/layout/vList2"/>
    <dgm:cxn modelId="{334ED396-BB16-46DD-BC42-DADE78B78E21}" type="presParOf" srcId="{617D9EC2-DD1B-421B-B208-4ECB95466A2D}" destId="{36BF5C4C-20FD-4296-85A6-41B937A6A96E}" srcOrd="1" destOrd="0" presId="urn:microsoft.com/office/officeart/2005/8/layout/vList2"/>
    <dgm:cxn modelId="{50D6283F-8D33-48E9-BDB7-0E485D7C3A29}" type="presParOf" srcId="{617D9EC2-DD1B-421B-B208-4ECB95466A2D}" destId="{DDC0514B-8472-452B-B5D3-E2F1C8094F31}" srcOrd="2" destOrd="0" presId="urn:microsoft.com/office/officeart/2005/8/layout/vList2"/>
    <dgm:cxn modelId="{D8FEFA93-2F71-4C3C-954A-AED07BE5AD4F}" type="presParOf" srcId="{617D9EC2-DD1B-421B-B208-4ECB95466A2D}" destId="{D90C0AC8-7863-4F3E-8ECB-F8B20D100E89}" srcOrd="3" destOrd="0" presId="urn:microsoft.com/office/officeart/2005/8/layout/vList2"/>
    <dgm:cxn modelId="{CD4EAB65-7DB0-41B5-8832-6E11F91332D9}" type="presParOf" srcId="{617D9EC2-DD1B-421B-B208-4ECB95466A2D}" destId="{9617687E-A571-4CFA-9D74-B40404A94070}" srcOrd="4" destOrd="0" presId="urn:microsoft.com/office/officeart/2005/8/layout/vList2"/>
    <dgm:cxn modelId="{224D48BB-2C32-4895-9203-CCE1D0E4399E}" type="presParOf" srcId="{617D9EC2-DD1B-421B-B208-4ECB95466A2D}" destId="{72CA656B-C964-4E34-88D4-E957518000D3}" srcOrd="5" destOrd="0" presId="urn:microsoft.com/office/officeart/2005/8/layout/vList2"/>
    <dgm:cxn modelId="{8EC5BFC7-33B8-4CA6-A8DC-6CFE0BEEB733}" type="presParOf" srcId="{617D9EC2-DD1B-421B-B208-4ECB95466A2D}" destId="{AAA19A67-EFAB-41C5-A2F3-EE92119B7A86}" srcOrd="6" destOrd="0" presId="urn:microsoft.com/office/officeart/2005/8/layout/vList2"/>
    <dgm:cxn modelId="{D39D7CCE-A161-4E7E-A7AE-94D5EB5CB352}" type="presParOf" srcId="{617D9EC2-DD1B-421B-B208-4ECB95466A2D}" destId="{D4E4A992-AFEA-4514-8778-833DD59DF196}"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62CAED-F8EC-4FB8-96E8-3AF07A092A9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D7C004A-45AF-49C8-B43C-371290637603}">
      <dgm:prSet/>
      <dgm:spPr/>
      <dgm:t>
        <a:bodyPr/>
        <a:lstStyle/>
        <a:p>
          <a:r>
            <a:rPr lang="sl-SI" dirty="0"/>
            <a:t>Nadzor</a:t>
          </a:r>
          <a:endParaRPr lang="en-US" dirty="0"/>
        </a:p>
      </dgm:t>
    </dgm:pt>
    <dgm:pt modelId="{EB3EEF0B-97D8-43D4-A112-4535061638BD}" type="parTrans" cxnId="{4214BCBB-1F63-4979-95FC-78CB504E80D6}">
      <dgm:prSet/>
      <dgm:spPr/>
      <dgm:t>
        <a:bodyPr/>
        <a:lstStyle/>
        <a:p>
          <a:endParaRPr lang="en-US"/>
        </a:p>
      </dgm:t>
    </dgm:pt>
    <dgm:pt modelId="{A0169937-06E4-4339-AD98-06C577423BCD}" type="sibTrans" cxnId="{4214BCBB-1F63-4979-95FC-78CB504E80D6}">
      <dgm:prSet/>
      <dgm:spPr/>
      <dgm:t>
        <a:bodyPr/>
        <a:lstStyle/>
        <a:p>
          <a:endParaRPr lang="en-US"/>
        </a:p>
      </dgm:t>
    </dgm:pt>
    <dgm:pt modelId="{D7BDD956-9D34-4FE3-89A9-66D43D4B76CA}">
      <dgm:prSet/>
      <dgm:spPr/>
      <dgm:t>
        <a:bodyPr/>
        <a:lstStyle/>
        <a:p>
          <a:r>
            <a:rPr lang="sl-SI"/>
            <a:t>Stopnja nadzora nad obsojenci je praviloma nižja, obsojenci so občasno nadzorovani, na delo odhajajo sami in med delom niso redno nadzorovani.</a:t>
          </a:r>
          <a:endParaRPr lang="en-US"/>
        </a:p>
      </dgm:t>
    </dgm:pt>
    <dgm:pt modelId="{4CEB5673-A88F-4E06-8BAE-5FB796E8BF7F}" type="parTrans" cxnId="{6FC326DD-73BD-4D31-A567-C6A14FF4CC9F}">
      <dgm:prSet/>
      <dgm:spPr/>
      <dgm:t>
        <a:bodyPr/>
        <a:lstStyle/>
        <a:p>
          <a:endParaRPr lang="en-US"/>
        </a:p>
      </dgm:t>
    </dgm:pt>
    <dgm:pt modelId="{7897A333-6231-48C6-92D0-C9C7141202BD}" type="sibTrans" cxnId="{6FC326DD-73BD-4D31-A567-C6A14FF4CC9F}">
      <dgm:prSet/>
      <dgm:spPr/>
      <dgm:t>
        <a:bodyPr/>
        <a:lstStyle/>
        <a:p>
          <a:endParaRPr lang="en-US"/>
        </a:p>
      </dgm:t>
    </dgm:pt>
    <dgm:pt modelId="{002419A1-ADD9-4A6E-8817-92358DFD6F0F}">
      <dgm:prSet/>
      <dgm:spPr/>
      <dgm:t>
        <a:bodyPr/>
        <a:lstStyle/>
        <a:p>
          <a:r>
            <a:rPr lang="sl-SI"/>
            <a:t>Prostori</a:t>
          </a:r>
          <a:endParaRPr lang="en-US"/>
        </a:p>
      </dgm:t>
    </dgm:pt>
    <dgm:pt modelId="{D31B37B9-985A-4060-8409-0FFCB9CE1087}" type="parTrans" cxnId="{94AB381C-7214-4785-8EF3-229CE3676B7B}">
      <dgm:prSet/>
      <dgm:spPr/>
      <dgm:t>
        <a:bodyPr/>
        <a:lstStyle/>
        <a:p>
          <a:endParaRPr lang="en-US"/>
        </a:p>
      </dgm:t>
    </dgm:pt>
    <dgm:pt modelId="{9C599897-8FFF-4D17-89C3-E2D9BDC8B4B1}" type="sibTrans" cxnId="{94AB381C-7214-4785-8EF3-229CE3676B7B}">
      <dgm:prSet/>
      <dgm:spPr/>
      <dgm:t>
        <a:bodyPr/>
        <a:lstStyle/>
        <a:p>
          <a:endParaRPr lang="en-US"/>
        </a:p>
      </dgm:t>
    </dgm:pt>
    <dgm:pt modelId="{6B80E6B6-3676-41F1-8ECD-2E699FB7256B}">
      <dgm:prSet/>
      <dgm:spPr/>
      <dgm:t>
        <a:bodyPr/>
        <a:lstStyle/>
        <a:p>
          <a:r>
            <a:rPr lang="sl-SI"/>
            <a:t>Prostori, v katerih bivajo in delajo obsojenci, se v polodprtih oddelkih praviloma ne zaklepajo. Vhodna vrata polodprtega oddelka so praviloma zaklenjena le ponoči.</a:t>
          </a:r>
          <a:endParaRPr lang="en-US"/>
        </a:p>
      </dgm:t>
    </dgm:pt>
    <dgm:pt modelId="{63489D21-AAED-434E-850A-04813E80FB71}" type="parTrans" cxnId="{DE0836F8-79E2-4E02-917A-4DCD024E4792}">
      <dgm:prSet/>
      <dgm:spPr/>
      <dgm:t>
        <a:bodyPr/>
        <a:lstStyle/>
        <a:p>
          <a:endParaRPr lang="en-US"/>
        </a:p>
      </dgm:t>
    </dgm:pt>
    <dgm:pt modelId="{0C576D9B-7481-4D2A-8A7D-798C85C00F93}" type="sibTrans" cxnId="{DE0836F8-79E2-4E02-917A-4DCD024E4792}">
      <dgm:prSet/>
      <dgm:spPr/>
      <dgm:t>
        <a:bodyPr/>
        <a:lstStyle/>
        <a:p>
          <a:endParaRPr lang="en-US"/>
        </a:p>
      </dgm:t>
    </dgm:pt>
    <dgm:pt modelId="{1431F399-3F40-4A43-8CE8-32F3C085559B}">
      <dgm:prSet/>
      <dgm:spPr/>
      <dgm:t>
        <a:bodyPr/>
        <a:lstStyle/>
        <a:p>
          <a:r>
            <a:rPr lang="sl-SI"/>
            <a:t>Prosti izhodi</a:t>
          </a:r>
          <a:endParaRPr lang="en-US"/>
        </a:p>
      </dgm:t>
    </dgm:pt>
    <dgm:pt modelId="{8C9E7553-35C7-459B-8EE2-9E79AF47CB24}" type="parTrans" cxnId="{B4F0D82E-FB04-4CC7-9A78-DE241C0A027D}">
      <dgm:prSet/>
      <dgm:spPr/>
      <dgm:t>
        <a:bodyPr/>
        <a:lstStyle/>
        <a:p>
          <a:endParaRPr lang="en-US"/>
        </a:p>
      </dgm:t>
    </dgm:pt>
    <dgm:pt modelId="{2870BA7C-A363-4C0E-AD95-F865AD829518}" type="sibTrans" cxnId="{B4F0D82E-FB04-4CC7-9A78-DE241C0A027D}">
      <dgm:prSet/>
      <dgm:spPr/>
      <dgm:t>
        <a:bodyPr/>
        <a:lstStyle/>
        <a:p>
          <a:endParaRPr lang="en-US"/>
        </a:p>
      </dgm:t>
    </dgm:pt>
    <dgm:pt modelId="{FF08D50B-271A-4345-8FBB-FAD10709594C}">
      <dgm:prSet/>
      <dgm:spPr/>
      <dgm:t>
        <a:bodyPr/>
        <a:lstStyle/>
        <a:p>
          <a:r>
            <a:rPr lang="sl-SI"/>
            <a:t>Ugodnost prostega izhoda iz zavoda se obsojencu, ki prestaja kazen zapora v polodprtem režimu, podeli do štirikrat mesečno.</a:t>
          </a:r>
          <a:endParaRPr lang="en-US"/>
        </a:p>
      </dgm:t>
    </dgm:pt>
    <dgm:pt modelId="{FC7A47D0-812B-4340-9926-192009C0F6C7}" type="parTrans" cxnId="{8139C82F-D236-4061-AF92-BB4B2FE13C2C}">
      <dgm:prSet/>
      <dgm:spPr/>
      <dgm:t>
        <a:bodyPr/>
        <a:lstStyle/>
        <a:p>
          <a:endParaRPr lang="en-US"/>
        </a:p>
      </dgm:t>
    </dgm:pt>
    <dgm:pt modelId="{10B3175F-B5B5-4B8F-9D91-44F1ECF86175}" type="sibTrans" cxnId="{8139C82F-D236-4061-AF92-BB4B2FE13C2C}">
      <dgm:prSet/>
      <dgm:spPr/>
      <dgm:t>
        <a:bodyPr/>
        <a:lstStyle/>
        <a:p>
          <a:endParaRPr lang="en-US"/>
        </a:p>
      </dgm:t>
    </dgm:pt>
    <dgm:pt modelId="{A442F96A-F075-4E4A-969B-CCC5BA0F5EF9}">
      <dgm:prSet/>
      <dgm:spPr/>
      <dgm:t>
        <a:bodyPr/>
        <a:lstStyle/>
        <a:p>
          <a:r>
            <a:rPr lang="sl-SI"/>
            <a:t>Pošiljke</a:t>
          </a:r>
          <a:endParaRPr lang="en-US"/>
        </a:p>
      </dgm:t>
    </dgm:pt>
    <dgm:pt modelId="{7CF19A86-9FC1-442B-9907-628FA5633D18}" type="parTrans" cxnId="{74ED2718-CC42-465F-8CAC-5B7FC25A1A14}">
      <dgm:prSet/>
      <dgm:spPr/>
      <dgm:t>
        <a:bodyPr/>
        <a:lstStyle/>
        <a:p>
          <a:endParaRPr lang="en-US"/>
        </a:p>
      </dgm:t>
    </dgm:pt>
    <dgm:pt modelId="{6173F197-D9F2-4DF3-B32D-605E23740978}" type="sibTrans" cxnId="{74ED2718-CC42-465F-8CAC-5B7FC25A1A14}">
      <dgm:prSet/>
      <dgm:spPr/>
      <dgm:t>
        <a:bodyPr/>
        <a:lstStyle/>
        <a:p>
          <a:endParaRPr lang="en-US"/>
        </a:p>
      </dgm:t>
    </dgm:pt>
    <dgm:pt modelId="{6F99AA12-E334-4A77-A664-E630D2597CD3}">
      <dgm:prSet/>
      <dgm:spPr/>
      <dgm:t>
        <a:bodyPr/>
        <a:lstStyle/>
        <a:p>
          <a:r>
            <a:rPr lang="sl-SI"/>
            <a:t>štiri pošiljke s hrano na leto, eno pošiljko s perilom in z osebnimi predmeti na teden ter neomejeno število pošiljk s časopisi, revijami oziroma knjigami</a:t>
          </a:r>
          <a:endParaRPr lang="en-US"/>
        </a:p>
      </dgm:t>
    </dgm:pt>
    <dgm:pt modelId="{7DCBDA84-4C95-4C89-8FC7-735BC6184705}" type="parTrans" cxnId="{A8BFE5DE-1BD4-465E-9CAE-68531CE82CBF}">
      <dgm:prSet/>
      <dgm:spPr/>
      <dgm:t>
        <a:bodyPr/>
        <a:lstStyle/>
        <a:p>
          <a:endParaRPr lang="en-US"/>
        </a:p>
      </dgm:t>
    </dgm:pt>
    <dgm:pt modelId="{6ADD21C2-82AD-40E1-9923-59E3526807B9}" type="sibTrans" cxnId="{A8BFE5DE-1BD4-465E-9CAE-68531CE82CBF}">
      <dgm:prSet/>
      <dgm:spPr/>
      <dgm:t>
        <a:bodyPr/>
        <a:lstStyle/>
        <a:p>
          <a:endParaRPr lang="en-US"/>
        </a:p>
      </dgm:t>
    </dgm:pt>
    <dgm:pt modelId="{D796626A-BF1E-43B8-B025-0F2877E50396}" type="pres">
      <dgm:prSet presAssocID="{9C62CAED-F8EC-4FB8-96E8-3AF07A092A9C}" presName="linear" presStyleCnt="0">
        <dgm:presLayoutVars>
          <dgm:animLvl val="lvl"/>
          <dgm:resizeHandles val="exact"/>
        </dgm:presLayoutVars>
      </dgm:prSet>
      <dgm:spPr/>
    </dgm:pt>
    <dgm:pt modelId="{A5435C2C-5BF5-4B41-AD4F-B345A7AB01D6}" type="pres">
      <dgm:prSet presAssocID="{3D7C004A-45AF-49C8-B43C-371290637603}" presName="parentText" presStyleLbl="node1" presStyleIdx="0" presStyleCnt="4">
        <dgm:presLayoutVars>
          <dgm:chMax val="0"/>
          <dgm:bulletEnabled val="1"/>
        </dgm:presLayoutVars>
      </dgm:prSet>
      <dgm:spPr/>
    </dgm:pt>
    <dgm:pt modelId="{0339A891-DB56-485F-86E2-8734521D3B2A}" type="pres">
      <dgm:prSet presAssocID="{3D7C004A-45AF-49C8-B43C-371290637603}" presName="childText" presStyleLbl="revTx" presStyleIdx="0" presStyleCnt="4">
        <dgm:presLayoutVars>
          <dgm:bulletEnabled val="1"/>
        </dgm:presLayoutVars>
      </dgm:prSet>
      <dgm:spPr/>
    </dgm:pt>
    <dgm:pt modelId="{0FCE9996-580A-4876-BEAF-E752A5A5B893}" type="pres">
      <dgm:prSet presAssocID="{002419A1-ADD9-4A6E-8817-92358DFD6F0F}" presName="parentText" presStyleLbl="node1" presStyleIdx="1" presStyleCnt="4">
        <dgm:presLayoutVars>
          <dgm:chMax val="0"/>
          <dgm:bulletEnabled val="1"/>
        </dgm:presLayoutVars>
      </dgm:prSet>
      <dgm:spPr/>
    </dgm:pt>
    <dgm:pt modelId="{13CA77B4-EAB1-4049-842E-2EB94BF1D9AD}" type="pres">
      <dgm:prSet presAssocID="{002419A1-ADD9-4A6E-8817-92358DFD6F0F}" presName="childText" presStyleLbl="revTx" presStyleIdx="1" presStyleCnt="4">
        <dgm:presLayoutVars>
          <dgm:bulletEnabled val="1"/>
        </dgm:presLayoutVars>
      </dgm:prSet>
      <dgm:spPr/>
    </dgm:pt>
    <dgm:pt modelId="{7CEAA2BD-96FC-4A0E-877D-252E51F38DFB}" type="pres">
      <dgm:prSet presAssocID="{1431F399-3F40-4A43-8CE8-32F3C085559B}" presName="parentText" presStyleLbl="node1" presStyleIdx="2" presStyleCnt="4">
        <dgm:presLayoutVars>
          <dgm:chMax val="0"/>
          <dgm:bulletEnabled val="1"/>
        </dgm:presLayoutVars>
      </dgm:prSet>
      <dgm:spPr/>
    </dgm:pt>
    <dgm:pt modelId="{D385B235-5D7F-47BB-A7BD-18F619ECD994}" type="pres">
      <dgm:prSet presAssocID="{1431F399-3F40-4A43-8CE8-32F3C085559B}" presName="childText" presStyleLbl="revTx" presStyleIdx="2" presStyleCnt="4">
        <dgm:presLayoutVars>
          <dgm:bulletEnabled val="1"/>
        </dgm:presLayoutVars>
      </dgm:prSet>
      <dgm:spPr/>
    </dgm:pt>
    <dgm:pt modelId="{1318442E-61AD-4B9F-B519-F023C4EF8698}" type="pres">
      <dgm:prSet presAssocID="{A442F96A-F075-4E4A-969B-CCC5BA0F5EF9}" presName="parentText" presStyleLbl="node1" presStyleIdx="3" presStyleCnt="4">
        <dgm:presLayoutVars>
          <dgm:chMax val="0"/>
          <dgm:bulletEnabled val="1"/>
        </dgm:presLayoutVars>
      </dgm:prSet>
      <dgm:spPr/>
    </dgm:pt>
    <dgm:pt modelId="{DCF4403E-094C-4029-878A-EC04EC64B6A6}" type="pres">
      <dgm:prSet presAssocID="{A442F96A-F075-4E4A-969B-CCC5BA0F5EF9}" presName="childText" presStyleLbl="revTx" presStyleIdx="3" presStyleCnt="4">
        <dgm:presLayoutVars>
          <dgm:bulletEnabled val="1"/>
        </dgm:presLayoutVars>
      </dgm:prSet>
      <dgm:spPr/>
    </dgm:pt>
  </dgm:ptLst>
  <dgm:cxnLst>
    <dgm:cxn modelId="{74ED2718-CC42-465F-8CAC-5B7FC25A1A14}" srcId="{9C62CAED-F8EC-4FB8-96E8-3AF07A092A9C}" destId="{A442F96A-F075-4E4A-969B-CCC5BA0F5EF9}" srcOrd="3" destOrd="0" parTransId="{7CF19A86-9FC1-442B-9907-628FA5633D18}" sibTransId="{6173F197-D9F2-4DF3-B32D-605E23740978}"/>
    <dgm:cxn modelId="{94AB381C-7214-4785-8EF3-229CE3676B7B}" srcId="{9C62CAED-F8EC-4FB8-96E8-3AF07A092A9C}" destId="{002419A1-ADD9-4A6E-8817-92358DFD6F0F}" srcOrd="1" destOrd="0" parTransId="{D31B37B9-985A-4060-8409-0FFCB9CE1087}" sibTransId="{9C599897-8FFF-4D17-89C3-E2D9BDC8B4B1}"/>
    <dgm:cxn modelId="{B4F0D82E-FB04-4CC7-9A78-DE241C0A027D}" srcId="{9C62CAED-F8EC-4FB8-96E8-3AF07A092A9C}" destId="{1431F399-3F40-4A43-8CE8-32F3C085559B}" srcOrd="2" destOrd="0" parTransId="{8C9E7553-35C7-459B-8EE2-9E79AF47CB24}" sibTransId="{2870BA7C-A363-4C0E-AD95-F865AD829518}"/>
    <dgm:cxn modelId="{8139C82F-D236-4061-AF92-BB4B2FE13C2C}" srcId="{1431F399-3F40-4A43-8CE8-32F3C085559B}" destId="{FF08D50B-271A-4345-8FBB-FAD10709594C}" srcOrd="0" destOrd="0" parTransId="{FC7A47D0-812B-4340-9926-192009C0F6C7}" sibTransId="{10B3175F-B5B5-4B8F-9D91-44F1ECF86175}"/>
    <dgm:cxn modelId="{1602405D-0B0F-41B5-B6AB-3296960F39AF}" type="presOf" srcId="{3D7C004A-45AF-49C8-B43C-371290637603}" destId="{A5435C2C-5BF5-4B41-AD4F-B345A7AB01D6}" srcOrd="0" destOrd="0" presId="urn:microsoft.com/office/officeart/2005/8/layout/vList2"/>
    <dgm:cxn modelId="{50C1C554-943C-47BF-A4E4-32F9FE3CEB7E}" type="presOf" srcId="{6F99AA12-E334-4A77-A664-E630D2597CD3}" destId="{DCF4403E-094C-4029-878A-EC04EC64B6A6}" srcOrd="0" destOrd="0" presId="urn:microsoft.com/office/officeart/2005/8/layout/vList2"/>
    <dgm:cxn modelId="{43ECE454-99AE-4BD9-AB29-B90D2F568568}" type="presOf" srcId="{9C62CAED-F8EC-4FB8-96E8-3AF07A092A9C}" destId="{D796626A-BF1E-43B8-B025-0F2877E50396}" srcOrd="0" destOrd="0" presId="urn:microsoft.com/office/officeart/2005/8/layout/vList2"/>
    <dgm:cxn modelId="{09E7E759-1929-4FFC-89B4-FF03F810FC04}" type="presOf" srcId="{A442F96A-F075-4E4A-969B-CCC5BA0F5EF9}" destId="{1318442E-61AD-4B9F-B519-F023C4EF8698}" srcOrd="0" destOrd="0" presId="urn:microsoft.com/office/officeart/2005/8/layout/vList2"/>
    <dgm:cxn modelId="{D5352C82-6105-4362-B64B-D6E2BF883E4D}" type="presOf" srcId="{6B80E6B6-3676-41F1-8ECD-2E699FB7256B}" destId="{13CA77B4-EAB1-4049-842E-2EB94BF1D9AD}" srcOrd="0" destOrd="0" presId="urn:microsoft.com/office/officeart/2005/8/layout/vList2"/>
    <dgm:cxn modelId="{6D656683-9437-4B7E-AA16-5AB5B1C4D0B0}" type="presOf" srcId="{D7BDD956-9D34-4FE3-89A9-66D43D4B76CA}" destId="{0339A891-DB56-485F-86E2-8734521D3B2A}" srcOrd="0" destOrd="0" presId="urn:microsoft.com/office/officeart/2005/8/layout/vList2"/>
    <dgm:cxn modelId="{4214BCBB-1F63-4979-95FC-78CB504E80D6}" srcId="{9C62CAED-F8EC-4FB8-96E8-3AF07A092A9C}" destId="{3D7C004A-45AF-49C8-B43C-371290637603}" srcOrd="0" destOrd="0" parTransId="{EB3EEF0B-97D8-43D4-A112-4535061638BD}" sibTransId="{A0169937-06E4-4339-AD98-06C577423BCD}"/>
    <dgm:cxn modelId="{52225FC2-0EC5-4139-84FB-2C82C670F698}" type="presOf" srcId="{002419A1-ADD9-4A6E-8817-92358DFD6F0F}" destId="{0FCE9996-580A-4876-BEAF-E752A5A5B893}" srcOrd="0" destOrd="0" presId="urn:microsoft.com/office/officeart/2005/8/layout/vList2"/>
    <dgm:cxn modelId="{3FED2ACB-9612-47FC-A57E-91C55A2D4F62}" type="presOf" srcId="{FF08D50B-271A-4345-8FBB-FAD10709594C}" destId="{D385B235-5D7F-47BB-A7BD-18F619ECD994}" srcOrd="0" destOrd="0" presId="urn:microsoft.com/office/officeart/2005/8/layout/vList2"/>
    <dgm:cxn modelId="{6FC326DD-73BD-4D31-A567-C6A14FF4CC9F}" srcId="{3D7C004A-45AF-49C8-B43C-371290637603}" destId="{D7BDD956-9D34-4FE3-89A9-66D43D4B76CA}" srcOrd="0" destOrd="0" parTransId="{4CEB5673-A88F-4E06-8BAE-5FB796E8BF7F}" sibTransId="{7897A333-6231-48C6-92D0-C9C7141202BD}"/>
    <dgm:cxn modelId="{A8BFE5DE-1BD4-465E-9CAE-68531CE82CBF}" srcId="{A442F96A-F075-4E4A-969B-CCC5BA0F5EF9}" destId="{6F99AA12-E334-4A77-A664-E630D2597CD3}" srcOrd="0" destOrd="0" parTransId="{7DCBDA84-4C95-4C89-8FC7-735BC6184705}" sibTransId="{6ADD21C2-82AD-40E1-9923-59E3526807B9}"/>
    <dgm:cxn modelId="{677A92EA-9A55-4651-BCF6-A3CEF15BBEAA}" type="presOf" srcId="{1431F399-3F40-4A43-8CE8-32F3C085559B}" destId="{7CEAA2BD-96FC-4A0E-877D-252E51F38DFB}" srcOrd="0" destOrd="0" presId="urn:microsoft.com/office/officeart/2005/8/layout/vList2"/>
    <dgm:cxn modelId="{DE0836F8-79E2-4E02-917A-4DCD024E4792}" srcId="{002419A1-ADD9-4A6E-8817-92358DFD6F0F}" destId="{6B80E6B6-3676-41F1-8ECD-2E699FB7256B}" srcOrd="0" destOrd="0" parTransId="{63489D21-AAED-434E-850A-04813E80FB71}" sibTransId="{0C576D9B-7481-4D2A-8A7D-798C85C00F93}"/>
    <dgm:cxn modelId="{F58BE725-316C-4A6C-9437-8622ACA5C674}" type="presParOf" srcId="{D796626A-BF1E-43B8-B025-0F2877E50396}" destId="{A5435C2C-5BF5-4B41-AD4F-B345A7AB01D6}" srcOrd="0" destOrd="0" presId="urn:microsoft.com/office/officeart/2005/8/layout/vList2"/>
    <dgm:cxn modelId="{BADA0C50-8358-4560-BE5F-CF0731224DF8}" type="presParOf" srcId="{D796626A-BF1E-43B8-B025-0F2877E50396}" destId="{0339A891-DB56-485F-86E2-8734521D3B2A}" srcOrd="1" destOrd="0" presId="urn:microsoft.com/office/officeart/2005/8/layout/vList2"/>
    <dgm:cxn modelId="{60FD9F70-3923-41B5-95A9-765E9EDAB5DD}" type="presParOf" srcId="{D796626A-BF1E-43B8-B025-0F2877E50396}" destId="{0FCE9996-580A-4876-BEAF-E752A5A5B893}" srcOrd="2" destOrd="0" presId="urn:microsoft.com/office/officeart/2005/8/layout/vList2"/>
    <dgm:cxn modelId="{B29019E4-DB75-4F5D-B591-87C5B83D838A}" type="presParOf" srcId="{D796626A-BF1E-43B8-B025-0F2877E50396}" destId="{13CA77B4-EAB1-4049-842E-2EB94BF1D9AD}" srcOrd="3" destOrd="0" presId="urn:microsoft.com/office/officeart/2005/8/layout/vList2"/>
    <dgm:cxn modelId="{37970DD4-8119-41FE-B708-63121C071A41}" type="presParOf" srcId="{D796626A-BF1E-43B8-B025-0F2877E50396}" destId="{7CEAA2BD-96FC-4A0E-877D-252E51F38DFB}" srcOrd="4" destOrd="0" presId="urn:microsoft.com/office/officeart/2005/8/layout/vList2"/>
    <dgm:cxn modelId="{6204DF32-9CF6-45F0-A444-26EDE868B58D}" type="presParOf" srcId="{D796626A-BF1E-43B8-B025-0F2877E50396}" destId="{D385B235-5D7F-47BB-A7BD-18F619ECD994}" srcOrd="5" destOrd="0" presId="urn:microsoft.com/office/officeart/2005/8/layout/vList2"/>
    <dgm:cxn modelId="{26AFE6A3-F74C-4D37-A07E-22B0A700D1BC}" type="presParOf" srcId="{D796626A-BF1E-43B8-B025-0F2877E50396}" destId="{1318442E-61AD-4B9F-B519-F023C4EF8698}" srcOrd="6" destOrd="0" presId="urn:microsoft.com/office/officeart/2005/8/layout/vList2"/>
    <dgm:cxn modelId="{4E986902-8A42-4E8A-B1CD-197BA37F8417}" type="presParOf" srcId="{D796626A-BF1E-43B8-B025-0F2877E50396}" destId="{DCF4403E-094C-4029-878A-EC04EC64B6A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F2E09A-0B99-4D07-AF8C-B8EAB1E9C81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5B6ACFE-0405-440C-B5F9-1D668C63E4DB}">
      <dgm:prSet/>
      <dgm:spPr/>
      <dgm:t>
        <a:bodyPr/>
        <a:lstStyle/>
        <a:p>
          <a:r>
            <a:rPr lang="sl-SI"/>
            <a:t>Nadzor</a:t>
          </a:r>
          <a:endParaRPr lang="en-US"/>
        </a:p>
      </dgm:t>
    </dgm:pt>
    <dgm:pt modelId="{A9641DA6-77A5-4CAD-A75C-8284DD68FDF0}" type="parTrans" cxnId="{A6EA8F83-1F6B-48C4-B79E-E11CDEDB0C00}">
      <dgm:prSet/>
      <dgm:spPr/>
      <dgm:t>
        <a:bodyPr/>
        <a:lstStyle/>
        <a:p>
          <a:endParaRPr lang="en-US"/>
        </a:p>
      </dgm:t>
    </dgm:pt>
    <dgm:pt modelId="{D44A5486-97AB-4DCE-A490-B3AEAA934A56}" type="sibTrans" cxnId="{A6EA8F83-1F6B-48C4-B79E-E11CDEDB0C00}">
      <dgm:prSet/>
      <dgm:spPr/>
      <dgm:t>
        <a:bodyPr/>
        <a:lstStyle/>
        <a:p>
          <a:endParaRPr lang="en-US"/>
        </a:p>
      </dgm:t>
    </dgm:pt>
    <dgm:pt modelId="{F015CBC9-2DAF-4FF7-8344-8105C3350D21}">
      <dgm:prSet/>
      <dgm:spPr/>
      <dgm:t>
        <a:bodyPr/>
        <a:lstStyle/>
        <a:p>
          <a:r>
            <a:rPr lang="sl-SI" dirty="0"/>
            <a:t>Stopnja nadzora nad obsojenci je praviloma najnižja, obsojenci so občasno nadzorovani, prosto se gibajo v okolici zavoda ali oddelka, ki se določi s hišnim redom zavoda, na delo odhajajo sami in med delom niso redno nadzorovani.</a:t>
          </a:r>
          <a:endParaRPr lang="en-US" dirty="0"/>
        </a:p>
      </dgm:t>
    </dgm:pt>
    <dgm:pt modelId="{F2B9B95D-ADE8-4485-BD5C-FBB85F229874}" type="parTrans" cxnId="{95D7D926-AE76-4FF2-B0AD-B43768055684}">
      <dgm:prSet/>
      <dgm:spPr/>
      <dgm:t>
        <a:bodyPr/>
        <a:lstStyle/>
        <a:p>
          <a:endParaRPr lang="en-US"/>
        </a:p>
      </dgm:t>
    </dgm:pt>
    <dgm:pt modelId="{9384F00D-BAA1-4738-A136-3FF67F529099}" type="sibTrans" cxnId="{95D7D926-AE76-4FF2-B0AD-B43768055684}">
      <dgm:prSet/>
      <dgm:spPr/>
      <dgm:t>
        <a:bodyPr/>
        <a:lstStyle/>
        <a:p>
          <a:endParaRPr lang="en-US"/>
        </a:p>
      </dgm:t>
    </dgm:pt>
    <dgm:pt modelId="{EE5B4E72-AA74-42A8-AAA0-0244CB43A74B}">
      <dgm:prSet/>
      <dgm:spPr/>
      <dgm:t>
        <a:bodyPr/>
        <a:lstStyle/>
        <a:p>
          <a:r>
            <a:rPr lang="sl-SI"/>
            <a:t>Prostori</a:t>
          </a:r>
          <a:endParaRPr lang="en-US"/>
        </a:p>
      </dgm:t>
    </dgm:pt>
    <dgm:pt modelId="{C1854E86-BD3A-48AF-B9E5-70F2A36DF57B}" type="parTrans" cxnId="{CE7DCF6B-0F3D-4980-A9AE-CE191D97AEC4}">
      <dgm:prSet/>
      <dgm:spPr/>
      <dgm:t>
        <a:bodyPr/>
        <a:lstStyle/>
        <a:p>
          <a:endParaRPr lang="en-US"/>
        </a:p>
      </dgm:t>
    </dgm:pt>
    <dgm:pt modelId="{792A1F74-85EB-4F85-B537-4C5B5DF35088}" type="sibTrans" cxnId="{CE7DCF6B-0F3D-4980-A9AE-CE191D97AEC4}">
      <dgm:prSet/>
      <dgm:spPr/>
      <dgm:t>
        <a:bodyPr/>
        <a:lstStyle/>
        <a:p>
          <a:endParaRPr lang="en-US"/>
        </a:p>
      </dgm:t>
    </dgm:pt>
    <dgm:pt modelId="{CEE1066C-9548-4ED2-93DA-C2B78C872ABC}">
      <dgm:prSet/>
      <dgm:spPr/>
      <dgm:t>
        <a:bodyPr/>
        <a:lstStyle/>
        <a:p>
          <a:r>
            <a:rPr lang="sl-SI"/>
            <a:t>Odprti oddelki praviloma niso opremljeni z arhitekturnimi in tehničnimi ovirami za preprečitev bega, lahko pa imajo ograjo in sisteme tehničnega varovanja za preprečitev vstopa v območje oddelka. Prostori, v katerih bivajo in delajo obsojenci, se praviloma ne zaklepajo. Vhodna vrata odprtega oddelka se ponoči praviloma zaklepajo.</a:t>
          </a:r>
          <a:endParaRPr lang="en-US"/>
        </a:p>
      </dgm:t>
    </dgm:pt>
    <dgm:pt modelId="{ED7DE38B-AB24-42A4-8206-4A9269A71ECD}" type="parTrans" cxnId="{02B3C958-64F7-4D5D-9FFE-4AF8A14ADBDF}">
      <dgm:prSet/>
      <dgm:spPr/>
      <dgm:t>
        <a:bodyPr/>
        <a:lstStyle/>
        <a:p>
          <a:endParaRPr lang="en-US"/>
        </a:p>
      </dgm:t>
    </dgm:pt>
    <dgm:pt modelId="{BE19674F-FECD-4212-9323-AE331A1E6346}" type="sibTrans" cxnId="{02B3C958-64F7-4D5D-9FFE-4AF8A14ADBDF}">
      <dgm:prSet/>
      <dgm:spPr/>
      <dgm:t>
        <a:bodyPr/>
        <a:lstStyle/>
        <a:p>
          <a:endParaRPr lang="en-US"/>
        </a:p>
      </dgm:t>
    </dgm:pt>
    <dgm:pt modelId="{37A351DE-366E-4940-88A6-D99CDD6EAC66}">
      <dgm:prSet/>
      <dgm:spPr/>
      <dgm:t>
        <a:bodyPr/>
        <a:lstStyle/>
        <a:p>
          <a:r>
            <a:rPr lang="sl-SI"/>
            <a:t>Prosti izhodi</a:t>
          </a:r>
          <a:endParaRPr lang="en-US"/>
        </a:p>
      </dgm:t>
    </dgm:pt>
    <dgm:pt modelId="{A6618BC4-3918-4F18-A91F-0AC6238BCB21}" type="parTrans" cxnId="{65029B9A-9673-49C6-A0E6-F6C2C856E010}">
      <dgm:prSet/>
      <dgm:spPr/>
      <dgm:t>
        <a:bodyPr/>
        <a:lstStyle/>
        <a:p>
          <a:endParaRPr lang="en-US"/>
        </a:p>
      </dgm:t>
    </dgm:pt>
    <dgm:pt modelId="{7BE728F2-E079-46C6-98C5-663B022BAA58}" type="sibTrans" cxnId="{65029B9A-9673-49C6-A0E6-F6C2C856E010}">
      <dgm:prSet/>
      <dgm:spPr/>
      <dgm:t>
        <a:bodyPr/>
        <a:lstStyle/>
        <a:p>
          <a:endParaRPr lang="en-US"/>
        </a:p>
      </dgm:t>
    </dgm:pt>
    <dgm:pt modelId="{5D46C029-0397-4C5A-96AC-69D99289F4A9}">
      <dgm:prSet/>
      <dgm:spPr/>
      <dgm:t>
        <a:bodyPr/>
        <a:lstStyle/>
        <a:p>
          <a:r>
            <a:rPr lang="sl-SI"/>
            <a:t>Obsojencu, ki prestaja kazen zapora v odprtem režimu, se ta ugodnost podeli do petkrat mesečno.</a:t>
          </a:r>
          <a:endParaRPr lang="en-US"/>
        </a:p>
      </dgm:t>
    </dgm:pt>
    <dgm:pt modelId="{41C3B6E9-DE4E-414C-9C7D-1C6DC3BE8EA8}" type="parTrans" cxnId="{4BC73856-6602-434F-BA2C-620627EC80D3}">
      <dgm:prSet/>
      <dgm:spPr/>
      <dgm:t>
        <a:bodyPr/>
        <a:lstStyle/>
        <a:p>
          <a:endParaRPr lang="en-US"/>
        </a:p>
      </dgm:t>
    </dgm:pt>
    <dgm:pt modelId="{E0371BA1-FB7A-4BF4-9E72-E0EBB2A11CA5}" type="sibTrans" cxnId="{4BC73856-6602-434F-BA2C-620627EC80D3}">
      <dgm:prSet/>
      <dgm:spPr/>
      <dgm:t>
        <a:bodyPr/>
        <a:lstStyle/>
        <a:p>
          <a:endParaRPr lang="en-US"/>
        </a:p>
      </dgm:t>
    </dgm:pt>
    <dgm:pt modelId="{3ECD1245-13A4-40A3-AF0F-BFD0493B4326}">
      <dgm:prSet/>
      <dgm:spPr/>
      <dgm:t>
        <a:bodyPr/>
        <a:lstStyle/>
        <a:p>
          <a:r>
            <a:rPr lang="sl-SI"/>
            <a:t>Pošiljke</a:t>
          </a:r>
          <a:endParaRPr lang="en-US"/>
        </a:p>
      </dgm:t>
    </dgm:pt>
    <dgm:pt modelId="{4AEA40A5-BD59-4630-8FE1-9BEA776040B2}" type="parTrans" cxnId="{B26A5451-B89F-46E5-B969-C086B51D3ECA}">
      <dgm:prSet/>
      <dgm:spPr/>
      <dgm:t>
        <a:bodyPr/>
        <a:lstStyle/>
        <a:p>
          <a:endParaRPr lang="en-US"/>
        </a:p>
      </dgm:t>
    </dgm:pt>
    <dgm:pt modelId="{EDC1AC2B-095B-4CDE-B709-A5911BAF014C}" type="sibTrans" cxnId="{B26A5451-B89F-46E5-B969-C086B51D3ECA}">
      <dgm:prSet/>
      <dgm:spPr/>
      <dgm:t>
        <a:bodyPr/>
        <a:lstStyle/>
        <a:p>
          <a:endParaRPr lang="en-US"/>
        </a:p>
      </dgm:t>
    </dgm:pt>
    <dgm:pt modelId="{A91712C3-9691-4612-A112-5D9D8E2FAC4A}">
      <dgm:prSet/>
      <dgm:spPr/>
      <dgm:t>
        <a:bodyPr/>
        <a:lstStyle/>
        <a:p>
          <a:r>
            <a:rPr lang="sl-SI"/>
            <a:t>brez omejitev sprejemajo pošiljke s hrano, perilom, z osebnimi predmeti in s časopisi oziroma knjigami</a:t>
          </a:r>
          <a:endParaRPr lang="en-US"/>
        </a:p>
      </dgm:t>
    </dgm:pt>
    <dgm:pt modelId="{EB7D9212-30A1-47C4-A0C7-82F3AC290E94}" type="parTrans" cxnId="{5CA3FCB6-6094-4D03-B317-AF225EFE2F34}">
      <dgm:prSet/>
      <dgm:spPr/>
      <dgm:t>
        <a:bodyPr/>
        <a:lstStyle/>
        <a:p>
          <a:endParaRPr lang="en-US"/>
        </a:p>
      </dgm:t>
    </dgm:pt>
    <dgm:pt modelId="{5C3E9EBD-4102-4849-973E-5EACCF450928}" type="sibTrans" cxnId="{5CA3FCB6-6094-4D03-B317-AF225EFE2F34}">
      <dgm:prSet/>
      <dgm:spPr/>
      <dgm:t>
        <a:bodyPr/>
        <a:lstStyle/>
        <a:p>
          <a:endParaRPr lang="en-US"/>
        </a:p>
      </dgm:t>
    </dgm:pt>
    <dgm:pt modelId="{6AFAE14A-E795-4819-8563-A086C05D80C6}" type="pres">
      <dgm:prSet presAssocID="{F7F2E09A-0B99-4D07-AF8C-B8EAB1E9C811}" presName="linear" presStyleCnt="0">
        <dgm:presLayoutVars>
          <dgm:animLvl val="lvl"/>
          <dgm:resizeHandles val="exact"/>
        </dgm:presLayoutVars>
      </dgm:prSet>
      <dgm:spPr/>
    </dgm:pt>
    <dgm:pt modelId="{EF1F9366-0A8F-4143-BEC6-475BAB84F899}" type="pres">
      <dgm:prSet presAssocID="{15B6ACFE-0405-440C-B5F9-1D668C63E4DB}" presName="parentText" presStyleLbl="node1" presStyleIdx="0" presStyleCnt="4">
        <dgm:presLayoutVars>
          <dgm:chMax val="0"/>
          <dgm:bulletEnabled val="1"/>
        </dgm:presLayoutVars>
      </dgm:prSet>
      <dgm:spPr/>
    </dgm:pt>
    <dgm:pt modelId="{F727D30C-C5DF-41E3-8EFB-A4B8D956FB2C}" type="pres">
      <dgm:prSet presAssocID="{15B6ACFE-0405-440C-B5F9-1D668C63E4DB}" presName="childText" presStyleLbl="revTx" presStyleIdx="0" presStyleCnt="4">
        <dgm:presLayoutVars>
          <dgm:bulletEnabled val="1"/>
        </dgm:presLayoutVars>
      </dgm:prSet>
      <dgm:spPr/>
    </dgm:pt>
    <dgm:pt modelId="{7ADA9DFF-E75D-4B01-B0FB-18122AB09C4A}" type="pres">
      <dgm:prSet presAssocID="{EE5B4E72-AA74-42A8-AAA0-0244CB43A74B}" presName="parentText" presStyleLbl="node1" presStyleIdx="1" presStyleCnt="4">
        <dgm:presLayoutVars>
          <dgm:chMax val="0"/>
          <dgm:bulletEnabled val="1"/>
        </dgm:presLayoutVars>
      </dgm:prSet>
      <dgm:spPr/>
    </dgm:pt>
    <dgm:pt modelId="{B0FF1F5A-8868-4C15-9D0E-08E1915A6369}" type="pres">
      <dgm:prSet presAssocID="{EE5B4E72-AA74-42A8-AAA0-0244CB43A74B}" presName="childText" presStyleLbl="revTx" presStyleIdx="1" presStyleCnt="4">
        <dgm:presLayoutVars>
          <dgm:bulletEnabled val="1"/>
        </dgm:presLayoutVars>
      </dgm:prSet>
      <dgm:spPr/>
    </dgm:pt>
    <dgm:pt modelId="{C0EA4843-EA04-488C-BCA6-F203DEB32E79}" type="pres">
      <dgm:prSet presAssocID="{37A351DE-366E-4940-88A6-D99CDD6EAC66}" presName="parentText" presStyleLbl="node1" presStyleIdx="2" presStyleCnt="4">
        <dgm:presLayoutVars>
          <dgm:chMax val="0"/>
          <dgm:bulletEnabled val="1"/>
        </dgm:presLayoutVars>
      </dgm:prSet>
      <dgm:spPr/>
    </dgm:pt>
    <dgm:pt modelId="{C4365470-7AD4-41D0-8FF5-8A33086F3A16}" type="pres">
      <dgm:prSet presAssocID="{37A351DE-366E-4940-88A6-D99CDD6EAC66}" presName="childText" presStyleLbl="revTx" presStyleIdx="2" presStyleCnt="4">
        <dgm:presLayoutVars>
          <dgm:bulletEnabled val="1"/>
        </dgm:presLayoutVars>
      </dgm:prSet>
      <dgm:spPr/>
    </dgm:pt>
    <dgm:pt modelId="{9EBA3632-03C0-4325-8DD9-DB5A791F1CC2}" type="pres">
      <dgm:prSet presAssocID="{3ECD1245-13A4-40A3-AF0F-BFD0493B4326}" presName="parentText" presStyleLbl="node1" presStyleIdx="3" presStyleCnt="4">
        <dgm:presLayoutVars>
          <dgm:chMax val="0"/>
          <dgm:bulletEnabled val="1"/>
        </dgm:presLayoutVars>
      </dgm:prSet>
      <dgm:spPr/>
    </dgm:pt>
    <dgm:pt modelId="{16A8A77B-028D-4C4D-A338-778E40EB5BA2}" type="pres">
      <dgm:prSet presAssocID="{3ECD1245-13A4-40A3-AF0F-BFD0493B4326}" presName="childText" presStyleLbl="revTx" presStyleIdx="3" presStyleCnt="4">
        <dgm:presLayoutVars>
          <dgm:bulletEnabled val="1"/>
        </dgm:presLayoutVars>
      </dgm:prSet>
      <dgm:spPr/>
    </dgm:pt>
  </dgm:ptLst>
  <dgm:cxnLst>
    <dgm:cxn modelId="{1E7B8C25-F1C4-47ED-8912-5A7AD1C5B100}" type="presOf" srcId="{F7F2E09A-0B99-4D07-AF8C-B8EAB1E9C811}" destId="{6AFAE14A-E795-4819-8563-A086C05D80C6}" srcOrd="0" destOrd="0" presId="urn:microsoft.com/office/officeart/2005/8/layout/vList2"/>
    <dgm:cxn modelId="{95D7D926-AE76-4FF2-B0AD-B43768055684}" srcId="{15B6ACFE-0405-440C-B5F9-1D668C63E4DB}" destId="{F015CBC9-2DAF-4FF7-8344-8105C3350D21}" srcOrd="0" destOrd="0" parTransId="{F2B9B95D-ADE8-4485-BD5C-FBB85F229874}" sibTransId="{9384F00D-BAA1-4738-A136-3FF67F529099}"/>
    <dgm:cxn modelId="{8C190A47-D912-472D-94B9-F867580D197A}" type="presOf" srcId="{F015CBC9-2DAF-4FF7-8344-8105C3350D21}" destId="{F727D30C-C5DF-41E3-8EFB-A4B8D956FB2C}" srcOrd="0" destOrd="0" presId="urn:microsoft.com/office/officeart/2005/8/layout/vList2"/>
    <dgm:cxn modelId="{C712DB47-A22C-4C25-A55F-0FD5F4E6EF01}" type="presOf" srcId="{EE5B4E72-AA74-42A8-AAA0-0244CB43A74B}" destId="{7ADA9DFF-E75D-4B01-B0FB-18122AB09C4A}" srcOrd="0" destOrd="0" presId="urn:microsoft.com/office/officeart/2005/8/layout/vList2"/>
    <dgm:cxn modelId="{CE7DCF6B-0F3D-4980-A9AE-CE191D97AEC4}" srcId="{F7F2E09A-0B99-4D07-AF8C-B8EAB1E9C811}" destId="{EE5B4E72-AA74-42A8-AAA0-0244CB43A74B}" srcOrd="1" destOrd="0" parTransId="{C1854E86-BD3A-48AF-B9E5-70F2A36DF57B}" sibTransId="{792A1F74-85EB-4F85-B537-4C5B5DF35088}"/>
    <dgm:cxn modelId="{B26A5451-B89F-46E5-B969-C086B51D3ECA}" srcId="{F7F2E09A-0B99-4D07-AF8C-B8EAB1E9C811}" destId="{3ECD1245-13A4-40A3-AF0F-BFD0493B4326}" srcOrd="3" destOrd="0" parTransId="{4AEA40A5-BD59-4630-8FE1-9BEA776040B2}" sibTransId="{EDC1AC2B-095B-4CDE-B709-A5911BAF014C}"/>
    <dgm:cxn modelId="{4BC73856-6602-434F-BA2C-620627EC80D3}" srcId="{37A351DE-366E-4940-88A6-D99CDD6EAC66}" destId="{5D46C029-0397-4C5A-96AC-69D99289F4A9}" srcOrd="0" destOrd="0" parTransId="{41C3B6E9-DE4E-414C-9C7D-1C6DC3BE8EA8}" sibTransId="{E0371BA1-FB7A-4BF4-9E72-E0EBB2A11CA5}"/>
    <dgm:cxn modelId="{02B3C958-64F7-4D5D-9FFE-4AF8A14ADBDF}" srcId="{EE5B4E72-AA74-42A8-AAA0-0244CB43A74B}" destId="{CEE1066C-9548-4ED2-93DA-C2B78C872ABC}" srcOrd="0" destOrd="0" parTransId="{ED7DE38B-AB24-42A4-8206-4A9269A71ECD}" sibTransId="{BE19674F-FECD-4212-9323-AE331A1E6346}"/>
    <dgm:cxn modelId="{A6EA8F83-1F6B-48C4-B79E-E11CDEDB0C00}" srcId="{F7F2E09A-0B99-4D07-AF8C-B8EAB1E9C811}" destId="{15B6ACFE-0405-440C-B5F9-1D668C63E4DB}" srcOrd="0" destOrd="0" parTransId="{A9641DA6-77A5-4CAD-A75C-8284DD68FDF0}" sibTransId="{D44A5486-97AB-4DCE-A490-B3AEAA934A56}"/>
    <dgm:cxn modelId="{A390EF89-853D-44D5-8216-2E0D469691AD}" type="presOf" srcId="{A91712C3-9691-4612-A112-5D9D8E2FAC4A}" destId="{16A8A77B-028D-4C4D-A338-778E40EB5BA2}" srcOrd="0" destOrd="0" presId="urn:microsoft.com/office/officeart/2005/8/layout/vList2"/>
    <dgm:cxn modelId="{65029B9A-9673-49C6-A0E6-F6C2C856E010}" srcId="{F7F2E09A-0B99-4D07-AF8C-B8EAB1E9C811}" destId="{37A351DE-366E-4940-88A6-D99CDD6EAC66}" srcOrd="2" destOrd="0" parTransId="{A6618BC4-3918-4F18-A91F-0AC6238BCB21}" sibTransId="{7BE728F2-E079-46C6-98C5-663B022BAA58}"/>
    <dgm:cxn modelId="{5CA3FCB6-6094-4D03-B317-AF225EFE2F34}" srcId="{3ECD1245-13A4-40A3-AF0F-BFD0493B4326}" destId="{A91712C3-9691-4612-A112-5D9D8E2FAC4A}" srcOrd="0" destOrd="0" parTransId="{EB7D9212-30A1-47C4-A0C7-82F3AC290E94}" sibTransId="{5C3E9EBD-4102-4849-973E-5EACCF450928}"/>
    <dgm:cxn modelId="{497DCEBB-C916-476F-8A9F-819FAB0438A7}" type="presOf" srcId="{15B6ACFE-0405-440C-B5F9-1D668C63E4DB}" destId="{EF1F9366-0A8F-4143-BEC6-475BAB84F899}" srcOrd="0" destOrd="0" presId="urn:microsoft.com/office/officeart/2005/8/layout/vList2"/>
    <dgm:cxn modelId="{0F1CFED0-0691-4DC5-B841-8CBCCFC7A14A}" type="presOf" srcId="{37A351DE-366E-4940-88A6-D99CDD6EAC66}" destId="{C0EA4843-EA04-488C-BCA6-F203DEB32E79}" srcOrd="0" destOrd="0" presId="urn:microsoft.com/office/officeart/2005/8/layout/vList2"/>
    <dgm:cxn modelId="{AB84C0D2-8E41-4DBD-91E4-9CB00A8B3EC3}" type="presOf" srcId="{3ECD1245-13A4-40A3-AF0F-BFD0493B4326}" destId="{9EBA3632-03C0-4325-8DD9-DB5A791F1CC2}" srcOrd="0" destOrd="0" presId="urn:microsoft.com/office/officeart/2005/8/layout/vList2"/>
    <dgm:cxn modelId="{F133B7E7-2827-4214-B0A7-BA9D75C10A23}" type="presOf" srcId="{CEE1066C-9548-4ED2-93DA-C2B78C872ABC}" destId="{B0FF1F5A-8868-4C15-9D0E-08E1915A6369}" srcOrd="0" destOrd="0" presId="urn:microsoft.com/office/officeart/2005/8/layout/vList2"/>
    <dgm:cxn modelId="{AC151BFE-C5CD-48ED-AB25-51682B485A0F}" type="presOf" srcId="{5D46C029-0397-4C5A-96AC-69D99289F4A9}" destId="{C4365470-7AD4-41D0-8FF5-8A33086F3A16}" srcOrd="0" destOrd="0" presId="urn:microsoft.com/office/officeart/2005/8/layout/vList2"/>
    <dgm:cxn modelId="{4E9A90FC-7593-4366-92CC-0005C5707DE7}" type="presParOf" srcId="{6AFAE14A-E795-4819-8563-A086C05D80C6}" destId="{EF1F9366-0A8F-4143-BEC6-475BAB84F899}" srcOrd="0" destOrd="0" presId="urn:microsoft.com/office/officeart/2005/8/layout/vList2"/>
    <dgm:cxn modelId="{A3E06609-6187-4C57-A2A4-91DE3A986C45}" type="presParOf" srcId="{6AFAE14A-E795-4819-8563-A086C05D80C6}" destId="{F727D30C-C5DF-41E3-8EFB-A4B8D956FB2C}" srcOrd="1" destOrd="0" presId="urn:microsoft.com/office/officeart/2005/8/layout/vList2"/>
    <dgm:cxn modelId="{F7593606-D0FF-40C7-8843-FE0738E5335F}" type="presParOf" srcId="{6AFAE14A-E795-4819-8563-A086C05D80C6}" destId="{7ADA9DFF-E75D-4B01-B0FB-18122AB09C4A}" srcOrd="2" destOrd="0" presId="urn:microsoft.com/office/officeart/2005/8/layout/vList2"/>
    <dgm:cxn modelId="{1FE7ACED-288C-4AC5-B93C-BEBC4AC1E7D6}" type="presParOf" srcId="{6AFAE14A-E795-4819-8563-A086C05D80C6}" destId="{B0FF1F5A-8868-4C15-9D0E-08E1915A6369}" srcOrd="3" destOrd="0" presId="urn:microsoft.com/office/officeart/2005/8/layout/vList2"/>
    <dgm:cxn modelId="{8DAEFD4B-BA3E-4286-A502-5F2A0933253D}" type="presParOf" srcId="{6AFAE14A-E795-4819-8563-A086C05D80C6}" destId="{C0EA4843-EA04-488C-BCA6-F203DEB32E79}" srcOrd="4" destOrd="0" presId="urn:microsoft.com/office/officeart/2005/8/layout/vList2"/>
    <dgm:cxn modelId="{519CF663-EC81-4FAE-BE21-2CEFB471CDAB}" type="presParOf" srcId="{6AFAE14A-E795-4819-8563-A086C05D80C6}" destId="{C4365470-7AD4-41D0-8FF5-8A33086F3A16}" srcOrd="5" destOrd="0" presId="urn:microsoft.com/office/officeart/2005/8/layout/vList2"/>
    <dgm:cxn modelId="{51A53136-F2D9-46CF-9915-E1E55CBCD65A}" type="presParOf" srcId="{6AFAE14A-E795-4819-8563-A086C05D80C6}" destId="{9EBA3632-03C0-4325-8DD9-DB5A791F1CC2}" srcOrd="6" destOrd="0" presId="urn:microsoft.com/office/officeart/2005/8/layout/vList2"/>
    <dgm:cxn modelId="{142638C0-C2DA-415D-BE5A-456AB1E790FC}" type="presParOf" srcId="{6AFAE14A-E795-4819-8563-A086C05D80C6}" destId="{16A8A77B-028D-4C4D-A338-778E40EB5BA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0723EE-2E6E-4E0C-8DEF-09AFE159F39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8298FFE-61C5-4D58-AF41-18E8F63E5239}">
      <dgm:prSet/>
      <dgm:spPr/>
      <dgm:t>
        <a:bodyPr/>
        <a:lstStyle/>
        <a:p>
          <a:r>
            <a:rPr lang="sl-SI"/>
            <a:t>- socialni status / premoženje</a:t>
          </a:r>
          <a:endParaRPr lang="en-US"/>
        </a:p>
      </dgm:t>
    </dgm:pt>
    <dgm:pt modelId="{5D46E219-68C6-46B8-A31C-0E17D7F6D606}" type="parTrans" cxnId="{1C69F7FA-1E18-45F7-9D55-57BE51A46116}">
      <dgm:prSet/>
      <dgm:spPr/>
      <dgm:t>
        <a:bodyPr/>
        <a:lstStyle/>
        <a:p>
          <a:endParaRPr lang="en-US"/>
        </a:p>
      </dgm:t>
    </dgm:pt>
    <dgm:pt modelId="{4E0291D1-CD2A-48D2-BCE1-274766878053}" type="sibTrans" cxnId="{1C69F7FA-1E18-45F7-9D55-57BE51A46116}">
      <dgm:prSet/>
      <dgm:spPr/>
      <dgm:t>
        <a:bodyPr/>
        <a:lstStyle/>
        <a:p>
          <a:endParaRPr lang="en-US"/>
        </a:p>
      </dgm:t>
    </dgm:pt>
    <dgm:pt modelId="{EBAB9BE4-8026-4EB8-BB1A-46493F45DDC5}">
      <dgm:prSet/>
      <dgm:spPr/>
      <dgm:t>
        <a:bodyPr/>
        <a:lstStyle/>
        <a:p>
          <a:r>
            <a:rPr lang="sl-SI"/>
            <a:t>- državljanstvo / narodnost</a:t>
          </a:r>
          <a:endParaRPr lang="en-US"/>
        </a:p>
      </dgm:t>
    </dgm:pt>
    <dgm:pt modelId="{55930868-BC08-4FD7-8C04-8D11EA1F1010}" type="parTrans" cxnId="{BC113996-5617-43F4-81B5-C3B7F004CA8A}">
      <dgm:prSet/>
      <dgm:spPr/>
      <dgm:t>
        <a:bodyPr/>
        <a:lstStyle/>
        <a:p>
          <a:endParaRPr lang="en-US"/>
        </a:p>
      </dgm:t>
    </dgm:pt>
    <dgm:pt modelId="{88713AC9-E1AB-4C4D-AD01-52B8AE27315E}" type="sibTrans" cxnId="{BC113996-5617-43F4-81B5-C3B7F004CA8A}">
      <dgm:prSet/>
      <dgm:spPr/>
      <dgm:t>
        <a:bodyPr/>
        <a:lstStyle/>
        <a:p>
          <a:endParaRPr lang="en-US"/>
        </a:p>
      </dgm:t>
    </dgm:pt>
    <dgm:pt modelId="{49772DFA-7BE3-4EA0-A90F-94439CFB564A}">
      <dgm:prSet/>
      <dgm:spPr/>
      <dgm:t>
        <a:bodyPr/>
        <a:lstStyle/>
        <a:p>
          <a:r>
            <a:rPr lang="sl-SI"/>
            <a:t>- starost</a:t>
          </a:r>
          <a:endParaRPr lang="en-US"/>
        </a:p>
      </dgm:t>
    </dgm:pt>
    <dgm:pt modelId="{F8A5499D-5101-4378-91BA-618CD8792805}" type="parTrans" cxnId="{6AB4B775-72CD-47AA-8369-9FD2A0673E6C}">
      <dgm:prSet/>
      <dgm:spPr/>
      <dgm:t>
        <a:bodyPr/>
        <a:lstStyle/>
        <a:p>
          <a:endParaRPr lang="en-US"/>
        </a:p>
      </dgm:t>
    </dgm:pt>
    <dgm:pt modelId="{C9F779F3-4C42-4DDA-9F48-ABE323921BA8}" type="sibTrans" cxnId="{6AB4B775-72CD-47AA-8369-9FD2A0673E6C}">
      <dgm:prSet/>
      <dgm:spPr/>
      <dgm:t>
        <a:bodyPr/>
        <a:lstStyle/>
        <a:p>
          <a:endParaRPr lang="en-US"/>
        </a:p>
      </dgm:t>
    </dgm:pt>
    <dgm:pt modelId="{FB5993C6-57FA-449E-B305-F7EB71DF0DD1}">
      <dgm:prSet/>
      <dgm:spPr/>
      <dgm:t>
        <a:bodyPr/>
        <a:lstStyle/>
        <a:p>
          <a:r>
            <a:rPr lang="sl-SI"/>
            <a:t>- zdravje</a:t>
          </a:r>
          <a:endParaRPr lang="en-US"/>
        </a:p>
      </dgm:t>
    </dgm:pt>
    <dgm:pt modelId="{1C76F0E7-446A-4490-B18D-FE002D6039EE}" type="parTrans" cxnId="{097BF264-494F-4009-9300-0F2E77B9055A}">
      <dgm:prSet/>
      <dgm:spPr/>
      <dgm:t>
        <a:bodyPr/>
        <a:lstStyle/>
        <a:p>
          <a:endParaRPr lang="en-US"/>
        </a:p>
      </dgm:t>
    </dgm:pt>
    <dgm:pt modelId="{24EF39F7-E3E7-4758-BA1B-F9D3790EFC51}" type="sibTrans" cxnId="{097BF264-494F-4009-9300-0F2E77B9055A}">
      <dgm:prSet/>
      <dgm:spPr/>
      <dgm:t>
        <a:bodyPr/>
        <a:lstStyle/>
        <a:p>
          <a:endParaRPr lang="en-US"/>
        </a:p>
      </dgm:t>
    </dgm:pt>
    <dgm:pt modelId="{98B8CEFB-8AA3-407F-8333-5E2271593757}">
      <dgm:prSet/>
      <dgm:spPr/>
      <dgm:t>
        <a:bodyPr/>
        <a:lstStyle/>
        <a:p>
          <a:r>
            <a:rPr lang="sl-SI"/>
            <a:t>- spol</a:t>
          </a:r>
          <a:endParaRPr lang="en-US"/>
        </a:p>
      </dgm:t>
    </dgm:pt>
    <dgm:pt modelId="{B6C28B6C-5B08-4613-AEF9-F3A95C64B33D}" type="parTrans" cxnId="{D24636CB-3B63-4909-B510-3A664C501899}">
      <dgm:prSet/>
      <dgm:spPr/>
      <dgm:t>
        <a:bodyPr/>
        <a:lstStyle/>
        <a:p>
          <a:endParaRPr lang="en-US"/>
        </a:p>
      </dgm:t>
    </dgm:pt>
    <dgm:pt modelId="{3BC52E1A-90D4-4F82-8427-C894A018FA9D}" type="sibTrans" cxnId="{D24636CB-3B63-4909-B510-3A664C501899}">
      <dgm:prSet/>
      <dgm:spPr/>
      <dgm:t>
        <a:bodyPr/>
        <a:lstStyle/>
        <a:p>
          <a:endParaRPr lang="en-US"/>
        </a:p>
      </dgm:t>
    </dgm:pt>
    <dgm:pt modelId="{4B086D11-57B3-4AB5-A1A1-39E30D8B3366}" type="pres">
      <dgm:prSet presAssocID="{D00723EE-2E6E-4E0C-8DEF-09AFE159F398}" presName="linear" presStyleCnt="0">
        <dgm:presLayoutVars>
          <dgm:animLvl val="lvl"/>
          <dgm:resizeHandles val="exact"/>
        </dgm:presLayoutVars>
      </dgm:prSet>
      <dgm:spPr/>
    </dgm:pt>
    <dgm:pt modelId="{04542E73-D175-4278-8C91-C5D27DCB2C4E}" type="pres">
      <dgm:prSet presAssocID="{38298FFE-61C5-4D58-AF41-18E8F63E5239}" presName="parentText" presStyleLbl="node1" presStyleIdx="0" presStyleCnt="5">
        <dgm:presLayoutVars>
          <dgm:chMax val="0"/>
          <dgm:bulletEnabled val="1"/>
        </dgm:presLayoutVars>
      </dgm:prSet>
      <dgm:spPr/>
    </dgm:pt>
    <dgm:pt modelId="{A21DBCE9-2ACA-4534-ABB7-24923E30A9FB}" type="pres">
      <dgm:prSet presAssocID="{4E0291D1-CD2A-48D2-BCE1-274766878053}" presName="spacer" presStyleCnt="0"/>
      <dgm:spPr/>
    </dgm:pt>
    <dgm:pt modelId="{662441B0-739E-482E-8349-3E43E6F89CF7}" type="pres">
      <dgm:prSet presAssocID="{EBAB9BE4-8026-4EB8-BB1A-46493F45DDC5}" presName="parentText" presStyleLbl="node1" presStyleIdx="1" presStyleCnt="5">
        <dgm:presLayoutVars>
          <dgm:chMax val="0"/>
          <dgm:bulletEnabled val="1"/>
        </dgm:presLayoutVars>
      </dgm:prSet>
      <dgm:spPr/>
    </dgm:pt>
    <dgm:pt modelId="{79EF5881-3D11-43CB-99FD-93188E8B277F}" type="pres">
      <dgm:prSet presAssocID="{88713AC9-E1AB-4C4D-AD01-52B8AE27315E}" presName="spacer" presStyleCnt="0"/>
      <dgm:spPr/>
    </dgm:pt>
    <dgm:pt modelId="{216A6DAF-4495-4460-83A2-A295ACD11458}" type="pres">
      <dgm:prSet presAssocID="{49772DFA-7BE3-4EA0-A90F-94439CFB564A}" presName="parentText" presStyleLbl="node1" presStyleIdx="2" presStyleCnt="5">
        <dgm:presLayoutVars>
          <dgm:chMax val="0"/>
          <dgm:bulletEnabled val="1"/>
        </dgm:presLayoutVars>
      </dgm:prSet>
      <dgm:spPr/>
    </dgm:pt>
    <dgm:pt modelId="{85C14EAD-1D5D-4315-973D-95F0135E2813}" type="pres">
      <dgm:prSet presAssocID="{C9F779F3-4C42-4DDA-9F48-ABE323921BA8}" presName="spacer" presStyleCnt="0"/>
      <dgm:spPr/>
    </dgm:pt>
    <dgm:pt modelId="{8033C9E7-0B0F-4F67-B52A-66602E4119BD}" type="pres">
      <dgm:prSet presAssocID="{FB5993C6-57FA-449E-B305-F7EB71DF0DD1}" presName="parentText" presStyleLbl="node1" presStyleIdx="3" presStyleCnt="5">
        <dgm:presLayoutVars>
          <dgm:chMax val="0"/>
          <dgm:bulletEnabled val="1"/>
        </dgm:presLayoutVars>
      </dgm:prSet>
      <dgm:spPr/>
    </dgm:pt>
    <dgm:pt modelId="{9025D94A-3BFA-44A0-AE66-16D4FDEB0D65}" type="pres">
      <dgm:prSet presAssocID="{24EF39F7-E3E7-4758-BA1B-F9D3790EFC51}" presName="spacer" presStyleCnt="0"/>
      <dgm:spPr/>
    </dgm:pt>
    <dgm:pt modelId="{42E61BFC-D015-469E-9ED5-0DDE90ACC8F5}" type="pres">
      <dgm:prSet presAssocID="{98B8CEFB-8AA3-407F-8333-5E2271593757}" presName="parentText" presStyleLbl="node1" presStyleIdx="4" presStyleCnt="5">
        <dgm:presLayoutVars>
          <dgm:chMax val="0"/>
          <dgm:bulletEnabled val="1"/>
        </dgm:presLayoutVars>
      </dgm:prSet>
      <dgm:spPr/>
    </dgm:pt>
  </dgm:ptLst>
  <dgm:cxnLst>
    <dgm:cxn modelId="{A9506701-400E-4B09-9025-DFABCA3E7078}" type="presOf" srcId="{D00723EE-2E6E-4E0C-8DEF-09AFE159F398}" destId="{4B086D11-57B3-4AB5-A1A1-39E30D8B3366}" srcOrd="0" destOrd="0" presId="urn:microsoft.com/office/officeart/2005/8/layout/vList2"/>
    <dgm:cxn modelId="{BDF56A05-41DD-4C8C-A66D-EB3656A1EFAC}" type="presOf" srcId="{38298FFE-61C5-4D58-AF41-18E8F63E5239}" destId="{04542E73-D175-4278-8C91-C5D27DCB2C4E}" srcOrd="0" destOrd="0" presId="urn:microsoft.com/office/officeart/2005/8/layout/vList2"/>
    <dgm:cxn modelId="{284C1B22-BA3C-4142-8641-B16D08C690FB}" type="presOf" srcId="{98B8CEFB-8AA3-407F-8333-5E2271593757}" destId="{42E61BFC-D015-469E-9ED5-0DDE90ACC8F5}" srcOrd="0" destOrd="0" presId="urn:microsoft.com/office/officeart/2005/8/layout/vList2"/>
    <dgm:cxn modelId="{5D0B5629-E6D2-4AA9-92FA-B852C59A1D76}" type="presOf" srcId="{49772DFA-7BE3-4EA0-A90F-94439CFB564A}" destId="{216A6DAF-4495-4460-83A2-A295ACD11458}" srcOrd="0" destOrd="0" presId="urn:microsoft.com/office/officeart/2005/8/layout/vList2"/>
    <dgm:cxn modelId="{1B028443-71C6-4F20-AEEC-EEB0F3749ED6}" type="presOf" srcId="{EBAB9BE4-8026-4EB8-BB1A-46493F45DDC5}" destId="{662441B0-739E-482E-8349-3E43E6F89CF7}" srcOrd="0" destOrd="0" presId="urn:microsoft.com/office/officeart/2005/8/layout/vList2"/>
    <dgm:cxn modelId="{097BF264-494F-4009-9300-0F2E77B9055A}" srcId="{D00723EE-2E6E-4E0C-8DEF-09AFE159F398}" destId="{FB5993C6-57FA-449E-B305-F7EB71DF0DD1}" srcOrd="3" destOrd="0" parTransId="{1C76F0E7-446A-4490-B18D-FE002D6039EE}" sibTransId="{24EF39F7-E3E7-4758-BA1B-F9D3790EFC51}"/>
    <dgm:cxn modelId="{6AB4B775-72CD-47AA-8369-9FD2A0673E6C}" srcId="{D00723EE-2E6E-4E0C-8DEF-09AFE159F398}" destId="{49772DFA-7BE3-4EA0-A90F-94439CFB564A}" srcOrd="2" destOrd="0" parTransId="{F8A5499D-5101-4378-91BA-618CD8792805}" sibTransId="{C9F779F3-4C42-4DDA-9F48-ABE323921BA8}"/>
    <dgm:cxn modelId="{FC3FDE86-20B9-4ADB-918F-B86F04C2A8AF}" type="presOf" srcId="{FB5993C6-57FA-449E-B305-F7EB71DF0DD1}" destId="{8033C9E7-0B0F-4F67-B52A-66602E4119BD}" srcOrd="0" destOrd="0" presId="urn:microsoft.com/office/officeart/2005/8/layout/vList2"/>
    <dgm:cxn modelId="{BC113996-5617-43F4-81B5-C3B7F004CA8A}" srcId="{D00723EE-2E6E-4E0C-8DEF-09AFE159F398}" destId="{EBAB9BE4-8026-4EB8-BB1A-46493F45DDC5}" srcOrd="1" destOrd="0" parTransId="{55930868-BC08-4FD7-8C04-8D11EA1F1010}" sibTransId="{88713AC9-E1AB-4C4D-AD01-52B8AE27315E}"/>
    <dgm:cxn modelId="{D24636CB-3B63-4909-B510-3A664C501899}" srcId="{D00723EE-2E6E-4E0C-8DEF-09AFE159F398}" destId="{98B8CEFB-8AA3-407F-8333-5E2271593757}" srcOrd="4" destOrd="0" parTransId="{B6C28B6C-5B08-4613-AEF9-F3A95C64B33D}" sibTransId="{3BC52E1A-90D4-4F82-8427-C894A018FA9D}"/>
    <dgm:cxn modelId="{1C69F7FA-1E18-45F7-9D55-57BE51A46116}" srcId="{D00723EE-2E6E-4E0C-8DEF-09AFE159F398}" destId="{38298FFE-61C5-4D58-AF41-18E8F63E5239}" srcOrd="0" destOrd="0" parTransId="{5D46E219-68C6-46B8-A31C-0E17D7F6D606}" sibTransId="{4E0291D1-CD2A-48D2-BCE1-274766878053}"/>
    <dgm:cxn modelId="{9C29C867-020D-4F85-8413-DBC5F4836C95}" type="presParOf" srcId="{4B086D11-57B3-4AB5-A1A1-39E30D8B3366}" destId="{04542E73-D175-4278-8C91-C5D27DCB2C4E}" srcOrd="0" destOrd="0" presId="urn:microsoft.com/office/officeart/2005/8/layout/vList2"/>
    <dgm:cxn modelId="{57CF0658-A331-45C7-8659-BDCA8FD07445}" type="presParOf" srcId="{4B086D11-57B3-4AB5-A1A1-39E30D8B3366}" destId="{A21DBCE9-2ACA-4534-ABB7-24923E30A9FB}" srcOrd="1" destOrd="0" presId="urn:microsoft.com/office/officeart/2005/8/layout/vList2"/>
    <dgm:cxn modelId="{B9911A9A-4280-4D41-9CCC-3CDA88BDFAAC}" type="presParOf" srcId="{4B086D11-57B3-4AB5-A1A1-39E30D8B3366}" destId="{662441B0-739E-482E-8349-3E43E6F89CF7}" srcOrd="2" destOrd="0" presId="urn:microsoft.com/office/officeart/2005/8/layout/vList2"/>
    <dgm:cxn modelId="{4A5934B0-DB93-4102-8067-55BF1BC5E508}" type="presParOf" srcId="{4B086D11-57B3-4AB5-A1A1-39E30D8B3366}" destId="{79EF5881-3D11-43CB-99FD-93188E8B277F}" srcOrd="3" destOrd="0" presId="urn:microsoft.com/office/officeart/2005/8/layout/vList2"/>
    <dgm:cxn modelId="{0EC22F94-F142-45F1-A1A7-E25F7EA7605F}" type="presParOf" srcId="{4B086D11-57B3-4AB5-A1A1-39E30D8B3366}" destId="{216A6DAF-4495-4460-83A2-A295ACD11458}" srcOrd="4" destOrd="0" presId="urn:microsoft.com/office/officeart/2005/8/layout/vList2"/>
    <dgm:cxn modelId="{8747FB5E-4FC4-4D21-80A9-325DF9EC943C}" type="presParOf" srcId="{4B086D11-57B3-4AB5-A1A1-39E30D8B3366}" destId="{85C14EAD-1D5D-4315-973D-95F0135E2813}" srcOrd="5" destOrd="0" presId="urn:microsoft.com/office/officeart/2005/8/layout/vList2"/>
    <dgm:cxn modelId="{5D45605A-F035-4936-AF59-3C3C9CFC01BC}" type="presParOf" srcId="{4B086D11-57B3-4AB5-A1A1-39E30D8B3366}" destId="{8033C9E7-0B0F-4F67-B52A-66602E4119BD}" srcOrd="6" destOrd="0" presId="urn:microsoft.com/office/officeart/2005/8/layout/vList2"/>
    <dgm:cxn modelId="{B4E960F0-A291-4B3D-A51D-BE934968CDA1}" type="presParOf" srcId="{4B086D11-57B3-4AB5-A1A1-39E30D8B3366}" destId="{9025D94A-3BFA-44A0-AE66-16D4FDEB0D65}" srcOrd="7" destOrd="0" presId="urn:microsoft.com/office/officeart/2005/8/layout/vList2"/>
    <dgm:cxn modelId="{FE12D2ED-C3FF-44B6-AB89-DAF1BBCFC179}" type="presParOf" srcId="{4B086D11-57B3-4AB5-A1A1-39E30D8B3366}" destId="{42E61BFC-D015-469E-9ED5-0DDE90ACC8F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1AB14D-D22A-411C-AAB7-F6986A0BFDA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7B40494-6EEB-4C03-98A1-9B465DF93FC7}">
      <dgm:prSet/>
      <dgm:spPr/>
      <dgm:t>
        <a:bodyPr/>
        <a:lstStyle/>
        <a:p>
          <a:r>
            <a:rPr lang="sl-SI"/>
            <a:t>Vzgojni ukrepi</a:t>
          </a:r>
          <a:endParaRPr lang="en-US"/>
        </a:p>
      </dgm:t>
    </dgm:pt>
    <dgm:pt modelId="{D69D4A6F-B75B-4364-9D6F-1283ADE035A0}" type="parTrans" cxnId="{AB9D8097-CB85-4FA5-9707-588FD9977CC4}">
      <dgm:prSet/>
      <dgm:spPr/>
      <dgm:t>
        <a:bodyPr/>
        <a:lstStyle/>
        <a:p>
          <a:endParaRPr lang="en-US"/>
        </a:p>
      </dgm:t>
    </dgm:pt>
    <dgm:pt modelId="{5A620E7D-04ED-47F7-BBDF-EDB676A17487}" type="sibTrans" cxnId="{AB9D8097-CB85-4FA5-9707-588FD9977CC4}">
      <dgm:prSet/>
      <dgm:spPr/>
      <dgm:t>
        <a:bodyPr/>
        <a:lstStyle/>
        <a:p>
          <a:endParaRPr lang="en-US"/>
        </a:p>
      </dgm:t>
    </dgm:pt>
    <dgm:pt modelId="{A995A8EC-134F-4906-A230-0557A515EC00}">
      <dgm:prSet/>
      <dgm:spPr/>
      <dgm:t>
        <a:bodyPr/>
        <a:lstStyle/>
        <a:p>
          <a:r>
            <a:rPr lang="sl-SI"/>
            <a:t>ukor;</a:t>
          </a:r>
          <a:endParaRPr lang="en-US"/>
        </a:p>
      </dgm:t>
    </dgm:pt>
    <dgm:pt modelId="{2861B396-572E-4489-9EC7-3D55E41178CF}" type="parTrans" cxnId="{AFF47695-D962-468A-BA99-4A694E85BD1D}">
      <dgm:prSet/>
      <dgm:spPr/>
      <dgm:t>
        <a:bodyPr/>
        <a:lstStyle/>
        <a:p>
          <a:endParaRPr lang="en-US"/>
        </a:p>
      </dgm:t>
    </dgm:pt>
    <dgm:pt modelId="{E775D284-E7CC-4AF8-85D0-AB1B0F882B79}" type="sibTrans" cxnId="{AFF47695-D962-468A-BA99-4A694E85BD1D}">
      <dgm:prSet/>
      <dgm:spPr/>
      <dgm:t>
        <a:bodyPr/>
        <a:lstStyle/>
        <a:p>
          <a:endParaRPr lang="en-US"/>
        </a:p>
      </dgm:t>
    </dgm:pt>
    <dgm:pt modelId="{73FA8C10-B146-4C17-8D3F-32A89251764F}">
      <dgm:prSet/>
      <dgm:spPr/>
      <dgm:t>
        <a:bodyPr/>
        <a:lstStyle/>
        <a:p>
          <a:r>
            <a:rPr lang="sl-SI"/>
            <a:t>navodila in prepovedi;</a:t>
          </a:r>
          <a:endParaRPr lang="en-US"/>
        </a:p>
      </dgm:t>
    </dgm:pt>
    <dgm:pt modelId="{A9FC9659-EBCE-454D-84F1-A1E8A4C79AA9}" type="parTrans" cxnId="{AE81967D-4B00-4A9A-82AF-71B4043379B4}">
      <dgm:prSet/>
      <dgm:spPr/>
      <dgm:t>
        <a:bodyPr/>
        <a:lstStyle/>
        <a:p>
          <a:endParaRPr lang="en-US"/>
        </a:p>
      </dgm:t>
    </dgm:pt>
    <dgm:pt modelId="{51A68AB1-DAA5-4104-A4C5-743E6058EA9D}" type="sibTrans" cxnId="{AE81967D-4B00-4A9A-82AF-71B4043379B4}">
      <dgm:prSet/>
      <dgm:spPr/>
      <dgm:t>
        <a:bodyPr/>
        <a:lstStyle/>
        <a:p>
          <a:endParaRPr lang="en-US"/>
        </a:p>
      </dgm:t>
    </dgm:pt>
    <dgm:pt modelId="{0D43CF62-E3E2-4B68-908E-9125138BC173}">
      <dgm:prSet/>
      <dgm:spPr/>
      <dgm:t>
        <a:bodyPr/>
        <a:lstStyle/>
        <a:p>
          <a:r>
            <a:rPr lang="sl-SI"/>
            <a:t>nadzorstvo organa socialnega varstva;</a:t>
          </a:r>
          <a:endParaRPr lang="en-US"/>
        </a:p>
      </dgm:t>
    </dgm:pt>
    <dgm:pt modelId="{2BF74831-4B04-43EF-81D6-59204F8C68A3}" type="parTrans" cxnId="{2845E027-A4E3-4735-B12E-72A8ADD00DD5}">
      <dgm:prSet/>
      <dgm:spPr/>
      <dgm:t>
        <a:bodyPr/>
        <a:lstStyle/>
        <a:p>
          <a:endParaRPr lang="en-US"/>
        </a:p>
      </dgm:t>
    </dgm:pt>
    <dgm:pt modelId="{263AF117-FE50-45F6-8C05-4D8F80C4D1F2}" type="sibTrans" cxnId="{2845E027-A4E3-4735-B12E-72A8ADD00DD5}">
      <dgm:prSet/>
      <dgm:spPr/>
      <dgm:t>
        <a:bodyPr/>
        <a:lstStyle/>
        <a:p>
          <a:endParaRPr lang="en-US"/>
        </a:p>
      </dgm:t>
    </dgm:pt>
    <dgm:pt modelId="{7608D6CC-E8C9-4058-A343-67232B323BD2}">
      <dgm:prSet/>
      <dgm:spPr/>
      <dgm:t>
        <a:bodyPr/>
        <a:lstStyle/>
        <a:p>
          <a:r>
            <a:rPr lang="sl-SI"/>
            <a:t>oddaja v vzgojni zavod;</a:t>
          </a:r>
          <a:endParaRPr lang="en-US"/>
        </a:p>
      </dgm:t>
    </dgm:pt>
    <dgm:pt modelId="{EAFF81D9-AA16-4F0F-9834-94DD53D8EB13}" type="parTrans" cxnId="{18118A9A-9DEF-48B9-8939-067A88065CEB}">
      <dgm:prSet/>
      <dgm:spPr/>
      <dgm:t>
        <a:bodyPr/>
        <a:lstStyle/>
        <a:p>
          <a:endParaRPr lang="en-US"/>
        </a:p>
      </dgm:t>
    </dgm:pt>
    <dgm:pt modelId="{747FC257-7C76-45C8-B694-9987966FE0BC}" type="sibTrans" cxnId="{18118A9A-9DEF-48B9-8939-067A88065CEB}">
      <dgm:prSet/>
      <dgm:spPr/>
      <dgm:t>
        <a:bodyPr/>
        <a:lstStyle/>
        <a:p>
          <a:endParaRPr lang="en-US"/>
        </a:p>
      </dgm:t>
    </dgm:pt>
    <dgm:pt modelId="{18CEB8AF-4AB4-40B6-8409-3DBD3C6B5268}">
      <dgm:prSet/>
      <dgm:spPr/>
      <dgm:t>
        <a:bodyPr/>
        <a:lstStyle/>
        <a:p>
          <a:r>
            <a:rPr lang="sl-SI"/>
            <a:t>oddaja v prevzgojni dom;</a:t>
          </a:r>
          <a:endParaRPr lang="en-US"/>
        </a:p>
      </dgm:t>
    </dgm:pt>
    <dgm:pt modelId="{230E17BD-F392-4FEF-971F-16523914AEB3}" type="parTrans" cxnId="{6D72162E-8CAF-4A39-ADCC-B33A84ABD243}">
      <dgm:prSet/>
      <dgm:spPr/>
      <dgm:t>
        <a:bodyPr/>
        <a:lstStyle/>
        <a:p>
          <a:endParaRPr lang="en-US"/>
        </a:p>
      </dgm:t>
    </dgm:pt>
    <dgm:pt modelId="{F5FA0259-31B1-4E87-8431-870706C3F4C2}" type="sibTrans" cxnId="{6D72162E-8CAF-4A39-ADCC-B33A84ABD243}">
      <dgm:prSet/>
      <dgm:spPr/>
      <dgm:t>
        <a:bodyPr/>
        <a:lstStyle/>
        <a:p>
          <a:endParaRPr lang="en-US"/>
        </a:p>
      </dgm:t>
    </dgm:pt>
    <dgm:pt modelId="{38BDD52E-2B46-4902-B821-A78F99354AA7}">
      <dgm:prSet/>
      <dgm:spPr/>
      <dgm:t>
        <a:bodyPr/>
        <a:lstStyle/>
        <a:p>
          <a:r>
            <a:rPr lang="sl-SI"/>
            <a:t>oddaja v zavod za usposabljanje</a:t>
          </a:r>
          <a:endParaRPr lang="en-US"/>
        </a:p>
      </dgm:t>
    </dgm:pt>
    <dgm:pt modelId="{2367515A-E4EB-431C-834E-AB5998F69688}" type="parTrans" cxnId="{A2B10B00-BA35-4BDD-B7FD-03660FF745FE}">
      <dgm:prSet/>
      <dgm:spPr/>
      <dgm:t>
        <a:bodyPr/>
        <a:lstStyle/>
        <a:p>
          <a:endParaRPr lang="en-US"/>
        </a:p>
      </dgm:t>
    </dgm:pt>
    <dgm:pt modelId="{FD712C14-6B40-4D01-95A0-68AD072123D4}" type="sibTrans" cxnId="{A2B10B00-BA35-4BDD-B7FD-03660FF745FE}">
      <dgm:prSet/>
      <dgm:spPr/>
      <dgm:t>
        <a:bodyPr/>
        <a:lstStyle/>
        <a:p>
          <a:endParaRPr lang="en-US"/>
        </a:p>
      </dgm:t>
    </dgm:pt>
    <dgm:pt modelId="{8D4C0C01-54E4-41B6-B296-10832FECD41E}">
      <dgm:prSet/>
      <dgm:spPr/>
      <dgm:t>
        <a:bodyPr/>
        <a:lstStyle/>
        <a:p>
          <a:r>
            <a:rPr lang="sl-SI"/>
            <a:t>Mladoletniški zapor ali Denarna kazen</a:t>
          </a:r>
          <a:endParaRPr lang="en-US"/>
        </a:p>
      </dgm:t>
    </dgm:pt>
    <dgm:pt modelId="{441CE0B2-27BF-4439-9D48-5691D0A9AB7B}" type="parTrans" cxnId="{68C28B78-1C18-48B4-81A6-ADACDFDDB097}">
      <dgm:prSet/>
      <dgm:spPr/>
      <dgm:t>
        <a:bodyPr/>
        <a:lstStyle/>
        <a:p>
          <a:endParaRPr lang="en-US"/>
        </a:p>
      </dgm:t>
    </dgm:pt>
    <dgm:pt modelId="{E2389982-6B8C-4732-9630-87A39C397CAE}" type="sibTrans" cxnId="{68C28B78-1C18-48B4-81A6-ADACDFDDB097}">
      <dgm:prSet/>
      <dgm:spPr/>
      <dgm:t>
        <a:bodyPr/>
        <a:lstStyle/>
        <a:p>
          <a:endParaRPr lang="en-US"/>
        </a:p>
      </dgm:t>
    </dgm:pt>
    <dgm:pt modelId="{B3916119-FF5A-47B6-81FD-A6A731D7E692}">
      <dgm:prSet/>
      <dgm:spPr/>
      <dgm:t>
        <a:bodyPr/>
        <a:lstStyle/>
        <a:p>
          <a:r>
            <a:rPr lang="sl-SI"/>
            <a:t>(stranski) Prepoved vožnje motornega vozila in Izgon tujca</a:t>
          </a:r>
          <a:endParaRPr lang="en-US"/>
        </a:p>
      </dgm:t>
    </dgm:pt>
    <dgm:pt modelId="{B8F6CC75-E782-4FF1-A9A8-84112C98F112}" type="parTrans" cxnId="{6BB5BA9A-327A-420B-B79C-6C51E674CFEC}">
      <dgm:prSet/>
      <dgm:spPr/>
      <dgm:t>
        <a:bodyPr/>
        <a:lstStyle/>
        <a:p>
          <a:endParaRPr lang="en-US"/>
        </a:p>
      </dgm:t>
    </dgm:pt>
    <dgm:pt modelId="{E058DDBB-AA7E-4A81-9ED8-1C2DCD0736DB}" type="sibTrans" cxnId="{6BB5BA9A-327A-420B-B79C-6C51E674CFEC}">
      <dgm:prSet/>
      <dgm:spPr/>
      <dgm:t>
        <a:bodyPr/>
        <a:lstStyle/>
        <a:p>
          <a:endParaRPr lang="en-US"/>
        </a:p>
      </dgm:t>
    </dgm:pt>
    <dgm:pt modelId="{F29A75CE-5054-4A66-A70A-D1F601928A8F}" type="pres">
      <dgm:prSet presAssocID="{2A1AB14D-D22A-411C-AAB7-F6986A0BFDAC}" presName="linear" presStyleCnt="0">
        <dgm:presLayoutVars>
          <dgm:animLvl val="lvl"/>
          <dgm:resizeHandles val="exact"/>
        </dgm:presLayoutVars>
      </dgm:prSet>
      <dgm:spPr/>
    </dgm:pt>
    <dgm:pt modelId="{6AFB85D6-40A0-4A15-9436-1508E6B720F5}" type="pres">
      <dgm:prSet presAssocID="{77B40494-6EEB-4C03-98A1-9B465DF93FC7}" presName="parentText" presStyleLbl="node1" presStyleIdx="0" presStyleCnt="3">
        <dgm:presLayoutVars>
          <dgm:chMax val="0"/>
          <dgm:bulletEnabled val="1"/>
        </dgm:presLayoutVars>
      </dgm:prSet>
      <dgm:spPr/>
    </dgm:pt>
    <dgm:pt modelId="{F136B506-DC03-407B-8B59-ADD4189C1EAE}" type="pres">
      <dgm:prSet presAssocID="{77B40494-6EEB-4C03-98A1-9B465DF93FC7}" presName="childText" presStyleLbl="revTx" presStyleIdx="0" presStyleCnt="1">
        <dgm:presLayoutVars>
          <dgm:bulletEnabled val="1"/>
        </dgm:presLayoutVars>
      </dgm:prSet>
      <dgm:spPr/>
    </dgm:pt>
    <dgm:pt modelId="{EB246920-A9A7-41B9-BB57-863ED3FD845E}" type="pres">
      <dgm:prSet presAssocID="{8D4C0C01-54E4-41B6-B296-10832FECD41E}" presName="parentText" presStyleLbl="node1" presStyleIdx="1" presStyleCnt="3">
        <dgm:presLayoutVars>
          <dgm:chMax val="0"/>
          <dgm:bulletEnabled val="1"/>
        </dgm:presLayoutVars>
      </dgm:prSet>
      <dgm:spPr/>
    </dgm:pt>
    <dgm:pt modelId="{EED47A61-C17E-4643-A227-B8CB5A75F930}" type="pres">
      <dgm:prSet presAssocID="{E2389982-6B8C-4732-9630-87A39C397CAE}" presName="spacer" presStyleCnt="0"/>
      <dgm:spPr/>
    </dgm:pt>
    <dgm:pt modelId="{63D71274-4963-4594-A7F6-ADE8009BCE3E}" type="pres">
      <dgm:prSet presAssocID="{B3916119-FF5A-47B6-81FD-A6A731D7E692}" presName="parentText" presStyleLbl="node1" presStyleIdx="2" presStyleCnt="3">
        <dgm:presLayoutVars>
          <dgm:chMax val="0"/>
          <dgm:bulletEnabled val="1"/>
        </dgm:presLayoutVars>
      </dgm:prSet>
      <dgm:spPr/>
    </dgm:pt>
  </dgm:ptLst>
  <dgm:cxnLst>
    <dgm:cxn modelId="{A2B10B00-BA35-4BDD-B7FD-03660FF745FE}" srcId="{77B40494-6EEB-4C03-98A1-9B465DF93FC7}" destId="{38BDD52E-2B46-4902-B821-A78F99354AA7}" srcOrd="5" destOrd="0" parTransId="{2367515A-E4EB-431C-834E-AB5998F69688}" sibTransId="{FD712C14-6B40-4D01-95A0-68AD072123D4}"/>
    <dgm:cxn modelId="{214D5502-5145-41CA-8A2B-FB9719272E90}" type="presOf" srcId="{8D4C0C01-54E4-41B6-B296-10832FECD41E}" destId="{EB246920-A9A7-41B9-BB57-863ED3FD845E}" srcOrd="0" destOrd="0" presId="urn:microsoft.com/office/officeart/2005/8/layout/vList2"/>
    <dgm:cxn modelId="{6510ED26-2573-47B0-949C-76C582A569C4}" type="presOf" srcId="{7608D6CC-E8C9-4058-A343-67232B323BD2}" destId="{F136B506-DC03-407B-8B59-ADD4189C1EAE}" srcOrd="0" destOrd="3" presId="urn:microsoft.com/office/officeart/2005/8/layout/vList2"/>
    <dgm:cxn modelId="{2845E027-A4E3-4735-B12E-72A8ADD00DD5}" srcId="{77B40494-6EEB-4C03-98A1-9B465DF93FC7}" destId="{0D43CF62-E3E2-4B68-908E-9125138BC173}" srcOrd="2" destOrd="0" parTransId="{2BF74831-4B04-43EF-81D6-59204F8C68A3}" sibTransId="{263AF117-FE50-45F6-8C05-4D8F80C4D1F2}"/>
    <dgm:cxn modelId="{6D72162E-8CAF-4A39-ADCC-B33A84ABD243}" srcId="{77B40494-6EEB-4C03-98A1-9B465DF93FC7}" destId="{18CEB8AF-4AB4-40B6-8409-3DBD3C6B5268}" srcOrd="4" destOrd="0" parTransId="{230E17BD-F392-4FEF-971F-16523914AEB3}" sibTransId="{F5FA0259-31B1-4E87-8431-870706C3F4C2}"/>
    <dgm:cxn modelId="{F7500C6A-D4F1-4617-9042-F255BB3309B6}" type="presOf" srcId="{18CEB8AF-4AB4-40B6-8409-3DBD3C6B5268}" destId="{F136B506-DC03-407B-8B59-ADD4189C1EAE}" srcOrd="0" destOrd="4" presId="urn:microsoft.com/office/officeart/2005/8/layout/vList2"/>
    <dgm:cxn modelId="{ED57DE6C-6E92-4824-9130-9387D939B741}" type="presOf" srcId="{38BDD52E-2B46-4902-B821-A78F99354AA7}" destId="{F136B506-DC03-407B-8B59-ADD4189C1EAE}" srcOrd="0" destOrd="5" presId="urn:microsoft.com/office/officeart/2005/8/layout/vList2"/>
    <dgm:cxn modelId="{2C7BA16D-6CDD-4F33-90BF-13E8A6F30A1B}" type="presOf" srcId="{73FA8C10-B146-4C17-8D3F-32A89251764F}" destId="{F136B506-DC03-407B-8B59-ADD4189C1EAE}" srcOrd="0" destOrd="1" presId="urn:microsoft.com/office/officeart/2005/8/layout/vList2"/>
    <dgm:cxn modelId="{781FFE57-446F-4D85-A140-DBA068D912C0}" type="presOf" srcId="{B3916119-FF5A-47B6-81FD-A6A731D7E692}" destId="{63D71274-4963-4594-A7F6-ADE8009BCE3E}" srcOrd="0" destOrd="0" presId="urn:microsoft.com/office/officeart/2005/8/layout/vList2"/>
    <dgm:cxn modelId="{68C28B78-1C18-48B4-81A6-ADACDFDDB097}" srcId="{2A1AB14D-D22A-411C-AAB7-F6986A0BFDAC}" destId="{8D4C0C01-54E4-41B6-B296-10832FECD41E}" srcOrd="1" destOrd="0" parTransId="{441CE0B2-27BF-4439-9D48-5691D0A9AB7B}" sibTransId="{E2389982-6B8C-4732-9630-87A39C397CAE}"/>
    <dgm:cxn modelId="{C58AE579-0449-42AC-B34C-A4A30781AA0A}" type="presOf" srcId="{0D43CF62-E3E2-4B68-908E-9125138BC173}" destId="{F136B506-DC03-407B-8B59-ADD4189C1EAE}" srcOrd="0" destOrd="2" presId="urn:microsoft.com/office/officeart/2005/8/layout/vList2"/>
    <dgm:cxn modelId="{AE81967D-4B00-4A9A-82AF-71B4043379B4}" srcId="{77B40494-6EEB-4C03-98A1-9B465DF93FC7}" destId="{73FA8C10-B146-4C17-8D3F-32A89251764F}" srcOrd="1" destOrd="0" parTransId="{A9FC9659-EBCE-454D-84F1-A1E8A4C79AA9}" sibTransId="{51A68AB1-DAA5-4104-A4C5-743E6058EA9D}"/>
    <dgm:cxn modelId="{F70E1589-CE1A-47A1-B299-E17020AEFCA9}" type="presOf" srcId="{2A1AB14D-D22A-411C-AAB7-F6986A0BFDAC}" destId="{F29A75CE-5054-4A66-A70A-D1F601928A8F}" srcOrd="0" destOrd="0" presId="urn:microsoft.com/office/officeart/2005/8/layout/vList2"/>
    <dgm:cxn modelId="{AFF47695-D962-468A-BA99-4A694E85BD1D}" srcId="{77B40494-6EEB-4C03-98A1-9B465DF93FC7}" destId="{A995A8EC-134F-4906-A230-0557A515EC00}" srcOrd="0" destOrd="0" parTransId="{2861B396-572E-4489-9EC7-3D55E41178CF}" sibTransId="{E775D284-E7CC-4AF8-85D0-AB1B0F882B79}"/>
    <dgm:cxn modelId="{AB9D8097-CB85-4FA5-9707-588FD9977CC4}" srcId="{2A1AB14D-D22A-411C-AAB7-F6986A0BFDAC}" destId="{77B40494-6EEB-4C03-98A1-9B465DF93FC7}" srcOrd="0" destOrd="0" parTransId="{D69D4A6F-B75B-4364-9D6F-1283ADE035A0}" sibTransId="{5A620E7D-04ED-47F7-BBDF-EDB676A17487}"/>
    <dgm:cxn modelId="{18118A9A-9DEF-48B9-8939-067A88065CEB}" srcId="{77B40494-6EEB-4C03-98A1-9B465DF93FC7}" destId="{7608D6CC-E8C9-4058-A343-67232B323BD2}" srcOrd="3" destOrd="0" parTransId="{EAFF81D9-AA16-4F0F-9834-94DD53D8EB13}" sibTransId="{747FC257-7C76-45C8-B694-9987966FE0BC}"/>
    <dgm:cxn modelId="{6BB5BA9A-327A-420B-B79C-6C51E674CFEC}" srcId="{2A1AB14D-D22A-411C-AAB7-F6986A0BFDAC}" destId="{B3916119-FF5A-47B6-81FD-A6A731D7E692}" srcOrd="2" destOrd="0" parTransId="{B8F6CC75-E782-4FF1-A9A8-84112C98F112}" sibTransId="{E058DDBB-AA7E-4A81-9ED8-1C2DCD0736DB}"/>
    <dgm:cxn modelId="{631CF2A9-8F98-402C-822C-8E54B309BA84}" type="presOf" srcId="{77B40494-6EEB-4C03-98A1-9B465DF93FC7}" destId="{6AFB85D6-40A0-4A15-9436-1508E6B720F5}" srcOrd="0" destOrd="0" presId="urn:microsoft.com/office/officeart/2005/8/layout/vList2"/>
    <dgm:cxn modelId="{D75E68F1-7D8C-49BB-9556-034D118C3F47}" type="presOf" srcId="{A995A8EC-134F-4906-A230-0557A515EC00}" destId="{F136B506-DC03-407B-8B59-ADD4189C1EAE}" srcOrd="0" destOrd="0" presId="urn:microsoft.com/office/officeart/2005/8/layout/vList2"/>
    <dgm:cxn modelId="{25CF58E3-96B3-4012-8DDF-9424E64B43C8}" type="presParOf" srcId="{F29A75CE-5054-4A66-A70A-D1F601928A8F}" destId="{6AFB85D6-40A0-4A15-9436-1508E6B720F5}" srcOrd="0" destOrd="0" presId="urn:microsoft.com/office/officeart/2005/8/layout/vList2"/>
    <dgm:cxn modelId="{3A2242CA-A73A-4FD7-A89E-CBF63816B38F}" type="presParOf" srcId="{F29A75CE-5054-4A66-A70A-D1F601928A8F}" destId="{F136B506-DC03-407B-8B59-ADD4189C1EAE}" srcOrd="1" destOrd="0" presId="urn:microsoft.com/office/officeart/2005/8/layout/vList2"/>
    <dgm:cxn modelId="{5A0A8D45-566F-4A5B-909A-B35C771B1C03}" type="presParOf" srcId="{F29A75CE-5054-4A66-A70A-D1F601928A8F}" destId="{EB246920-A9A7-41B9-BB57-863ED3FD845E}" srcOrd="2" destOrd="0" presId="urn:microsoft.com/office/officeart/2005/8/layout/vList2"/>
    <dgm:cxn modelId="{AB5C54C5-D9BC-4FF1-A74F-DA8F8A2BB9B7}" type="presParOf" srcId="{F29A75CE-5054-4A66-A70A-D1F601928A8F}" destId="{EED47A61-C17E-4643-A227-B8CB5A75F930}" srcOrd="3" destOrd="0" presId="urn:microsoft.com/office/officeart/2005/8/layout/vList2"/>
    <dgm:cxn modelId="{F5C93782-CEA9-4290-92B7-A9CA1C0DC6AD}" type="presParOf" srcId="{F29A75CE-5054-4A66-A70A-D1F601928A8F}" destId="{63D71274-4963-4594-A7F6-ADE8009BCE3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4F8141-0D47-4B38-B7FE-F1A5DB7F32D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49A28FC-1BE1-43BA-B4D7-296DB9A4D89B}">
      <dgm:prSet/>
      <dgm:spPr/>
      <dgm:t>
        <a:bodyPr/>
        <a:lstStyle/>
        <a:p>
          <a:r>
            <a:rPr lang="sl-SI"/>
            <a:t>- staranje populacije v zahodnih državah</a:t>
          </a:r>
          <a:endParaRPr lang="en-US"/>
        </a:p>
      </dgm:t>
    </dgm:pt>
    <dgm:pt modelId="{A348584C-EED0-4E96-AFDF-376AE7284392}" type="parTrans" cxnId="{3E96600A-E1C3-485F-B275-CC0F65C9DCA8}">
      <dgm:prSet/>
      <dgm:spPr/>
      <dgm:t>
        <a:bodyPr/>
        <a:lstStyle/>
        <a:p>
          <a:endParaRPr lang="en-US"/>
        </a:p>
      </dgm:t>
    </dgm:pt>
    <dgm:pt modelId="{B7943205-D650-4091-A990-F2FD7C6D03A3}" type="sibTrans" cxnId="{3E96600A-E1C3-485F-B275-CC0F65C9DCA8}">
      <dgm:prSet/>
      <dgm:spPr/>
      <dgm:t>
        <a:bodyPr/>
        <a:lstStyle/>
        <a:p>
          <a:endParaRPr lang="en-US"/>
        </a:p>
      </dgm:t>
    </dgm:pt>
    <dgm:pt modelId="{10861D05-3C3E-4FF1-B7A0-B2BC5A51EBAF}">
      <dgm:prSet/>
      <dgm:spPr/>
      <dgm:t>
        <a:bodyPr/>
        <a:lstStyle/>
        <a:p>
          <a:r>
            <a:rPr lang="sl-SI"/>
            <a:t>- staranje zaporske populacije</a:t>
          </a:r>
          <a:endParaRPr lang="en-US"/>
        </a:p>
      </dgm:t>
    </dgm:pt>
    <dgm:pt modelId="{AE7C517D-D834-412A-AF97-180C287000B8}" type="parTrans" cxnId="{2F41CCCF-C2F8-4D6B-B48C-3AD78A9F1A19}">
      <dgm:prSet/>
      <dgm:spPr/>
      <dgm:t>
        <a:bodyPr/>
        <a:lstStyle/>
        <a:p>
          <a:endParaRPr lang="en-US"/>
        </a:p>
      </dgm:t>
    </dgm:pt>
    <dgm:pt modelId="{DF60F73F-46DE-44BF-9545-4121AAD957C5}" type="sibTrans" cxnId="{2F41CCCF-C2F8-4D6B-B48C-3AD78A9F1A19}">
      <dgm:prSet/>
      <dgm:spPr/>
      <dgm:t>
        <a:bodyPr/>
        <a:lstStyle/>
        <a:p>
          <a:endParaRPr lang="en-US"/>
        </a:p>
      </dgm:t>
    </dgm:pt>
    <dgm:pt modelId="{FB7E0278-7CE7-4054-9524-812A3380160E}">
      <dgm:prSet/>
      <dgm:spPr/>
      <dgm:t>
        <a:bodyPr/>
        <a:lstStyle/>
        <a:p>
          <a:r>
            <a:rPr lang="sl-SI"/>
            <a:t>- vpliv na zdravje!</a:t>
          </a:r>
          <a:endParaRPr lang="en-US"/>
        </a:p>
      </dgm:t>
    </dgm:pt>
    <dgm:pt modelId="{3F494D79-D4FE-4B46-814A-1851E8F3161A}" type="parTrans" cxnId="{652C1D53-3ED1-4A77-8154-592A5DA223C3}">
      <dgm:prSet/>
      <dgm:spPr/>
      <dgm:t>
        <a:bodyPr/>
        <a:lstStyle/>
        <a:p>
          <a:endParaRPr lang="en-US"/>
        </a:p>
      </dgm:t>
    </dgm:pt>
    <dgm:pt modelId="{C25168CF-E674-4EFC-969E-643C55C96549}" type="sibTrans" cxnId="{652C1D53-3ED1-4A77-8154-592A5DA223C3}">
      <dgm:prSet/>
      <dgm:spPr/>
      <dgm:t>
        <a:bodyPr/>
        <a:lstStyle/>
        <a:p>
          <a:endParaRPr lang="en-US"/>
        </a:p>
      </dgm:t>
    </dgm:pt>
    <dgm:pt modelId="{569BFDC8-E4B0-4E5E-8177-AE7A21AAC538}">
      <dgm:prSet/>
      <dgm:spPr/>
      <dgm:t>
        <a:bodyPr/>
        <a:lstStyle/>
        <a:p>
          <a:r>
            <a:rPr lang="sl-SI"/>
            <a:t>Možnost odloga prestajanja kazni </a:t>
          </a:r>
          <a:endParaRPr lang="en-US"/>
        </a:p>
      </dgm:t>
    </dgm:pt>
    <dgm:pt modelId="{35065171-1E4F-4E19-AAB1-B9B353526B25}" type="parTrans" cxnId="{0181DD6C-B177-4441-BC5C-A13094A3D814}">
      <dgm:prSet/>
      <dgm:spPr/>
      <dgm:t>
        <a:bodyPr/>
        <a:lstStyle/>
        <a:p>
          <a:endParaRPr lang="en-US"/>
        </a:p>
      </dgm:t>
    </dgm:pt>
    <dgm:pt modelId="{DDAB7513-F65B-419A-B02F-73110FB33F48}" type="sibTrans" cxnId="{0181DD6C-B177-4441-BC5C-A13094A3D814}">
      <dgm:prSet/>
      <dgm:spPr/>
      <dgm:t>
        <a:bodyPr/>
        <a:lstStyle/>
        <a:p>
          <a:endParaRPr lang="en-US"/>
        </a:p>
      </dgm:t>
    </dgm:pt>
    <dgm:pt modelId="{D7A75801-3D50-4D43-9CC7-5695A7D34813}">
      <dgm:prSet/>
      <dgm:spPr/>
      <dgm:t>
        <a:bodyPr/>
        <a:lstStyle/>
        <a:p>
          <a:r>
            <a:rPr lang="sl-SI"/>
            <a:t>Možnost prestajanja kazni</a:t>
          </a:r>
          <a:endParaRPr lang="en-US"/>
        </a:p>
      </dgm:t>
    </dgm:pt>
    <dgm:pt modelId="{A14D2AE5-E511-4680-B255-4F3E74B13BC9}" type="parTrans" cxnId="{7E41C210-12FA-4F85-9519-6469DD047A08}">
      <dgm:prSet/>
      <dgm:spPr/>
      <dgm:t>
        <a:bodyPr/>
        <a:lstStyle/>
        <a:p>
          <a:endParaRPr lang="en-US"/>
        </a:p>
      </dgm:t>
    </dgm:pt>
    <dgm:pt modelId="{741DCB12-04F5-4D88-8A03-57BD836B0DB3}" type="sibTrans" cxnId="{7E41C210-12FA-4F85-9519-6469DD047A08}">
      <dgm:prSet/>
      <dgm:spPr/>
      <dgm:t>
        <a:bodyPr/>
        <a:lstStyle/>
        <a:p>
          <a:endParaRPr lang="en-US"/>
        </a:p>
      </dgm:t>
    </dgm:pt>
    <dgm:pt modelId="{34A4E71C-EA20-46BD-A8FA-49440470E089}">
      <dgm:prSet/>
      <dgm:spPr/>
      <dgm:t>
        <a:bodyPr/>
        <a:lstStyle/>
        <a:p>
          <a:r>
            <a:rPr lang="sl-SI" dirty="0"/>
            <a:t>Zdravljenje v / zunaj zapora  &gt;&gt;&gt;&gt;&gt;  bolnišnični oddelki v zaporu?</a:t>
          </a:r>
          <a:endParaRPr lang="en-US" dirty="0"/>
        </a:p>
      </dgm:t>
    </dgm:pt>
    <dgm:pt modelId="{DB3E5BAD-39EB-4B45-B1AC-3ABF91464EAC}" type="parTrans" cxnId="{FADDC7A9-3CF3-4526-BA90-9BF8CD3F7C2C}">
      <dgm:prSet/>
      <dgm:spPr/>
      <dgm:t>
        <a:bodyPr/>
        <a:lstStyle/>
        <a:p>
          <a:endParaRPr lang="en-US"/>
        </a:p>
      </dgm:t>
    </dgm:pt>
    <dgm:pt modelId="{95290342-E75E-40A8-A91C-E5FE8866A912}" type="sibTrans" cxnId="{FADDC7A9-3CF3-4526-BA90-9BF8CD3F7C2C}">
      <dgm:prSet/>
      <dgm:spPr/>
      <dgm:t>
        <a:bodyPr/>
        <a:lstStyle/>
        <a:p>
          <a:endParaRPr lang="en-US"/>
        </a:p>
      </dgm:t>
    </dgm:pt>
    <dgm:pt modelId="{4DE20E5D-03DB-4FB3-80C7-7C3788F1CE7E}" type="pres">
      <dgm:prSet presAssocID="{EC4F8141-0D47-4B38-B7FE-F1A5DB7F32D3}" presName="linear" presStyleCnt="0">
        <dgm:presLayoutVars>
          <dgm:animLvl val="lvl"/>
          <dgm:resizeHandles val="exact"/>
        </dgm:presLayoutVars>
      </dgm:prSet>
      <dgm:spPr/>
    </dgm:pt>
    <dgm:pt modelId="{EA01C234-B610-43B7-A144-0050852DCECD}" type="pres">
      <dgm:prSet presAssocID="{549A28FC-1BE1-43BA-B4D7-296DB9A4D89B}" presName="parentText" presStyleLbl="node1" presStyleIdx="0" presStyleCnt="3">
        <dgm:presLayoutVars>
          <dgm:chMax val="0"/>
          <dgm:bulletEnabled val="1"/>
        </dgm:presLayoutVars>
      </dgm:prSet>
      <dgm:spPr/>
    </dgm:pt>
    <dgm:pt modelId="{188588CB-643A-41B6-9EEC-C4883DEFCF38}" type="pres">
      <dgm:prSet presAssocID="{B7943205-D650-4091-A990-F2FD7C6D03A3}" presName="spacer" presStyleCnt="0"/>
      <dgm:spPr/>
    </dgm:pt>
    <dgm:pt modelId="{CF45FEA5-598B-4D87-A708-5FDB164161D5}" type="pres">
      <dgm:prSet presAssocID="{10861D05-3C3E-4FF1-B7A0-B2BC5A51EBAF}" presName="parentText" presStyleLbl="node1" presStyleIdx="1" presStyleCnt="3">
        <dgm:presLayoutVars>
          <dgm:chMax val="0"/>
          <dgm:bulletEnabled val="1"/>
        </dgm:presLayoutVars>
      </dgm:prSet>
      <dgm:spPr/>
    </dgm:pt>
    <dgm:pt modelId="{6C748FFB-CD52-41DF-97A9-1CCD9F06DED9}" type="pres">
      <dgm:prSet presAssocID="{DF60F73F-46DE-44BF-9545-4121AAD957C5}" presName="spacer" presStyleCnt="0"/>
      <dgm:spPr/>
    </dgm:pt>
    <dgm:pt modelId="{B97D6A53-AE68-48EB-BDD8-BE0F2C548511}" type="pres">
      <dgm:prSet presAssocID="{FB7E0278-7CE7-4054-9524-812A3380160E}" presName="parentText" presStyleLbl="node1" presStyleIdx="2" presStyleCnt="3">
        <dgm:presLayoutVars>
          <dgm:chMax val="0"/>
          <dgm:bulletEnabled val="1"/>
        </dgm:presLayoutVars>
      </dgm:prSet>
      <dgm:spPr/>
    </dgm:pt>
    <dgm:pt modelId="{AEF9B73E-D733-47FF-B39C-888168E46D87}" type="pres">
      <dgm:prSet presAssocID="{FB7E0278-7CE7-4054-9524-812A3380160E}" presName="childText" presStyleLbl="revTx" presStyleIdx="0" presStyleCnt="1">
        <dgm:presLayoutVars>
          <dgm:bulletEnabled val="1"/>
        </dgm:presLayoutVars>
      </dgm:prSet>
      <dgm:spPr/>
    </dgm:pt>
  </dgm:ptLst>
  <dgm:cxnLst>
    <dgm:cxn modelId="{3E96600A-E1C3-485F-B275-CC0F65C9DCA8}" srcId="{EC4F8141-0D47-4B38-B7FE-F1A5DB7F32D3}" destId="{549A28FC-1BE1-43BA-B4D7-296DB9A4D89B}" srcOrd="0" destOrd="0" parTransId="{A348584C-EED0-4E96-AFDF-376AE7284392}" sibTransId="{B7943205-D650-4091-A990-F2FD7C6D03A3}"/>
    <dgm:cxn modelId="{7E41C210-12FA-4F85-9519-6469DD047A08}" srcId="{FB7E0278-7CE7-4054-9524-812A3380160E}" destId="{D7A75801-3D50-4D43-9CC7-5695A7D34813}" srcOrd="1" destOrd="0" parTransId="{A14D2AE5-E511-4680-B255-4F3E74B13BC9}" sibTransId="{741DCB12-04F5-4D88-8A03-57BD836B0DB3}"/>
    <dgm:cxn modelId="{0B482719-C2F2-4167-B86B-920D00119B63}" type="presOf" srcId="{D7A75801-3D50-4D43-9CC7-5695A7D34813}" destId="{AEF9B73E-D733-47FF-B39C-888168E46D87}" srcOrd="0" destOrd="1" presId="urn:microsoft.com/office/officeart/2005/8/layout/vList2"/>
    <dgm:cxn modelId="{564A741C-FD55-4F37-A1E9-57C1459B7E46}" type="presOf" srcId="{34A4E71C-EA20-46BD-A8FA-49440470E089}" destId="{AEF9B73E-D733-47FF-B39C-888168E46D87}" srcOrd="0" destOrd="2" presId="urn:microsoft.com/office/officeart/2005/8/layout/vList2"/>
    <dgm:cxn modelId="{33059726-DC0E-4DFD-9365-4F3654085410}" type="presOf" srcId="{EC4F8141-0D47-4B38-B7FE-F1A5DB7F32D3}" destId="{4DE20E5D-03DB-4FB3-80C7-7C3788F1CE7E}" srcOrd="0" destOrd="0" presId="urn:microsoft.com/office/officeart/2005/8/layout/vList2"/>
    <dgm:cxn modelId="{64D34139-39E3-4C36-8C06-4D3A458359AB}" type="presOf" srcId="{569BFDC8-E4B0-4E5E-8177-AE7A21AAC538}" destId="{AEF9B73E-D733-47FF-B39C-888168E46D87}" srcOrd="0" destOrd="0" presId="urn:microsoft.com/office/officeart/2005/8/layout/vList2"/>
    <dgm:cxn modelId="{0181DD6C-B177-4441-BC5C-A13094A3D814}" srcId="{FB7E0278-7CE7-4054-9524-812A3380160E}" destId="{569BFDC8-E4B0-4E5E-8177-AE7A21AAC538}" srcOrd="0" destOrd="0" parTransId="{35065171-1E4F-4E19-AAB1-B9B353526B25}" sibTransId="{DDAB7513-F65B-419A-B02F-73110FB33F48}"/>
    <dgm:cxn modelId="{652C1D53-3ED1-4A77-8154-592A5DA223C3}" srcId="{EC4F8141-0D47-4B38-B7FE-F1A5DB7F32D3}" destId="{FB7E0278-7CE7-4054-9524-812A3380160E}" srcOrd="2" destOrd="0" parTransId="{3F494D79-D4FE-4B46-814A-1851E8F3161A}" sibTransId="{C25168CF-E674-4EFC-969E-643C55C96549}"/>
    <dgm:cxn modelId="{767C8A84-A2C9-4EE4-B0AD-13453DEA47EA}" type="presOf" srcId="{10861D05-3C3E-4FF1-B7A0-B2BC5A51EBAF}" destId="{CF45FEA5-598B-4D87-A708-5FDB164161D5}" srcOrd="0" destOrd="0" presId="urn:microsoft.com/office/officeart/2005/8/layout/vList2"/>
    <dgm:cxn modelId="{EA80F3A7-33A5-49FD-99CA-0D66CCC8A93D}" type="presOf" srcId="{549A28FC-1BE1-43BA-B4D7-296DB9A4D89B}" destId="{EA01C234-B610-43B7-A144-0050852DCECD}" srcOrd="0" destOrd="0" presId="urn:microsoft.com/office/officeart/2005/8/layout/vList2"/>
    <dgm:cxn modelId="{FADDC7A9-3CF3-4526-BA90-9BF8CD3F7C2C}" srcId="{FB7E0278-7CE7-4054-9524-812A3380160E}" destId="{34A4E71C-EA20-46BD-A8FA-49440470E089}" srcOrd="2" destOrd="0" parTransId="{DB3E5BAD-39EB-4B45-B1AC-3ABF91464EAC}" sibTransId="{95290342-E75E-40A8-A91C-E5FE8866A912}"/>
    <dgm:cxn modelId="{2F41CCCF-C2F8-4D6B-B48C-3AD78A9F1A19}" srcId="{EC4F8141-0D47-4B38-B7FE-F1A5DB7F32D3}" destId="{10861D05-3C3E-4FF1-B7A0-B2BC5A51EBAF}" srcOrd="1" destOrd="0" parTransId="{AE7C517D-D834-412A-AF97-180C287000B8}" sibTransId="{DF60F73F-46DE-44BF-9545-4121AAD957C5}"/>
    <dgm:cxn modelId="{E4442FEA-5747-470B-827B-5DC46BBE7D40}" type="presOf" srcId="{FB7E0278-7CE7-4054-9524-812A3380160E}" destId="{B97D6A53-AE68-48EB-BDD8-BE0F2C548511}" srcOrd="0" destOrd="0" presId="urn:microsoft.com/office/officeart/2005/8/layout/vList2"/>
    <dgm:cxn modelId="{2E19C5E9-A405-48DC-9E38-81EAF5167B53}" type="presParOf" srcId="{4DE20E5D-03DB-4FB3-80C7-7C3788F1CE7E}" destId="{EA01C234-B610-43B7-A144-0050852DCECD}" srcOrd="0" destOrd="0" presId="urn:microsoft.com/office/officeart/2005/8/layout/vList2"/>
    <dgm:cxn modelId="{BD636F83-6371-43F8-8233-45C21A917FAF}" type="presParOf" srcId="{4DE20E5D-03DB-4FB3-80C7-7C3788F1CE7E}" destId="{188588CB-643A-41B6-9EEC-C4883DEFCF38}" srcOrd="1" destOrd="0" presId="urn:microsoft.com/office/officeart/2005/8/layout/vList2"/>
    <dgm:cxn modelId="{F818AC48-4538-445C-81B2-B904A7556FC9}" type="presParOf" srcId="{4DE20E5D-03DB-4FB3-80C7-7C3788F1CE7E}" destId="{CF45FEA5-598B-4D87-A708-5FDB164161D5}" srcOrd="2" destOrd="0" presId="urn:microsoft.com/office/officeart/2005/8/layout/vList2"/>
    <dgm:cxn modelId="{2EF7ACE8-BD9D-4F43-A3B4-D0AC0A2F2618}" type="presParOf" srcId="{4DE20E5D-03DB-4FB3-80C7-7C3788F1CE7E}" destId="{6C748FFB-CD52-41DF-97A9-1CCD9F06DED9}" srcOrd="3" destOrd="0" presId="urn:microsoft.com/office/officeart/2005/8/layout/vList2"/>
    <dgm:cxn modelId="{3F4C74D4-C19D-4FA2-AC5D-62C65060B24D}" type="presParOf" srcId="{4DE20E5D-03DB-4FB3-80C7-7C3788F1CE7E}" destId="{B97D6A53-AE68-48EB-BDD8-BE0F2C548511}" srcOrd="4" destOrd="0" presId="urn:microsoft.com/office/officeart/2005/8/layout/vList2"/>
    <dgm:cxn modelId="{CFBF47F4-6D7A-4A43-88B0-BE1650F17C3B}" type="presParOf" srcId="{4DE20E5D-03DB-4FB3-80C7-7C3788F1CE7E}" destId="{AEF9B73E-D733-47FF-B39C-888168E46D8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8268E2-DF41-4C9B-858E-B0843ED9473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9FBA0D9-A111-4608-AF09-40DF9F245F6D}">
      <dgm:prSet/>
      <dgm:spPr/>
      <dgm:t>
        <a:bodyPr/>
        <a:lstStyle/>
        <a:p>
          <a:r>
            <a:rPr lang="sl-SI"/>
            <a:t>v kriminaliteti, pri kaznovanju, v zaporu</a:t>
          </a:r>
          <a:endParaRPr lang="en-US"/>
        </a:p>
      </dgm:t>
    </dgm:pt>
    <dgm:pt modelId="{BD2F319C-3F73-44EB-A402-A71257C10CD1}" type="parTrans" cxnId="{A40C6874-40A7-4925-BA70-A4D2B5A2D0B6}">
      <dgm:prSet/>
      <dgm:spPr/>
      <dgm:t>
        <a:bodyPr/>
        <a:lstStyle/>
        <a:p>
          <a:endParaRPr lang="en-US"/>
        </a:p>
      </dgm:t>
    </dgm:pt>
    <dgm:pt modelId="{79F02D5A-3CB8-4FAA-AB5F-EFA5CF4308DE}" type="sibTrans" cxnId="{A40C6874-40A7-4925-BA70-A4D2B5A2D0B6}">
      <dgm:prSet/>
      <dgm:spPr/>
      <dgm:t>
        <a:bodyPr/>
        <a:lstStyle/>
        <a:p>
          <a:endParaRPr lang="en-US"/>
        </a:p>
      </dgm:t>
    </dgm:pt>
    <dgm:pt modelId="{EF5562CD-327D-48AC-83FE-FAFB2FA80D7B}">
      <dgm:prSet/>
      <dgm:spPr/>
      <dgm:t>
        <a:bodyPr/>
        <a:lstStyle/>
        <a:p>
          <a:r>
            <a:rPr lang="sl-SI"/>
            <a:t>hipermaskuliniziranost zaporskega okolja</a:t>
          </a:r>
          <a:endParaRPr lang="en-US"/>
        </a:p>
      </dgm:t>
    </dgm:pt>
    <dgm:pt modelId="{94AA1512-4B8C-4BAC-90BE-2ECE928E3B39}" type="parTrans" cxnId="{76C3D9D9-9829-494D-997B-CAF7D5094035}">
      <dgm:prSet/>
      <dgm:spPr/>
      <dgm:t>
        <a:bodyPr/>
        <a:lstStyle/>
        <a:p>
          <a:endParaRPr lang="en-US"/>
        </a:p>
      </dgm:t>
    </dgm:pt>
    <dgm:pt modelId="{77C40D88-A643-4089-BAE0-E471A406BCC9}" type="sibTrans" cxnId="{76C3D9D9-9829-494D-997B-CAF7D5094035}">
      <dgm:prSet/>
      <dgm:spPr/>
      <dgm:t>
        <a:bodyPr/>
        <a:lstStyle/>
        <a:p>
          <a:endParaRPr lang="en-US"/>
        </a:p>
      </dgm:t>
    </dgm:pt>
    <dgm:pt modelId="{49078767-81DB-4B48-BB9E-2E4FE953A876}">
      <dgm:prSet/>
      <dgm:spPr/>
      <dgm:t>
        <a:bodyPr/>
        <a:lstStyle/>
        <a:p>
          <a:r>
            <a:rPr lang="sl-SI"/>
            <a:t>a contrario (v nasprotju z) zunaj zapora?</a:t>
          </a:r>
          <a:endParaRPr lang="en-US"/>
        </a:p>
      </dgm:t>
    </dgm:pt>
    <dgm:pt modelId="{09964680-D352-4657-8634-DE7F989FCCDB}" type="parTrans" cxnId="{3BE8A341-65CF-45AA-8793-F8420D72B592}">
      <dgm:prSet/>
      <dgm:spPr/>
      <dgm:t>
        <a:bodyPr/>
        <a:lstStyle/>
        <a:p>
          <a:endParaRPr lang="en-US"/>
        </a:p>
      </dgm:t>
    </dgm:pt>
    <dgm:pt modelId="{59FFF975-C901-4018-8711-8DC1E8286BDB}" type="sibTrans" cxnId="{3BE8A341-65CF-45AA-8793-F8420D72B592}">
      <dgm:prSet/>
      <dgm:spPr/>
      <dgm:t>
        <a:bodyPr/>
        <a:lstStyle/>
        <a:p>
          <a:endParaRPr lang="en-US"/>
        </a:p>
      </dgm:t>
    </dgm:pt>
    <dgm:pt modelId="{EEE276AB-7FD2-4088-9B9A-3606E4B2E405}">
      <dgm:prSet/>
      <dgm:spPr/>
      <dgm:t>
        <a:bodyPr/>
        <a:lstStyle/>
        <a:p>
          <a:r>
            <a:rPr lang="sl-SI"/>
            <a:t>homoseksualnost?</a:t>
          </a:r>
          <a:endParaRPr lang="en-US"/>
        </a:p>
      </dgm:t>
    </dgm:pt>
    <dgm:pt modelId="{88AE6962-F37A-4654-82B6-8B2A56199576}" type="parTrans" cxnId="{9AB49971-7245-41C2-92D2-ACB1312565FE}">
      <dgm:prSet/>
      <dgm:spPr/>
      <dgm:t>
        <a:bodyPr/>
        <a:lstStyle/>
        <a:p>
          <a:endParaRPr lang="en-US"/>
        </a:p>
      </dgm:t>
    </dgm:pt>
    <dgm:pt modelId="{0F513FC8-CE4C-48B0-AAEE-2596C7B89ECA}" type="sibTrans" cxnId="{9AB49971-7245-41C2-92D2-ACB1312565FE}">
      <dgm:prSet/>
      <dgm:spPr/>
      <dgm:t>
        <a:bodyPr/>
        <a:lstStyle/>
        <a:p>
          <a:endParaRPr lang="en-US"/>
        </a:p>
      </dgm:t>
    </dgm:pt>
    <dgm:pt modelId="{BD1017FB-90D7-4736-A59F-BC0BC2C96FC6}" type="pres">
      <dgm:prSet presAssocID="{6C8268E2-DF41-4C9B-858E-B0843ED94733}" presName="linear" presStyleCnt="0">
        <dgm:presLayoutVars>
          <dgm:animLvl val="lvl"/>
          <dgm:resizeHandles val="exact"/>
        </dgm:presLayoutVars>
      </dgm:prSet>
      <dgm:spPr/>
    </dgm:pt>
    <dgm:pt modelId="{3F517411-F5C2-4B49-9AB2-C440FFA1933F}" type="pres">
      <dgm:prSet presAssocID="{59FBA0D9-A111-4608-AF09-40DF9F245F6D}" presName="parentText" presStyleLbl="node1" presStyleIdx="0" presStyleCnt="2">
        <dgm:presLayoutVars>
          <dgm:chMax val="0"/>
          <dgm:bulletEnabled val="1"/>
        </dgm:presLayoutVars>
      </dgm:prSet>
      <dgm:spPr/>
    </dgm:pt>
    <dgm:pt modelId="{DE26DBD8-05C8-4012-AD60-23AE4592897F}" type="pres">
      <dgm:prSet presAssocID="{79F02D5A-3CB8-4FAA-AB5F-EFA5CF4308DE}" presName="spacer" presStyleCnt="0"/>
      <dgm:spPr/>
    </dgm:pt>
    <dgm:pt modelId="{428D5899-B71D-4F7A-99AB-8E5802D9C568}" type="pres">
      <dgm:prSet presAssocID="{EF5562CD-327D-48AC-83FE-FAFB2FA80D7B}" presName="parentText" presStyleLbl="node1" presStyleIdx="1" presStyleCnt="2">
        <dgm:presLayoutVars>
          <dgm:chMax val="0"/>
          <dgm:bulletEnabled val="1"/>
        </dgm:presLayoutVars>
      </dgm:prSet>
      <dgm:spPr/>
    </dgm:pt>
    <dgm:pt modelId="{AE9F2DD2-C153-4DA3-B26C-AACFADA21C42}" type="pres">
      <dgm:prSet presAssocID="{EF5562CD-327D-48AC-83FE-FAFB2FA80D7B}" presName="childText" presStyleLbl="revTx" presStyleIdx="0" presStyleCnt="1">
        <dgm:presLayoutVars>
          <dgm:bulletEnabled val="1"/>
        </dgm:presLayoutVars>
      </dgm:prSet>
      <dgm:spPr/>
    </dgm:pt>
  </dgm:ptLst>
  <dgm:cxnLst>
    <dgm:cxn modelId="{3BE8A341-65CF-45AA-8793-F8420D72B592}" srcId="{EF5562CD-327D-48AC-83FE-FAFB2FA80D7B}" destId="{49078767-81DB-4B48-BB9E-2E4FE953A876}" srcOrd="0" destOrd="0" parTransId="{09964680-D352-4657-8634-DE7F989FCCDB}" sibTransId="{59FFF975-C901-4018-8711-8DC1E8286BDB}"/>
    <dgm:cxn modelId="{9AB49971-7245-41C2-92D2-ACB1312565FE}" srcId="{EF5562CD-327D-48AC-83FE-FAFB2FA80D7B}" destId="{EEE276AB-7FD2-4088-9B9A-3606E4B2E405}" srcOrd="1" destOrd="0" parTransId="{88AE6962-F37A-4654-82B6-8B2A56199576}" sibTransId="{0F513FC8-CE4C-48B0-AAEE-2596C7B89ECA}"/>
    <dgm:cxn modelId="{6125BA72-C836-445B-BDE1-FBA5FEB0E161}" type="presOf" srcId="{EF5562CD-327D-48AC-83FE-FAFB2FA80D7B}" destId="{428D5899-B71D-4F7A-99AB-8E5802D9C568}" srcOrd="0" destOrd="0" presId="urn:microsoft.com/office/officeart/2005/8/layout/vList2"/>
    <dgm:cxn modelId="{A40C6874-40A7-4925-BA70-A4D2B5A2D0B6}" srcId="{6C8268E2-DF41-4C9B-858E-B0843ED94733}" destId="{59FBA0D9-A111-4608-AF09-40DF9F245F6D}" srcOrd="0" destOrd="0" parTransId="{BD2F319C-3F73-44EB-A402-A71257C10CD1}" sibTransId="{79F02D5A-3CB8-4FAA-AB5F-EFA5CF4308DE}"/>
    <dgm:cxn modelId="{DD4FBA96-2D4A-4492-8019-C4C3425F38BB}" type="presOf" srcId="{6C8268E2-DF41-4C9B-858E-B0843ED94733}" destId="{BD1017FB-90D7-4736-A59F-BC0BC2C96FC6}" srcOrd="0" destOrd="0" presId="urn:microsoft.com/office/officeart/2005/8/layout/vList2"/>
    <dgm:cxn modelId="{4406EB98-5C44-4DD4-AC36-ABFC8B659FD2}" type="presOf" srcId="{59FBA0D9-A111-4608-AF09-40DF9F245F6D}" destId="{3F517411-F5C2-4B49-9AB2-C440FFA1933F}" srcOrd="0" destOrd="0" presId="urn:microsoft.com/office/officeart/2005/8/layout/vList2"/>
    <dgm:cxn modelId="{FD2C60C2-B7F0-4101-87E1-A00B01D8EABD}" type="presOf" srcId="{EEE276AB-7FD2-4088-9B9A-3606E4B2E405}" destId="{AE9F2DD2-C153-4DA3-B26C-AACFADA21C42}" srcOrd="0" destOrd="1" presId="urn:microsoft.com/office/officeart/2005/8/layout/vList2"/>
    <dgm:cxn modelId="{76C3D9D9-9829-494D-997B-CAF7D5094035}" srcId="{6C8268E2-DF41-4C9B-858E-B0843ED94733}" destId="{EF5562CD-327D-48AC-83FE-FAFB2FA80D7B}" srcOrd="1" destOrd="0" parTransId="{94AA1512-4B8C-4BAC-90BE-2ECE928E3B39}" sibTransId="{77C40D88-A643-4089-BAE0-E471A406BCC9}"/>
    <dgm:cxn modelId="{01EAD6DB-BB4F-42FA-8B52-88E2974E61FA}" type="presOf" srcId="{49078767-81DB-4B48-BB9E-2E4FE953A876}" destId="{AE9F2DD2-C153-4DA3-B26C-AACFADA21C42}" srcOrd="0" destOrd="0" presId="urn:microsoft.com/office/officeart/2005/8/layout/vList2"/>
    <dgm:cxn modelId="{E7C3FA71-6F61-4708-9BAC-B15B21A501AE}" type="presParOf" srcId="{BD1017FB-90D7-4736-A59F-BC0BC2C96FC6}" destId="{3F517411-F5C2-4B49-9AB2-C440FFA1933F}" srcOrd="0" destOrd="0" presId="urn:microsoft.com/office/officeart/2005/8/layout/vList2"/>
    <dgm:cxn modelId="{0507A626-F3D5-46FF-A737-293972807284}" type="presParOf" srcId="{BD1017FB-90D7-4736-A59F-BC0BC2C96FC6}" destId="{DE26DBD8-05C8-4012-AD60-23AE4592897F}" srcOrd="1" destOrd="0" presId="urn:microsoft.com/office/officeart/2005/8/layout/vList2"/>
    <dgm:cxn modelId="{0146069C-26EC-4E79-BF5F-95C8E2ECE769}" type="presParOf" srcId="{BD1017FB-90D7-4736-A59F-BC0BC2C96FC6}" destId="{428D5899-B71D-4F7A-99AB-8E5802D9C568}" srcOrd="2" destOrd="0" presId="urn:microsoft.com/office/officeart/2005/8/layout/vList2"/>
    <dgm:cxn modelId="{4952F070-8909-4875-A62C-D1E0840CD9A5}" type="presParOf" srcId="{BD1017FB-90D7-4736-A59F-BC0BC2C96FC6}" destId="{AE9F2DD2-C153-4DA3-B26C-AACFADA21C4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320B7-C59C-45EA-968E-2D3133D986A8}">
      <dsp:nvSpPr>
        <dsp:cNvPr id="0" name=""/>
        <dsp:cNvSpPr/>
      </dsp:nvSpPr>
      <dsp:spPr>
        <a:xfrm rot="5400000">
          <a:off x="-1258376" y="2449715"/>
          <a:ext cx="2766848" cy="248056"/>
        </a:xfrm>
        <a:prstGeom prst="corner">
          <a:avLst>
            <a:gd name="adj1" fmla="val 1000"/>
            <a:gd name="adj2" fmla="val 1000"/>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825B4F-D3F1-4BF9-A35B-2F98192E9481}">
      <dsp:nvSpPr>
        <dsp:cNvPr id="0" name=""/>
        <dsp:cNvSpPr/>
      </dsp:nvSpPr>
      <dsp:spPr>
        <a:xfrm>
          <a:off x="1019" y="3957168"/>
          <a:ext cx="3100704" cy="922282"/>
        </a:xfrm>
        <a:prstGeom prst="homePlate">
          <a:avLst>
            <a:gd name="adj" fmla="val 25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0" tIns="558800" rIns="279400" bIns="558800" numCol="1" spcCol="1270" anchor="ctr" anchorCtr="0">
          <a:noAutofit/>
        </a:bodyPr>
        <a:lstStyle/>
        <a:p>
          <a:pPr marL="0" lvl="0" indent="0" algn="ctr" defTabSz="1955800">
            <a:lnSpc>
              <a:spcPct val="90000"/>
            </a:lnSpc>
            <a:spcBef>
              <a:spcPct val="0"/>
            </a:spcBef>
            <a:spcAft>
              <a:spcPct val="35000"/>
            </a:spcAft>
            <a:buNone/>
          </a:pPr>
          <a:r>
            <a:rPr lang="en-US" sz="4400" kern="1200"/>
            <a:t>2007</a:t>
          </a:r>
        </a:p>
      </dsp:txBody>
      <dsp:txXfrm>
        <a:off x="1019" y="3957168"/>
        <a:ext cx="2985419" cy="922282"/>
      </dsp:txXfrm>
    </dsp:sp>
    <dsp:sp modelId="{AFC78AD3-4883-4D29-B0FB-6FD98056F2EC}">
      <dsp:nvSpPr>
        <dsp:cNvPr id="0" name=""/>
        <dsp:cNvSpPr/>
      </dsp:nvSpPr>
      <dsp:spPr>
        <a:xfrm>
          <a:off x="249075" y="1339153"/>
          <a:ext cx="2517772" cy="2323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90000"/>
            </a:lnSpc>
            <a:spcBef>
              <a:spcPct val="0"/>
            </a:spcBef>
            <a:spcAft>
              <a:spcPct val="35000"/>
            </a:spcAft>
            <a:buNone/>
          </a:pPr>
          <a:r>
            <a:rPr lang="en-US" sz="3200" kern="1200" dirty="0"/>
            <a:t>2. Jones</a:t>
          </a:r>
        </a:p>
        <a:p>
          <a:pPr marL="228600" lvl="1" indent="-228600" algn="l" defTabSz="889000">
            <a:lnSpc>
              <a:spcPct val="90000"/>
            </a:lnSpc>
            <a:spcBef>
              <a:spcPct val="0"/>
            </a:spcBef>
            <a:spcAft>
              <a:spcPct val="15000"/>
            </a:spcAft>
            <a:buChar char="•"/>
          </a:pPr>
          <a:r>
            <a:rPr lang="en-US" sz="2000" kern="1200"/>
            <a:t>Pomanjkanje stimulacije</a:t>
          </a:r>
        </a:p>
        <a:p>
          <a:pPr marL="228600" lvl="1" indent="-228600" algn="l" defTabSz="889000">
            <a:lnSpc>
              <a:spcPct val="90000"/>
            </a:lnSpc>
            <a:spcBef>
              <a:spcPct val="0"/>
            </a:spcBef>
            <a:spcAft>
              <a:spcPct val="15000"/>
            </a:spcAft>
            <a:buChar char="•"/>
          </a:pPr>
          <a:r>
            <a:rPr lang="en-US" sz="2000" kern="1200" dirty="0" err="1"/>
            <a:t>Pomanjkanje</a:t>
          </a:r>
          <a:r>
            <a:rPr lang="en-US" sz="2000" kern="1200" dirty="0"/>
            <a:t> </a:t>
          </a:r>
          <a:r>
            <a:rPr lang="en-US" sz="2000" kern="1200" dirty="0" err="1"/>
            <a:t>socialne</a:t>
          </a:r>
          <a:r>
            <a:rPr lang="en-US" sz="2000" kern="1200" dirty="0"/>
            <a:t> </a:t>
          </a:r>
          <a:r>
            <a:rPr lang="en-US" sz="2000" kern="1200" dirty="0" err="1"/>
            <a:t>podpore</a:t>
          </a:r>
          <a:endParaRPr lang="en-US" sz="2000" kern="1200" dirty="0"/>
        </a:p>
        <a:p>
          <a:pPr marL="228600" lvl="1" indent="-228600" algn="l" defTabSz="889000">
            <a:lnSpc>
              <a:spcPct val="90000"/>
            </a:lnSpc>
            <a:spcBef>
              <a:spcPct val="0"/>
            </a:spcBef>
            <a:spcAft>
              <a:spcPct val="15000"/>
            </a:spcAft>
            <a:buChar char="•"/>
          </a:pPr>
          <a:r>
            <a:rPr lang="en-US" sz="2000" kern="1200" dirty="0" err="1"/>
            <a:t>Pomanjkanje</a:t>
          </a:r>
          <a:r>
            <a:rPr lang="en-US" sz="2000" kern="1200" dirty="0"/>
            <a:t> </a:t>
          </a:r>
          <a:r>
            <a:rPr lang="en-US" sz="2000" kern="1200" dirty="0" err="1"/>
            <a:t>komunikacij</a:t>
          </a:r>
          <a:endParaRPr lang="en-US" sz="2000" kern="1200" dirty="0"/>
        </a:p>
      </dsp:txBody>
      <dsp:txXfrm>
        <a:off x="249075" y="1339153"/>
        <a:ext cx="2517772" cy="2323225"/>
      </dsp:txXfrm>
    </dsp:sp>
    <dsp:sp modelId="{DC7C9B63-D65F-4C12-AF0D-2A410A95044D}">
      <dsp:nvSpPr>
        <dsp:cNvPr id="0" name=""/>
        <dsp:cNvSpPr/>
      </dsp:nvSpPr>
      <dsp:spPr>
        <a:xfrm rot="5400000">
          <a:off x="1780314" y="2449715"/>
          <a:ext cx="2766848" cy="248056"/>
        </a:xfrm>
        <a:prstGeom prst="corner">
          <a:avLst>
            <a:gd name="adj1" fmla="val 1000"/>
            <a:gd name="adj2" fmla="val 1000"/>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53C862-8365-4F54-8DD1-E1DD86DB03FD}">
      <dsp:nvSpPr>
        <dsp:cNvPr id="0" name=""/>
        <dsp:cNvSpPr/>
      </dsp:nvSpPr>
      <dsp:spPr>
        <a:xfrm>
          <a:off x="3039710" y="3957168"/>
          <a:ext cx="3100704" cy="922282"/>
        </a:xfrm>
        <a:prstGeom prst="chevron">
          <a:avLst>
            <a:gd name="adj" fmla="val 25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0" tIns="558800" rIns="279400" bIns="558800" numCol="1" spcCol="1270" anchor="ctr" anchorCtr="0">
          <a:noAutofit/>
        </a:bodyPr>
        <a:lstStyle/>
        <a:p>
          <a:pPr marL="0" lvl="0" indent="0" algn="ctr" defTabSz="1955800">
            <a:lnSpc>
              <a:spcPct val="90000"/>
            </a:lnSpc>
            <a:spcBef>
              <a:spcPct val="0"/>
            </a:spcBef>
            <a:spcAft>
              <a:spcPct val="35000"/>
            </a:spcAft>
            <a:buNone/>
          </a:pPr>
          <a:r>
            <a:rPr lang="en-US" sz="4400" kern="1200"/>
            <a:t>2011</a:t>
          </a:r>
        </a:p>
      </dsp:txBody>
      <dsp:txXfrm>
        <a:off x="3270281" y="3957168"/>
        <a:ext cx="2639563" cy="922282"/>
      </dsp:txXfrm>
    </dsp:sp>
    <dsp:sp modelId="{AA385FE0-B5D7-4634-AFDB-1C5A06A7DD53}">
      <dsp:nvSpPr>
        <dsp:cNvPr id="0" name=""/>
        <dsp:cNvSpPr/>
      </dsp:nvSpPr>
      <dsp:spPr>
        <a:xfrm>
          <a:off x="3287766" y="1339153"/>
          <a:ext cx="2517772" cy="2323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90000"/>
            </a:lnSpc>
            <a:spcBef>
              <a:spcPct val="0"/>
            </a:spcBef>
            <a:spcAft>
              <a:spcPct val="35000"/>
            </a:spcAft>
            <a:buNone/>
          </a:pPr>
          <a:r>
            <a:rPr lang="en-US" sz="3200" kern="1200" dirty="0"/>
            <a:t>3. B. Crewe</a:t>
          </a:r>
        </a:p>
        <a:p>
          <a:pPr marL="228600" lvl="1" indent="-228600" algn="l" defTabSz="889000">
            <a:lnSpc>
              <a:spcPct val="90000"/>
            </a:lnSpc>
            <a:spcBef>
              <a:spcPct val="0"/>
            </a:spcBef>
            <a:spcAft>
              <a:spcPct val="15000"/>
            </a:spcAft>
            <a:buChar char="•"/>
          </a:pPr>
          <a:r>
            <a:rPr lang="en-US" sz="2000" kern="1200"/>
            <a:t>Ki izhajajo iz samega zapora</a:t>
          </a:r>
        </a:p>
        <a:p>
          <a:pPr marL="228600" lvl="1" indent="-228600" algn="l" defTabSz="889000">
            <a:lnSpc>
              <a:spcPct val="90000"/>
            </a:lnSpc>
            <a:spcBef>
              <a:spcPct val="0"/>
            </a:spcBef>
            <a:spcAft>
              <a:spcPct val="15000"/>
            </a:spcAft>
            <a:buChar char="•"/>
          </a:pPr>
          <a:r>
            <a:rPr lang="en-US" sz="2000" kern="1200" dirty="0"/>
            <a:t>Ki </a:t>
          </a:r>
          <a:r>
            <a:rPr lang="en-US" sz="2000" kern="1200" dirty="0" err="1"/>
            <a:t>izhajajo</a:t>
          </a:r>
          <a:r>
            <a:rPr lang="en-US" sz="2000" kern="1200" dirty="0"/>
            <a:t> </a:t>
          </a:r>
          <a:r>
            <a:rPr lang="en-US" sz="2000" kern="1200" dirty="0" err="1"/>
            <a:t>iz</a:t>
          </a:r>
          <a:r>
            <a:rPr lang="en-US" sz="2000" kern="1200" dirty="0"/>
            <a:t> </a:t>
          </a:r>
          <a:r>
            <a:rPr lang="en-US" sz="2000" kern="1200" dirty="0" err="1"/>
            <a:t>namernih</a:t>
          </a:r>
          <a:r>
            <a:rPr lang="en-US" sz="2000" kern="1200" dirty="0"/>
            <a:t> </a:t>
          </a:r>
          <a:r>
            <a:rPr lang="en-US" sz="2000" kern="1200" dirty="0" err="1"/>
            <a:t>zlorab</a:t>
          </a:r>
          <a:r>
            <a:rPr lang="en-US" sz="2000" kern="1200" dirty="0"/>
            <a:t> in </a:t>
          </a:r>
          <a:r>
            <a:rPr lang="en-US" sz="2000" kern="1200" dirty="0" err="1"/>
            <a:t>opustitev</a:t>
          </a:r>
          <a:r>
            <a:rPr lang="en-US" sz="2000" kern="1200" dirty="0"/>
            <a:t> </a:t>
          </a:r>
        </a:p>
        <a:p>
          <a:pPr marL="228600" lvl="1" indent="-228600" algn="l" defTabSz="889000">
            <a:lnSpc>
              <a:spcPct val="90000"/>
            </a:lnSpc>
            <a:spcBef>
              <a:spcPct val="0"/>
            </a:spcBef>
            <a:spcAft>
              <a:spcPct val="15000"/>
            </a:spcAft>
            <a:buChar char="•"/>
          </a:pPr>
          <a:r>
            <a:rPr lang="en-US" sz="2000" kern="1200" dirty="0"/>
            <a:t>Ki </a:t>
          </a:r>
          <a:r>
            <a:rPr lang="en-US" sz="2000" kern="1200" dirty="0" err="1"/>
            <a:t>izhajajo</a:t>
          </a:r>
          <a:r>
            <a:rPr lang="en-US" sz="2000" kern="1200" dirty="0"/>
            <a:t> </a:t>
          </a:r>
          <a:r>
            <a:rPr lang="en-US" sz="2000" kern="1200" dirty="0" err="1"/>
            <a:t>iz</a:t>
          </a:r>
          <a:r>
            <a:rPr lang="en-US" sz="2000" kern="1200" dirty="0"/>
            <a:t> </a:t>
          </a:r>
          <a:r>
            <a:rPr lang="en-US" sz="2000" kern="1200" dirty="0" err="1"/>
            <a:t>sistemske</a:t>
          </a:r>
          <a:r>
            <a:rPr lang="en-US" sz="2000" kern="1200" dirty="0"/>
            <a:t> </a:t>
          </a:r>
          <a:r>
            <a:rPr lang="en-US" sz="2000" kern="1200" dirty="0" err="1"/>
            <a:t>politike</a:t>
          </a:r>
          <a:r>
            <a:rPr lang="en-US" sz="2000" kern="1200" dirty="0"/>
            <a:t> in </a:t>
          </a:r>
          <a:r>
            <a:rPr lang="en-US" sz="2000" kern="1200" dirty="0" err="1"/>
            <a:t>institucionalne</a:t>
          </a:r>
          <a:r>
            <a:rPr lang="en-US" sz="2000" kern="1200" dirty="0"/>
            <a:t> </a:t>
          </a:r>
          <a:r>
            <a:rPr lang="en-US" sz="2000" kern="1200" dirty="0" err="1"/>
            <a:t>prakse</a:t>
          </a:r>
          <a:endParaRPr lang="en-US" sz="2000" kern="1200" dirty="0"/>
        </a:p>
      </dsp:txBody>
      <dsp:txXfrm>
        <a:off x="3287766" y="1339153"/>
        <a:ext cx="2517772" cy="23232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A586C-F8AE-4A79-8BCE-F7A584D92E6C}">
      <dsp:nvSpPr>
        <dsp:cNvPr id="0" name=""/>
        <dsp:cNvSpPr/>
      </dsp:nvSpPr>
      <dsp:spPr>
        <a:xfrm>
          <a:off x="0" y="648209"/>
          <a:ext cx="6921061" cy="428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E237AB-D3F6-4E23-9D0F-92EC43ED0F02}">
      <dsp:nvSpPr>
        <dsp:cNvPr id="0" name=""/>
        <dsp:cNvSpPr/>
      </dsp:nvSpPr>
      <dsp:spPr>
        <a:xfrm>
          <a:off x="346053" y="397289"/>
          <a:ext cx="4844742" cy="5018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120" tIns="0" rIns="183120" bIns="0" numCol="1" spcCol="1270" anchor="ctr" anchorCtr="0">
          <a:noAutofit/>
        </a:bodyPr>
        <a:lstStyle/>
        <a:p>
          <a:pPr marL="0" lvl="0" indent="0" algn="l" defTabSz="755650">
            <a:lnSpc>
              <a:spcPct val="90000"/>
            </a:lnSpc>
            <a:spcBef>
              <a:spcPct val="0"/>
            </a:spcBef>
            <a:spcAft>
              <a:spcPct val="35000"/>
            </a:spcAft>
            <a:buNone/>
          </a:pPr>
          <a:r>
            <a:rPr lang="sl-SI" sz="1700" kern="1200"/>
            <a:t>- dvojna izjema (Lombroso)</a:t>
          </a:r>
          <a:endParaRPr lang="en-US" sz="1700" kern="1200"/>
        </a:p>
      </dsp:txBody>
      <dsp:txXfrm>
        <a:off x="370551" y="421787"/>
        <a:ext cx="4795746" cy="452844"/>
      </dsp:txXfrm>
    </dsp:sp>
    <dsp:sp modelId="{32DCAEA7-00AE-481C-A873-B10BC447BEF2}">
      <dsp:nvSpPr>
        <dsp:cNvPr id="0" name=""/>
        <dsp:cNvSpPr/>
      </dsp:nvSpPr>
      <dsp:spPr>
        <a:xfrm>
          <a:off x="0" y="1419329"/>
          <a:ext cx="6921061" cy="2570400"/>
        </a:xfrm>
        <a:prstGeom prst="rect">
          <a:avLst/>
        </a:prstGeom>
        <a:solidFill>
          <a:schemeClr val="lt1">
            <a:alpha val="90000"/>
            <a:hueOff val="0"/>
            <a:satOff val="0"/>
            <a:lumOff val="0"/>
            <a:alphaOff val="0"/>
          </a:schemeClr>
        </a:solidFill>
        <a:ln w="15875" cap="flat" cmpd="sng" algn="ctr">
          <a:solidFill>
            <a:schemeClr val="accent2">
              <a:hueOff val="-3670562"/>
              <a:satOff val="16196"/>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7151" tIns="354076" rIns="537151" bIns="120904" numCol="1" spcCol="1270" anchor="t" anchorCtr="0">
          <a:noAutofit/>
        </a:bodyPr>
        <a:lstStyle/>
        <a:p>
          <a:pPr marL="171450" lvl="1" indent="-171450" algn="l" defTabSz="755650">
            <a:lnSpc>
              <a:spcPct val="90000"/>
            </a:lnSpc>
            <a:spcBef>
              <a:spcPct val="0"/>
            </a:spcBef>
            <a:spcAft>
              <a:spcPct val="15000"/>
            </a:spcAft>
            <a:buChar char="•"/>
          </a:pPr>
          <a:r>
            <a:rPr lang="sl-SI" sz="1700" kern="1200"/>
            <a:t>ženske storijo bistveno manj kaznivih dejanj (do 10%, narašča)</a:t>
          </a:r>
          <a:endParaRPr lang="en-US" sz="1700" kern="1200"/>
        </a:p>
        <a:p>
          <a:pPr marL="171450" lvl="1" indent="-171450" algn="l" defTabSz="755650">
            <a:lnSpc>
              <a:spcPct val="90000"/>
            </a:lnSpc>
            <a:spcBef>
              <a:spcPct val="0"/>
            </a:spcBef>
            <a:spcAft>
              <a:spcPct val="15000"/>
            </a:spcAft>
            <a:buChar char="•"/>
          </a:pPr>
          <a:r>
            <a:rPr lang="sl-SI" sz="1700" kern="1200"/>
            <a:t>ta kazniva dejanja so milejša (napadajo manj pomembne dobrine: zoper čast in dobro ime, zoper gospodarstvo, zoper zakonsko zvezo in družino), </a:t>
          </a:r>
          <a:endParaRPr lang="en-US" sz="1700" kern="1200"/>
        </a:p>
        <a:p>
          <a:pPr marL="171450" lvl="1" indent="-171450" algn="l" defTabSz="755650">
            <a:lnSpc>
              <a:spcPct val="90000"/>
            </a:lnSpc>
            <a:spcBef>
              <a:spcPct val="0"/>
            </a:spcBef>
            <a:spcAft>
              <a:spcPct val="15000"/>
            </a:spcAft>
            <a:buChar char="•"/>
          </a:pPr>
          <a:r>
            <a:rPr lang="sl-SI" sz="1700" kern="1200"/>
            <a:t>ženske sčasoma laže opustijo kaznivo ravnanje, </a:t>
          </a:r>
          <a:endParaRPr lang="en-US" sz="1700" kern="1200"/>
        </a:p>
        <a:p>
          <a:pPr marL="171450" lvl="1" indent="-171450" algn="l" defTabSz="755650">
            <a:lnSpc>
              <a:spcPct val="90000"/>
            </a:lnSpc>
            <a:spcBef>
              <a:spcPct val="0"/>
            </a:spcBef>
            <a:spcAft>
              <a:spcPct val="15000"/>
            </a:spcAft>
            <a:buChar char="•"/>
          </a:pPr>
          <a:r>
            <a:rPr lang="sl-SI" sz="1700" kern="1200"/>
            <a:t>dekleta prej kot fantje dosežejo višek, po katerem zanimanje za prepovedana ravnanja pada (»peak age«), </a:t>
          </a:r>
          <a:endParaRPr lang="en-US" sz="1700" kern="1200"/>
        </a:p>
        <a:p>
          <a:pPr marL="171450" lvl="1" indent="-171450" algn="l" defTabSz="755650">
            <a:lnSpc>
              <a:spcPct val="90000"/>
            </a:lnSpc>
            <a:spcBef>
              <a:spcPct val="0"/>
            </a:spcBef>
            <a:spcAft>
              <a:spcPct val="15000"/>
            </a:spcAft>
            <a:buChar char="•"/>
          </a:pPr>
          <a:r>
            <a:rPr lang="sl-SI" sz="1700" kern="1200"/>
            <a:t>ženske so bistveno redkeje udeležene v organiziranih oblikah kriminala</a:t>
          </a:r>
          <a:endParaRPr lang="en-US" sz="1700" kern="1200"/>
        </a:p>
      </dsp:txBody>
      <dsp:txXfrm>
        <a:off x="0" y="1419329"/>
        <a:ext cx="6921061" cy="2570400"/>
      </dsp:txXfrm>
    </dsp:sp>
    <dsp:sp modelId="{586EA3D0-0D57-4369-87BB-AFBC10AC6180}">
      <dsp:nvSpPr>
        <dsp:cNvPr id="0" name=""/>
        <dsp:cNvSpPr/>
      </dsp:nvSpPr>
      <dsp:spPr>
        <a:xfrm>
          <a:off x="346053" y="1168409"/>
          <a:ext cx="4844742" cy="501840"/>
        </a:xfrm>
        <a:prstGeom prst="roundRect">
          <a:avLst/>
        </a:prstGeom>
        <a:solidFill>
          <a:schemeClr val="accent2">
            <a:hueOff val="-3670562"/>
            <a:satOff val="16196"/>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120" tIns="0" rIns="183120" bIns="0" numCol="1" spcCol="1270" anchor="ctr" anchorCtr="0">
          <a:noAutofit/>
        </a:bodyPr>
        <a:lstStyle/>
        <a:p>
          <a:pPr marL="0" lvl="0" indent="0" algn="l" defTabSz="755650">
            <a:lnSpc>
              <a:spcPct val="90000"/>
            </a:lnSpc>
            <a:spcBef>
              <a:spcPct val="0"/>
            </a:spcBef>
            <a:spcAft>
              <a:spcPct val="35000"/>
            </a:spcAft>
            <a:buNone/>
          </a:pPr>
          <a:r>
            <a:rPr lang="sl-SI" sz="1700" kern="1200"/>
            <a:t>- nesporno: </a:t>
          </a:r>
          <a:endParaRPr lang="en-US" sz="1700" kern="1200"/>
        </a:p>
      </dsp:txBody>
      <dsp:txXfrm>
        <a:off x="370551" y="1192907"/>
        <a:ext cx="4795746" cy="452844"/>
      </dsp:txXfrm>
    </dsp:sp>
    <dsp:sp modelId="{DBD74006-792C-4385-89EA-2E5D6C3B2E22}">
      <dsp:nvSpPr>
        <dsp:cNvPr id="0" name=""/>
        <dsp:cNvSpPr/>
      </dsp:nvSpPr>
      <dsp:spPr>
        <a:xfrm>
          <a:off x="0" y="4332449"/>
          <a:ext cx="6921061" cy="1686825"/>
        </a:xfrm>
        <a:prstGeom prst="rect">
          <a:avLst/>
        </a:prstGeom>
        <a:solidFill>
          <a:schemeClr val="lt1">
            <a:alpha val="90000"/>
            <a:hueOff val="0"/>
            <a:satOff val="0"/>
            <a:lumOff val="0"/>
            <a:alphaOff val="0"/>
          </a:schemeClr>
        </a:solidFill>
        <a:ln w="15875"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7151" tIns="354076" rIns="537151" bIns="120904" numCol="1" spcCol="1270" anchor="t" anchorCtr="0">
          <a:noAutofit/>
        </a:bodyPr>
        <a:lstStyle/>
        <a:p>
          <a:pPr marL="171450" lvl="1" indent="-171450" algn="l" defTabSz="755650">
            <a:lnSpc>
              <a:spcPct val="90000"/>
            </a:lnSpc>
            <a:spcBef>
              <a:spcPct val="0"/>
            </a:spcBef>
            <a:spcAft>
              <a:spcPct val="15000"/>
            </a:spcAft>
            <a:buChar char="•"/>
          </a:pPr>
          <a:r>
            <a:rPr lang="sl-SI" sz="1700" kern="1200"/>
            <a:t>„razlik pravzaprav ni“ (temno polje)</a:t>
          </a:r>
          <a:endParaRPr lang="en-US" sz="1700" kern="1200"/>
        </a:p>
        <a:p>
          <a:pPr marL="171450" lvl="1" indent="-171450" algn="l" defTabSz="755650">
            <a:lnSpc>
              <a:spcPct val="90000"/>
            </a:lnSpc>
            <a:spcBef>
              <a:spcPct val="0"/>
            </a:spcBef>
            <a:spcAft>
              <a:spcPct val="15000"/>
            </a:spcAft>
            <a:buChar char="•"/>
          </a:pPr>
          <a:r>
            <a:rPr lang="sl-SI" sz="1700" kern="1200"/>
            <a:t>ženske so drugačne: večja konformnost</a:t>
          </a:r>
          <a:endParaRPr lang="en-US" sz="1700" kern="1200"/>
        </a:p>
        <a:p>
          <a:pPr marL="342900" lvl="2" indent="-171450" algn="l" defTabSz="755650">
            <a:lnSpc>
              <a:spcPct val="90000"/>
            </a:lnSpc>
            <a:spcBef>
              <a:spcPct val="0"/>
            </a:spcBef>
            <a:spcAft>
              <a:spcPct val="15000"/>
            </a:spcAft>
            <a:buChar char="•"/>
          </a:pPr>
          <a:r>
            <a:rPr lang="sl-SI" sz="1700" kern="1200"/>
            <a:t>Psiha: samokontrola, razlike v izražanju negativnih čustev</a:t>
          </a:r>
          <a:endParaRPr lang="en-US" sz="1700" kern="1200"/>
        </a:p>
        <a:p>
          <a:pPr marL="342900" lvl="2" indent="-171450" algn="l" defTabSz="755650">
            <a:lnSpc>
              <a:spcPct val="90000"/>
            </a:lnSpc>
            <a:spcBef>
              <a:spcPct val="0"/>
            </a:spcBef>
            <a:spcAft>
              <a:spcPct val="15000"/>
            </a:spcAft>
            <a:buChar char="•"/>
          </a:pPr>
          <a:r>
            <a:rPr lang="sl-SI" sz="1700" kern="1200"/>
            <a:t>Socializacija: strožja socializacija, nadzorovanje, ideal ženske</a:t>
          </a:r>
          <a:endParaRPr lang="en-US" sz="1700" kern="1200"/>
        </a:p>
        <a:p>
          <a:pPr marL="342900" lvl="2" indent="-171450" algn="l" defTabSz="755650">
            <a:lnSpc>
              <a:spcPct val="90000"/>
            </a:lnSpc>
            <a:spcBef>
              <a:spcPct val="0"/>
            </a:spcBef>
            <a:spcAft>
              <a:spcPct val="15000"/>
            </a:spcAft>
            <a:buChar char="•"/>
          </a:pPr>
          <a:r>
            <a:rPr lang="sl-SI" sz="1700" kern="1200"/>
            <a:t>?</a:t>
          </a:r>
          <a:endParaRPr lang="en-US" sz="1700" kern="1200"/>
        </a:p>
      </dsp:txBody>
      <dsp:txXfrm>
        <a:off x="0" y="4332449"/>
        <a:ext cx="6921061" cy="1686825"/>
      </dsp:txXfrm>
    </dsp:sp>
    <dsp:sp modelId="{D6E3D3B5-1D77-4904-B3F7-B136014138C6}">
      <dsp:nvSpPr>
        <dsp:cNvPr id="0" name=""/>
        <dsp:cNvSpPr/>
      </dsp:nvSpPr>
      <dsp:spPr>
        <a:xfrm>
          <a:off x="346053" y="4081529"/>
          <a:ext cx="4844742" cy="501840"/>
        </a:xfrm>
        <a:prstGeom prst="roundRect">
          <a:avLst/>
        </a:prstGeom>
        <a:solidFill>
          <a:schemeClr val="accent2">
            <a:hueOff val="-7341125"/>
            <a:satOff val="32393"/>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120" tIns="0" rIns="183120" bIns="0" numCol="1" spcCol="1270" anchor="ctr" anchorCtr="0">
          <a:noAutofit/>
        </a:bodyPr>
        <a:lstStyle/>
        <a:p>
          <a:pPr marL="0" lvl="0" indent="0" algn="l" defTabSz="755650">
            <a:lnSpc>
              <a:spcPct val="90000"/>
            </a:lnSpc>
            <a:spcBef>
              <a:spcPct val="0"/>
            </a:spcBef>
            <a:spcAft>
              <a:spcPct val="35000"/>
            </a:spcAft>
            <a:buNone/>
          </a:pPr>
          <a:r>
            <a:rPr lang="sl-SI" sz="1700" kern="1200"/>
            <a:t>- zakaj razlike?</a:t>
          </a:r>
          <a:endParaRPr lang="en-US" sz="1700" kern="1200"/>
        </a:p>
      </dsp:txBody>
      <dsp:txXfrm>
        <a:off x="370551" y="4106027"/>
        <a:ext cx="4795746" cy="4528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33628-3C3B-4993-AC25-A67B85C853CC}">
      <dsp:nvSpPr>
        <dsp:cNvPr id="0" name=""/>
        <dsp:cNvSpPr/>
      </dsp:nvSpPr>
      <dsp:spPr>
        <a:xfrm>
          <a:off x="0" y="404026"/>
          <a:ext cx="6589986" cy="26775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1456" tIns="520700" rIns="511456" bIns="177800" numCol="1" spcCol="1270" anchor="t" anchorCtr="0">
          <a:noAutofit/>
        </a:bodyPr>
        <a:lstStyle/>
        <a:p>
          <a:pPr marL="228600" lvl="1" indent="-228600" algn="l" defTabSz="1111250">
            <a:lnSpc>
              <a:spcPct val="90000"/>
            </a:lnSpc>
            <a:spcBef>
              <a:spcPct val="0"/>
            </a:spcBef>
            <a:spcAft>
              <a:spcPct val="15000"/>
            </a:spcAft>
            <a:buChar char="•"/>
          </a:pPr>
          <a:r>
            <a:rPr lang="sl-SI" sz="2500" kern="1200"/>
            <a:t>razlike v reproduktivnih organih – posledice: mesečni cikli, hormonske spremembe, možnost zanositve, možnost nosečnosti</a:t>
          </a:r>
          <a:endParaRPr lang="en-US" sz="2500" kern="1200"/>
        </a:p>
        <a:p>
          <a:pPr marL="228600" lvl="1" indent="-228600" algn="l" defTabSz="1111250">
            <a:lnSpc>
              <a:spcPct val="90000"/>
            </a:lnSpc>
            <a:spcBef>
              <a:spcPct val="0"/>
            </a:spcBef>
            <a:spcAft>
              <a:spcPct val="15000"/>
            </a:spcAft>
            <a:buChar char="•"/>
          </a:pPr>
          <a:r>
            <a:rPr lang="sl-SI" sz="2500" kern="1200"/>
            <a:t>več zdravstvenih stanj – vezanih predvsem na zgornje značilnosti</a:t>
          </a:r>
          <a:endParaRPr lang="en-US" sz="2500" kern="1200"/>
        </a:p>
      </dsp:txBody>
      <dsp:txXfrm>
        <a:off x="0" y="404026"/>
        <a:ext cx="6589986" cy="2677500"/>
      </dsp:txXfrm>
    </dsp:sp>
    <dsp:sp modelId="{56E0BC43-1070-4581-BFB3-B96E242BE3FD}">
      <dsp:nvSpPr>
        <dsp:cNvPr id="0" name=""/>
        <dsp:cNvSpPr/>
      </dsp:nvSpPr>
      <dsp:spPr>
        <a:xfrm>
          <a:off x="329499" y="35026"/>
          <a:ext cx="4612990" cy="7380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360" tIns="0" rIns="174360" bIns="0" numCol="1" spcCol="1270" anchor="ctr" anchorCtr="0">
          <a:noAutofit/>
        </a:bodyPr>
        <a:lstStyle/>
        <a:p>
          <a:pPr marL="0" lvl="0" indent="0" algn="l" defTabSz="1111250">
            <a:lnSpc>
              <a:spcPct val="90000"/>
            </a:lnSpc>
            <a:spcBef>
              <a:spcPct val="0"/>
            </a:spcBef>
            <a:spcAft>
              <a:spcPct val="35000"/>
            </a:spcAft>
            <a:buNone/>
          </a:pPr>
          <a:r>
            <a:rPr lang="sl-SI" sz="2500" kern="1200" dirty="0"/>
            <a:t>Biološki spol</a:t>
          </a:r>
          <a:endParaRPr lang="en-US" sz="2500" kern="1200" dirty="0"/>
        </a:p>
      </dsp:txBody>
      <dsp:txXfrm>
        <a:off x="365525" y="71052"/>
        <a:ext cx="4540938" cy="665948"/>
      </dsp:txXfrm>
    </dsp:sp>
    <dsp:sp modelId="{A488364D-6705-4B04-83F8-B2B87E26149D}">
      <dsp:nvSpPr>
        <dsp:cNvPr id="0" name=""/>
        <dsp:cNvSpPr/>
      </dsp:nvSpPr>
      <dsp:spPr>
        <a:xfrm>
          <a:off x="0" y="3585526"/>
          <a:ext cx="6589986" cy="2401875"/>
        </a:xfrm>
        <a:prstGeom prst="rect">
          <a:avLst/>
        </a:prstGeom>
        <a:solidFill>
          <a:schemeClr val="lt1">
            <a:alpha val="90000"/>
            <a:hueOff val="0"/>
            <a:satOff val="0"/>
            <a:lumOff val="0"/>
            <a:alphaOff val="0"/>
          </a:schemeClr>
        </a:solidFill>
        <a:ln w="15875"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1456" tIns="520700" rIns="511456" bIns="177800" numCol="1" spcCol="1270" anchor="t" anchorCtr="0">
          <a:noAutofit/>
        </a:bodyPr>
        <a:lstStyle/>
        <a:p>
          <a:pPr marL="228600" lvl="1" indent="-228600" algn="l" defTabSz="1111250">
            <a:lnSpc>
              <a:spcPct val="90000"/>
            </a:lnSpc>
            <a:spcBef>
              <a:spcPct val="0"/>
            </a:spcBef>
            <a:spcAft>
              <a:spcPct val="15000"/>
            </a:spcAft>
            <a:buChar char="•"/>
          </a:pPr>
          <a:r>
            <a:rPr lang="sl-SI" sz="2500" kern="1200"/>
            <a:t>4 % (do 10%)</a:t>
          </a:r>
          <a:endParaRPr lang="en-US" sz="2500" kern="1200"/>
        </a:p>
        <a:p>
          <a:pPr marL="228600" lvl="1" indent="-228600" algn="l" defTabSz="1111250">
            <a:lnSpc>
              <a:spcPct val="90000"/>
            </a:lnSpc>
            <a:spcBef>
              <a:spcPct val="0"/>
            </a:spcBef>
            <a:spcAft>
              <a:spcPct val="15000"/>
            </a:spcAft>
            <a:buChar char="•"/>
          </a:pPr>
          <a:r>
            <a:rPr lang="sl-SI" sz="2500" kern="1200"/>
            <a:t>vprašanje osredotočenosti sistema: razvijanje programov, finančna sredstva</a:t>
          </a:r>
          <a:endParaRPr lang="en-US" sz="2500" kern="1200"/>
        </a:p>
        <a:p>
          <a:pPr marL="228600" lvl="1" indent="-228600" algn="l" defTabSz="1111250">
            <a:lnSpc>
              <a:spcPct val="90000"/>
            </a:lnSpc>
            <a:spcBef>
              <a:spcPct val="0"/>
            </a:spcBef>
            <a:spcAft>
              <a:spcPct val="15000"/>
            </a:spcAft>
            <a:buChar char="•"/>
          </a:pPr>
          <a:r>
            <a:rPr lang="sl-SI" sz="2500" kern="1200"/>
            <a:t>manjše število zaporov </a:t>
          </a:r>
          <a:r>
            <a:rPr lang="sl-SI" sz="2500" kern="1200">
              <a:sym typeface="Wingdings" panose="05000000000000000000" pitchFamily="2" charset="2"/>
            </a:rPr>
            <a:t></a:t>
          </a:r>
          <a:r>
            <a:rPr lang="sl-SI" sz="2500" kern="1200"/>
            <a:t> bolj oddaljeni zapori</a:t>
          </a:r>
          <a:endParaRPr lang="en-US" sz="2500" kern="1200"/>
        </a:p>
      </dsp:txBody>
      <dsp:txXfrm>
        <a:off x="0" y="3585526"/>
        <a:ext cx="6589986" cy="2401875"/>
      </dsp:txXfrm>
    </dsp:sp>
    <dsp:sp modelId="{D17EFFB4-5C52-4721-8F49-F5F3B2B97D16}">
      <dsp:nvSpPr>
        <dsp:cNvPr id="0" name=""/>
        <dsp:cNvSpPr/>
      </dsp:nvSpPr>
      <dsp:spPr>
        <a:xfrm>
          <a:off x="329499" y="3216526"/>
          <a:ext cx="4612990" cy="738000"/>
        </a:xfrm>
        <a:prstGeom prst="roundRect">
          <a:avLst/>
        </a:prstGeom>
        <a:solidFill>
          <a:schemeClr val="accent2">
            <a:hueOff val="-7341125"/>
            <a:satOff val="32393"/>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360" tIns="0" rIns="174360" bIns="0" numCol="1" spcCol="1270" anchor="ctr" anchorCtr="0">
          <a:noAutofit/>
        </a:bodyPr>
        <a:lstStyle/>
        <a:p>
          <a:pPr marL="0" lvl="0" indent="0" algn="l" defTabSz="1111250">
            <a:lnSpc>
              <a:spcPct val="90000"/>
            </a:lnSpc>
            <a:spcBef>
              <a:spcPct val="0"/>
            </a:spcBef>
            <a:spcAft>
              <a:spcPct val="35000"/>
            </a:spcAft>
            <a:buNone/>
          </a:pPr>
          <a:r>
            <a:rPr lang="sl-SI" sz="2500" kern="1200" dirty="0"/>
            <a:t>Majhno število žensk zapornic in ženskih zaporov</a:t>
          </a:r>
          <a:endParaRPr lang="en-US" sz="2500" kern="1200" dirty="0"/>
        </a:p>
      </dsp:txBody>
      <dsp:txXfrm>
        <a:off x="365525" y="3252552"/>
        <a:ext cx="4540938" cy="6659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ECC62-28F1-4621-AD34-667EEDC1A358}">
      <dsp:nvSpPr>
        <dsp:cNvPr id="0" name=""/>
        <dsp:cNvSpPr/>
      </dsp:nvSpPr>
      <dsp:spPr>
        <a:xfrm>
          <a:off x="0" y="404146"/>
          <a:ext cx="6485173" cy="11025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3322" tIns="416560" rIns="503322" bIns="142240" numCol="1" spcCol="1270" anchor="t" anchorCtr="0">
          <a:noAutofit/>
        </a:bodyPr>
        <a:lstStyle/>
        <a:p>
          <a:pPr marL="228600" lvl="1" indent="-228600" algn="l" defTabSz="889000">
            <a:lnSpc>
              <a:spcPct val="90000"/>
            </a:lnSpc>
            <a:spcBef>
              <a:spcPct val="0"/>
            </a:spcBef>
            <a:spcAft>
              <a:spcPct val="15000"/>
            </a:spcAft>
            <a:buChar char="•"/>
          </a:pPr>
          <a:r>
            <a:rPr lang="sl-SI" sz="2000" kern="1200"/>
            <a:t>praviloma krajša</a:t>
          </a:r>
          <a:endParaRPr lang="en-US" sz="2000" kern="1200"/>
        </a:p>
        <a:p>
          <a:pPr marL="228600" lvl="1" indent="-228600" algn="l" defTabSz="889000">
            <a:lnSpc>
              <a:spcPct val="90000"/>
            </a:lnSpc>
            <a:spcBef>
              <a:spcPct val="0"/>
            </a:spcBef>
            <a:spcAft>
              <a:spcPct val="15000"/>
            </a:spcAft>
            <a:buChar char="•"/>
          </a:pPr>
          <a:r>
            <a:rPr lang="sl-SI" sz="2000" kern="1200"/>
            <a:t>izhaja iz razlik v strukturi kaznivih dejanj </a:t>
          </a:r>
          <a:endParaRPr lang="en-US" sz="2000" kern="1200"/>
        </a:p>
      </dsp:txBody>
      <dsp:txXfrm>
        <a:off x="0" y="404146"/>
        <a:ext cx="6485173" cy="1102500"/>
      </dsp:txXfrm>
    </dsp:sp>
    <dsp:sp modelId="{FFD98AED-29E8-471A-8B3F-E3E9CA8FAB75}">
      <dsp:nvSpPr>
        <dsp:cNvPr id="0" name=""/>
        <dsp:cNvSpPr/>
      </dsp:nvSpPr>
      <dsp:spPr>
        <a:xfrm>
          <a:off x="324258" y="108946"/>
          <a:ext cx="4539621" cy="5904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587" tIns="0" rIns="171587" bIns="0" numCol="1" spcCol="1270" anchor="ctr" anchorCtr="0">
          <a:noAutofit/>
        </a:bodyPr>
        <a:lstStyle/>
        <a:p>
          <a:pPr marL="0" lvl="0" indent="0" algn="l" defTabSz="889000">
            <a:lnSpc>
              <a:spcPct val="90000"/>
            </a:lnSpc>
            <a:spcBef>
              <a:spcPct val="0"/>
            </a:spcBef>
            <a:spcAft>
              <a:spcPct val="35000"/>
            </a:spcAft>
            <a:buNone/>
          </a:pPr>
          <a:r>
            <a:rPr lang="sl-SI" sz="2000" kern="1200" dirty="0"/>
            <a:t>Dolžina kazni</a:t>
          </a:r>
          <a:endParaRPr lang="en-US" sz="2000" kern="1200" dirty="0"/>
        </a:p>
      </dsp:txBody>
      <dsp:txXfrm>
        <a:off x="353079" y="137767"/>
        <a:ext cx="4481979" cy="532758"/>
      </dsp:txXfrm>
    </dsp:sp>
    <dsp:sp modelId="{4D8BA313-639D-47F2-AA3F-1CAB1AE98824}">
      <dsp:nvSpPr>
        <dsp:cNvPr id="0" name=""/>
        <dsp:cNvSpPr/>
      </dsp:nvSpPr>
      <dsp:spPr>
        <a:xfrm>
          <a:off x="0" y="1909846"/>
          <a:ext cx="6485173" cy="504000"/>
        </a:xfrm>
        <a:prstGeom prst="rect">
          <a:avLst/>
        </a:prstGeom>
        <a:solidFill>
          <a:schemeClr val="lt1">
            <a:alpha val="90000"/>
            <a:hueOff val="0"/>
            <a:satOff val="0"/>
            <a:lumOff val="0"/>
            <a:alphaOff val="0"/>
          </a:schemeClr>
        </a:solidFill>
        <a:ln w="15875" cap="flat" cmpd="sng" algn="ctr">
          <a:solidFill>
            <a:schemeClr val="accent2">
              <a:hueOff val="-2447042"/>
              <a:satOff val="10798"/>
              <a:lumOff val="-1830"/>
              <a:alphaOff val="0"/>
            </a:schemeClr>
          </a:solidFill>
          <a:prstDash val="solid"/>
        </a:ln>
        <a:effectLst/>
      </dsp:spPr>
      <dsp:style>
        <a:lnRef idx="2">
          <a:scrgbClr r="0" g="0" b="0"/>
        </a:lnRef>
        <a:fillRef idx="1">
          <a:scrgbClr r="0" g="0" b="0"/>
        </a:fillRef>
        <a:effectRef idx="0">
          <a:scrgbClr r="0" g="0" b="0"/>
        </a:effectRef>
        <a:fontRef idx="minor"/>
      </dsp:style>
    </dsp:sp>
    <dsp:sp modelId="{CFE5F6AC-6821-408C-ACCA-2C5CCE1D6C37}">
      <dsp:nvSpPr>
        <dsp:cNvPr id="0" name=""/>
        <dsp:cNvSpPr/>
      </dsp:nvSpPr>
      <dsp:spPr>
        <a:xfrm>
          <a:off x="324258" y="1614646"/>
          <a:ext cx="4539621" cy="590400"/>
        </a:xfrm>
        <a:prstGeom prst="roundRect">
          <a:avLst/>
        </a:prstGeom>
        <a:solidFill>
          <a:schemeClr val="accent2">
            <a:hueOff val="-2447042"/>
            <a:satOff val="10798"/>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587" tIns="0" rIns="171587" bIns="0" numCol="1" spcCol="1270" anchor="ctr" anchorCtr="0">
          <a:noAutofit/>
        </a:bodyPr>
        <a:lstStyle/>
        <a:p>
          <a:pPr marL="0" lvl="0" indent="0" algn="l" defTabSz="889000">
            <a:lnSpc>
              <a:spcPct val="90000"/>
            </a:lnSpc>
            <a:spcBef>
              <a:spcPct val="0"/>
            </a:spcBef>
            <a:spcAft>
              <a:spcPct val="35000"/>
            </a:spcAft>
            <a:buNone/>
          </a:pPr>
          <a:r>
            <a:rPr lang="sl-SI" sz="2000" kern="1200" dirty="0"/>
            <a:t>Družina</a:t>
          </a:r>
          <a:endParaRPr lang="en-US" sz="2000" kern="1200" dirty="0"/>
        </a:p>
      </dsp:txBody>
      <dsp:txXfrm>
        <a:off x="353079" y="1643467"/>
        <a:ext cx="4481979" cy="532758"/>
      </dsp:txXfrm>
    </dsp:sp>
    <dsp:sp modelId="{8EA19FDB-9D78-422F-A5B1-7F8ECF3418B4}">
      <dsp:nvSpPr>
        <dsp:cNvPr id="0" name=""/>
        <dsp:cNvSpPr/>
      </dsp:nvSpPr>
      <dsp:spPr>
        <a:xfrm>
          <a:off x="0" y="2817046"/>
          <a:ext cx="6485173" cy="1890000"/>
        </a:xfrm>
        <a:prstGeom prst="rect">
          <a:avLst/>
        </a:prstGeom>
        <a:solidFill>
          <a:schemeClr val="lt1">
            <a:alpha val="90000"/>
            <a:hueOff val="0"/>
            <a:satOff val="0"/>
            <a:lumOff val="0"/>
            <a:alphaOff val="0"/>
          </a:schemeClr>
        </a:solidFill>
        <a:ln w="15875" cap="flat" cmpd="sng" algn="ctr">
          <a:solidFill>
            <a:schemeClr val="accent2">
              <a:hueOff val="-4894083"/>
              <a:satOff val="21595"/>
              <a:lumOff val="-36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3322" tIns="416560" rIns="503322" bIns="142240" numCol="1" spcCol="1270" anchor="t" anchorCtr="0">
          <a:noAutofit/>
        </a:bodyPr>
        <a:lstStyle/>
        <a:p>
          <a:pPr marL="228600" lvl="1" indent="-228600" algn="l" defTabSz="889000">
            <a:lnSpc>
              <a:spcPct val="90000"/>
            </a:lnSpc>
            <a:spcBef>
              <a:spcPct val="0"/>
            </a:spcBef>
            <a:spcAft>
              <a:spcPct val="15000"/>
            </a:spcAft>
            <a:buChar char="•"/>
          </a:pPr>
          <a:r>
            <a:rPr lang="sl-SI" sz="2000" kern="1200"/>
            <a:t>pogosteje starši majhnih otrok, ločitev močnejši vpliv</a:t>
          </a:r>
          <a:endParaRPr lang="en-US" sz="2000" kern="1200"/>
        </a:p>
        <a:p>
          <a:pPr marL="228600" lvl="1" indent="-228600" algn="l" defTabSz="889000">
            <a:lnSpc>
              <a:spcPct val="90000"/>
            </a:lnSpc>
            <a:spcBef>
              <a:spcPct val="0"/>
            </a:spcBef>
            <a:spcAft>
              <a:spcPct val="15000"/>
            </a:spcAft>
            <a:buChar char="•"/>
          </a:pPr>
          <a:r>
            <a:rPr lang="sl-SI" sz="2000" kern="1200"/>
            <a:t>praviloma glavne skrbnice (za otroke, za ostarele starše) – kam gredo otroci?: drugi družinski člani (ne oče), rejništvo</a:t>
          </a:r>
          <a:endParaRPr lang="en-US" sz="2000" kern="1200"/>
        </a:p>
        <a:p>
          <a:pPr marL="228600" lvl="1" indent="-228600" algn="l" defTabSz="889000">
            <a:lnSpc>
              <a:spcPct val="90000"/>
            </a:lnSpc>
            <a:spcBef>
              <a:spcPct val="0"/>
            </a:spcBef>
            <a:spcAft>
              <a:spcPct val="15000"/>
            </a:spcAft>
            <a:buChar char="•"/>
          </a:pPr>
          <a:r>
            <a:rPr lang="sl-SI" sz="2000" kern="1200"/>
            <a:t>stiki (razpršene lokacije, neprimerni objekti)</a:t>
          </a:r>
          <a:endParaRPr lang="en-US" sz="2000" kern="1200"/>
        </a:p>
      </dsp:txBody>
      <dsp:txXfrm>
        <a:off x="0" y="2817046"/>
        <a:ext cx="6485173" cy="1890000"/>
      </dsp:txXfrm>
    </dsp:sp>
    <dsp:sp modelId="{9B09AF6A-8BDC-44A7-AD14-FE67B7F14AD0}">
      <dsp:nvSpPr>
        <dsp:cNvPr id="0" name=""/>
        <dsp:cNvSpPr/>
      </dsp:nvSpPr>
      <dsp:spPr>
        <a:xfrm>
          <a:off x="324258" y="2521846"/>
          <a:ext cx="4539621" cy="590400"/>
        </a:xfrm>
        <a:prstGeom prst="roundRect">
          <a:avLst/>
        </a:prstGeom>
        <a:solidFill>
          <a:schemeClr val="accent2">
            <a:hueOff val="-4894083"/>
            <a:satOff val="21595"/>
            <a:lumOff val="-36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587" tIns="0" rIns="171587" bIns="0" numCol="1" spcCol="1270" anchor="ctr" anchorCtr="0">
          <a:noAutofit/>
        </a:bodyPr>
        <a:lstStyle/>
        <a:p>
          <a:pPr marL="0" lvl="0" indent="0" algn="l" defTabSz="889000">
            <a:lnSpc>
              <a:spcPct val="90000"/>
            </a:lnSpc>
            <a:spcBef>
              <a:spcPct val="0"/>
            </a:spcBef>
            <a:spcAft>
              <a:spcPct val="35000"/>
            </a:spcAft>
            <a:buNone/>
          </a:pPr>
          <a:r>
            <a:rPr lang="en-US" sz="2000" kern="1200" dirty="0"/>
            <a:t>	- </a:t>
          </a:r>
          <a:r>
            <a:rPr lang="sl-SI" sz="2000" kern="1200" dirty="0"/>
            <a:t>Materinstvo</a:t>
          </a:r>
          <a:endParaRPr lang="en-US" sz="2000" kern="1200" dirty="0"/>
        </a:p>
      </dsp:txBody>
      <dsp:txXfrm>
        <a:off x="353079" y="2550667"/>
        <a:ext cx="4481979" cy="532758"/>
      </dsp:txXfrm>
    </dsp:sp>
    <dsp:sp modelId="{9D5A913F-4768-41DB-AE30-96198CC4BF4A}">
      <dsp:nvSpPr>
        <dsp:cNvPr id="0" name=""/>
        <dsp:cNvSpPr/>
      </dsp:nvSpPr>
      <dsp:spPr>
        <a:xfrm>
          <a:off x="0" y="5110247"/>
          <a:ext cx="6485173" cy="819000"/>
        </a:xfrm>
        <a:prstGeom prst="rect">
          <a:avLst/>
        </a:prstGeom>
        <a:solidFill>
          <a:schemeClr val="lt1">
            <a:alpha val="90000"/>
            <a:hueOff val="0"/>
            <a:satOff val="0"/>
            <a:lumOff val="0"/>
            <a:alphaOff val="0"/>
          </a:schemeClr>
        </a:solidFill>
        <a:ln w="15875"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3322" tIns="416560" rIns="503322" bIns="142240" numCol="1" spcCol="1270" anchor="t" anchorCtr="0">
          <a:noAutofit/>
        </a:bodyPr>
        <a:lstStyle/>
        <a:p>
          <a:pPr marL="228600" lvl="1" indent="-228600" algn="l" defTabSz="889000">
            <a:lnSpc>
              <a:spcPct val="90000"/>
            </a:lnSpc>
            <a:spcBef>
              <a:spcPct val="0"/>
            </a:spcBef>
            <a:spcAft>
              <a:spcPct val="15000"/>
            </a:spcAft>
            <a:buChar char="•"/>
          </a:pPr>
          <a:r>
            <a:rPr lang="sl-SI" sz="2000" kern="1200"/>
            <a:t>neurejene družinske razmere</a:t>
          </a:r>
          <a:endParaRPr lang="en-US" sz="2000" kern="1200"/>
        </a:p>
      </dsp:txBody>
      <dsp:txXfrm>
        <a:off x="0" y="5110247"/>
        <a:ext cx="6485173" cy="819000"/>
      </dsp:txXfrm>
    </dsp:sp>
    <dsp:sp modelId="{13A271BA-2999-49BE-AE93-A885BDC7F35D}">
      <dsp:nvSpPr>
        <dsp:cNvPr id="0" name=""/>
        <dsp:cNvSpPr/>
      </dsp:nvSpPr>
      <dsp:spPr>
        <a:xfrm>
          <a:off x="324258" y="4815047"/>
          <a:ext cx="4539621" cy="590400"/>
        </a:xfrm>
        <a:prstGeom prst="roundRect">
          <a:avLst/>
        </a:prstGeom>
        <a:solidFill>
          <a:schemeClr val="accent2">
            <a:hueOff val="-7341125"/>
            <a:satOff val="32393"/>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587" tIns="0" rIns="171587" bIns="0" numCol="1" spcCol="1270" anchor="ctr" anchorCtr="0">
          <a:noAutofit/>
        </a:bodyPr>
        <a:lstStyle/>
        <a:p>
          <a:pPr marL="0" lvl="0" indent="0" algn="l" defTabSz="889000">
            <a:lnSpc>
              <a:spcPct val="90000"/>
            </a:lnSpc>
            <a:spcBef>
              <a:spcPct val="0"/>
            </a:spcBef>
            <a:spcAft>
              <a:spcPct val="35000"/>
            </a:spcAft>
            <a:buNone/>
          </a:pPr>
          <a:r>
            <a:rPr lang="en-US" sz="2000" kern="1200" dirty="0"/>
            <a:t>	 - </a:t>
          </a:r>
          <a:r>
            <a:rPr lang="sl-SI" sz="2000" kern="1200" dirty="0" err="1"/>
            <a:t>Kriminogeni</a:t>
          </a:r>
          <a:r>
            <a:rPr lang="sl-SI" sz="2000" kern="1200" dirty="0"/>
            <a:t> faktor</a:t>
          </a:r>
          <a:endParaRPr lang="en-US" sz="2000" kern="1200" dirty="0"/>
        </a:p>
      </dsp:txBody>
      <dsp:txXfrm>
        <a:off x="353079" y="4843868"/>
        <a:ext cx="4481979"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1A968-17EA-4B8C-B77D-DD07D57CEA27}">
      <dsp:nvSpPr>
        <dsp:cNvPr id="0" name=""/>
        <dsp:cNvSpPr/>
      </dsp:nvSpPr>
      <dsp:spPr>
        <a:xfrm>
          <a:off x="0" y="416063"/>
          <a:ext cx="6425215" cy="36225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8668" tIns="520700" rIns="498668" bIns="156464" numCol="1" spcCol="1270" anchor="t" anchorCtr="0">
          <a:noAutofit/>
        </a:bodyPr>
        <a:lstStyle/>
        <a:p>
          <a:pPr marL="228600" lvl="1" indent="-228600" algn="l" defTabSz="977900">
            <a:lnSpc>
              <a:spcPct val="90000"/>
            </a:lnSpc>
            <a:spcBef>
              <a:spcPct val="0"/>
            </a:spcBef>
            <a:spcAft>
              <a:spcPct val="15000"/>
            </a:spcAft>
            <a:buChar char="•"/>
          </a:pPr>
          <a:r>
            <a:rPr lang="sl-SI" sz="2200" kern="1200" dirty="0"/>
            <a:t>Pravna ureditev prestajanja kazni: pravice, omejitev pravic, režimi, ugodnosti, stiki</a:t>
          </a:r>
          <a:endParaRPr lang="en-US" sz="2200" kern="1200" dirty="0"/>
        </a:p>
        <a:p>
          <a:pPr marL="228600" lvl="1" indent="-228600" algn="l" defTabSz="977900">
            <a:lnSpc>
              <a:spcPct val="90000"/>
            </a:lnSpc>
            <a:spcBef>
              <a:spcPct val="0"/>
            </a:spcBef>
            <a:spcAft>
              <a:spcPct val="15000"/>
            </a:spcAft>
            <a:buChar char="•"/>
          </a:pPr>
          <a:r>
            <a:rPr lang="sl-SI" sz="2200" kern="1200" dirty="0"/>
            <a:t>Kaznovalna ideologija zaporskega sistema: </a:t>
          </a:r>
          <a:r>
            <a:rPr lang="sl-SI" sz="2200" kern="1200" dirty="0" err="1"/>
            <a:t>rehabilitativna</a:t>
          </a:r>
          <a:r>
            <a:rPr lang="sl-SI" sz="2200" kern="1200" dirty="0"/>
            <a:t>, </a:t>
          </a:r>
          <a:r>
            <a:rPr lang="sl-SI" sz="2200" kern="1200" dirty="0" err="1"/>
            <a:t>retributivna</a:t>
          </a:r>
          <a:r>
            <a:rPr lang="sl-SI" sz="2200" kern="1200" dirty="0"/>
            <a:t> ipd.</a:t>
          </a:r>
          <a:endParaRPr lang="en-US" sz="2200" kern="1200" dirty="0"/>
        </a:p>
        <a:p>
          <a:pPr marL="228600" lvl="1" indent="-228600" algn="l" defTabSz="977900">
            <a:lnSpc>
              <a:spcPct val="90000"/>
            </a:lnSpc>
            <a:spcBef>
              <a:spcPct val="0"/>
            </a:spcBef>
            <a:spcAft>
              <a:spcPct val="15000"/>
            </a:spcAft>
            <a:buChar char="•"/>
          </a:pPr>
          <a:r>
            <a:rPr lang="sl-SI" sz="2200" kern="1200"/>
            <a:t>Prostorske značilnosti in zmogljivosti zapora</a:t>
          </a:r>
          <a:endParaRPr lang="en-US" sz="2200" kern="1200"/>
        </a:p>
        <a:p>
          <a:pPr marL="228600" lvl="1" indent="-228600" algn="l" defTabSz="977900">
            <a:lnSpc>
              <a:spcPct val="90000"/>
            </a:lnSpc>
            <a:spcBef>
              <a:spcPct val="0"/>
            </a:spcBef>
            <a:spcAft>
              <a:spcPct val="15000"/>
            </a:spcAft>
            <a:buChar char="•"/>
          </a:pPr>
          <a:r>
            <a:rPr lang="sl-SI" sz="2200" kern="1200" dirty="0"/>
            <a:t>Osebje v zaporu (število, usposobljenost, svetovni nazor)</a:t>
          </a:r>
          <a:endParaRPr lang="en-US" sz="2200" kern="1200" dirty="0"/>
        </a:p>
        <a:p>
          <a:pPr marL="228600" lvl="1" indent="-228600" algn="l" defTabSz="977900">
            <a:lnSpc>
              <a:spcPct val="90000"/>
            </a:lnSpc>
            <a:spcBef>
              <a:spcPct val="0"/>
            </a:spcBef>
            <a:spcAft>
              <a:spcPct val="15000"/>
            </a:spcAft>
            <a:buChar char="•"/>
          </a:pPr>
          <a:r>
            <a:rPr lang="sl-SI" sz="2200" kern="1200" dirty="0"/>
            <a:t>Programi in aktivnosti v zaporu (delavnice, izobraževanje, prostočasne dejavnosti, vključevanje prostovoljcev ipd.)</a:t>
          </a:r>
          <a:endParaRPr lang="en-US" sz="2200" kern="1200" dirty="0"/>
        </a:p>
      </dsp:txBody>
      <dsp:txXfrm>
        <a:off x="0" y="416063"/>
        <a:ext cx="6425215" cy="3622500"/>
      </dsp:txXfrm>
    </dsp:sp>
    <dsp:sp modelId="{3E5320E7-40AD-467D-BB4A-A7FF34CCBE3B}">
      <dsp:nvSpPr>
        <dsp:cNvPr id="0" name=""/>
        <dsp:cNvSpPr/>
      </dsp:nvSpPr>
      <dsp:spPr>
        <a:xfrm>
          <a:off x="321260" y="47063"/>
          <a:ext cx="4497650" cy="7380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000" tIns="0" rIns="170000" bIns="0" numCol="1" spcCol="1270" anchor="ctr" anchorCtr="0">
          <a:noAutofit/>
        </a:bodyPr>
        <a:lstStyle/>
        <a:p>
          <a:pPr marL="0" lvl="0" indent="0" algn="l" defTabSz="1066800">
            <a:lnSpc>
              <a:spcPct val="90000"/>
            </a:lnSpc>
            <a:spcBef>
              <a:spcPct val="0"/>
            </a:spcBef>
            <a:spcAft>
              <a:spcPct val="35000"/>
            </a:spcAft>
            <a:buNone/>
          </a:pPr>
          <a:r>
            <a:rPr lang="sl-SI" sz="2400" kern="1200" dirty="0"/>
            <a:t>- Sistemski dejavniki</a:t>
          </a:r>
          <a:endParaRPr lang="en-US" sz="2400" kern="1200" dirty="0"/>
        </a:p>
      </dsp:txBody>
      <dsp:txXfrm>
        <a:off x="357286" y="83089"/>
        <a:ext cx="4425598" cy="665948"/>
      </dsp:txXfrm>
    </dsp:sp>
    <dsp:sp modelId="{26E676EC-4CEB-4BB7-84BA-CD7AE7D10F7B}">
      <dsp:nvSpPr>
        <dsp:cNvPr id="0" name=""/>
        <dsp:cNvSpPr/>
      </dsp:nvSpPr>
      <dsp:spPr>
        <a:xfrm>
          <a:off x="0" y="4542563"/>
          <a:ext cx="6425215" cy="1890000"/>
        </a:xfrm>
        <a:prstGeom prst="rect">
          <a:avLst/>
        </a:prstGeom>
        <a:solidFill>
          <a:schemeClr val="lt1">
            <a:alpha val="90000"/>
            <a:hueOff val="0"/>
            <a:satOff val="0"/>
            <a:lumOff val="0"/>
            <a:alphaOff val="0"/>
          </a:schemeClr>
        </a:solidFill>
        <a:ln w="15875"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8668" tIns="520700" rIns="498668" bIns="156464" numCol="1" spcCol="1270" anchor="t" anchorCtr="0">
          <a:noAutofit/>
        </a:bodyPr>
        <a:lstStyle/>
        <a:p>
          <a:pPr marL="228600" lvl="1" indent="-228600" algn="l" defTabSz="977900">
            <a:lnSpc>
              <a:spcPct val="90000"/>
            </a:lnSpc>
            <a:spcBef>
              <a:spcPct val="0"/>
            </a:spcBef>
            <a:spcAft>
              <a:spcPct val="15000"/>
            </a:spcAft>
            <a:buChar char="•"/>
          </a:pPr>
          <a:r>
            <a:rPr lang="sl-SI" sz="2200" kern="1200" dirty="0"/>
            <a:t>Posameznikova osebnostna struktura</a:t>
          </a:r>
          <a:endParaRPr lang="en-US" sz="2200" kern="1200" dirty="0"/>
        </a:p>
        <a:p>
          <a:pPr marL="228600" lvl="1" indent="-228600" algn="l" defTabSz="977900">
            <a:lnSpc>
              <a:spcPct val="90000"/>
            </a:lnSpc>
            <a:spcBef>
              <a:spcPct val="0"/>
            </a:spcBef>
            <a:spcAft>
              <a:spcPct val="15000"/>
            </a:spcAft>
            <a:buChar char="•"/>
          </a:pPr>
          <a:r>
            <a:rPr lang="sl-SI" sz="2200" kern="1200" dirty="0"/>
            <a:t>Posameznikov odnos</a:t>
          </a:r>
          <a:endParaRPr lang="en-US" sz="2200" kern="1200" dirty="0"/>
        </a:p>
        <a:p>
          <a:pPr marL="228600" lvl="1" indent="-228600" algn="l" defTabSz="977900">
            <a:lnSpc>
              <a:spcPct val="90000"/>
            </a:lnSpc>
            <a:spcBef>
              <a:spcPct val="0"/>
            </a:spcBef>
            <a:spcAft>
              <a:spcPct val="15000"/>
            </a:spcAft>
            <a:buChar char="•"/>
          </a:pPr>
          <a:r>
            <a:rPr lang="sl-SI" sz="2200" kern="1200" dirty="0"/>
            <a:t>Objektivne okoliščine na strani posameznika (starost, spol, vpetost v družbeno okolje ipd.)</a:t>
          </a:r>
          <a:endParaRPr lang="en-US" sz="2200" kern="1200" dirty="0"/>
        </a:p>
      </dsp:txBody>
      <dsp:txXfrm>
        <a:off x="0" y="4542563"/>
        <a:ext cx="6425215" cy="1890000"/>
      </dsp:txXfrm>
    </dsp:sp>
    <dsp:sp modelId="{C3464692-A62F-4233-B4FF-22B26FEDAABF}">
      <dsp:nvSpPr>
        <dsp:cNvPr id="0" name=""/>
        <dsp:cNvSpPr/>
      </dsp:nvSpPr>
      <dsp:spPr>
        <a:xfrm>
          <a:off x="321260" y="4173563"/>
          <a:ext cx="4497650" cy="738000"/>
        </a:xfrm>
        <a:prstGeom prst="roundRect">
          <a:avLst/>
        </a:prstGeom>
        <a:solidFill>
          <a:schemeClr val="accent2">
            <a:hueOff val="-7341125"/>
            <a:satOff val="32393"/>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000" tIns="0" rIns="170000" bIns="0" numCol="1" spcCol="1270" anchor="ctr" anchorCtr="0">
          <a:noAutofit/>
        </a:bodyPr>
        <a:lstStyle/>
        <a:p>
          <a:pPr marL="0" lvl="0" indent="0" algn="l" defTabSz="1066800">
            <a:lnSpc>
              <a:spcPct val="90000"/>
            </a:lnSpc>
            <a:spcBef>
              <a:spcPct val="0"/>
            </a:spcBef>
            <a:spcAft>
              <a:spcPct val="35000"/>
            </a:spcAft>
            <a:buNone/>
          </a:pPr>
          <a:r>
            <a:rPr lang="sl-SI" sz="2400" kern="1200" dirty="0"/>
            <a:t>- Dejavniki na ravni posameznika</a:t>
          </a:r>
          <a:endParaRPr lang="en-US" sz="2400" kern="1200" dirty="0"/>
        </a:p>
      </dsp:txBody>
      <dsp:txXfrm>
        <a:off x="357286" y="4209589"/>
        <a:ext cx="4425598"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48DE1-2188-444F-8709-46F8D7EF7025}">
      <dsp:nvSpPr>
        <dsp:cNvPr id="0" name=""/>
        <dsp:cNvSpPr/>
      </dsp:nvSpPr>
      <dsp:spPr>
        <a:xfrm>
          <a:off x="0" y="47618"/>
          <a:ext cx="6548236" cy="59319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sl-SI" sz="2600" kern="1200"/>
            <a:t>Nadzor</a:t>
          </a:r>
          <a:endParaRPr lang="en-US" sz="2600" kern="1200"/>
        </a:p>
      </dsp:txBody>
      <dsp:txXfrm>
        <a:off x="28957" y="76575"/>
        <a:ext cx="6490322" cy="535276"/>
      </dsp:txXfrm>
    </dsp:sp>
    <dsp:sp modelId="{36BF5C4C-20FD-4296-85A6-41B937A6A96E}">
      <dsp:nvSpPr>
        <dsp:cNvPr id="0" name=""/>
        <dsp:cNvSpPr/>
      </dsp:nvSpPr>
      <dsp:spPr>
        <a:xfrm>
          <a:off x="0" y="640809"/>
          <a:ext cx="6548236" cy="820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90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sl-SI" sz="2000" kern="1200"/>
            <a:t>Stopnja nadzora nad obsojenci je praviloma višja, obsojenci so redno nadzorovani, na delo zunaj zavoda pa odhajajo praviloma pod nadzorom pravosodnih policistov.</a:t>
          </a:r>
          <a:endParaRPr lang="en-US" sz="2000" kern="1200"/>
        </a:p>
      </dsp:txBody>
      <dsp:txXfrm>
        <a:off x="0" y="640809"/>
        <a:ext cx="6548236" cy="820754"/>
      </dsp:txXfrm>
    </dsp:sp>
    <dsp:sp modelId="{DDC0514B-8472-452B-B5D3-E2F1C8094F31}">
      <dsp:nvSpPr>
        <dsp:cNvPr id="0" name=""/>
        <dsp:cNvSpPr/>
      </dsp:nvSpPr>
      <dsp:spPr>
        <a:xfrm>
          <a:off x="0" y="1461564"/>
          <a:ext cx="6548236" cy="593190"/>
        </a:xfrm>
        <a:prstGeom prst="roundRect">
          <a:avLst/>
        </a:prstGeom>
        <a:solidFill>
          <a:schemeClr val="accent2">
            <a:hueOff val="-2447042"/>
            <a:satOff val="10798"/>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sl-SI" sz="2600" kern="1200"/>
            <a:t>Prostori</a:t>
          </a:r>
          <a:endParaRPr lang="en-US" sz="2600" kern="1200"/>
        </a:p>
      </dsp:txBody>
      <dsp:txXfrm>
        <a:off x="28957" y="1490521"/>
        <a:ext cx="6490322" cy="535276"/>
      </dsp:txXfrm>
    </dsp:sp>
    <dsp:sp modelId="{D90C0AC8-7863-4F3E-8ECB-F8B20D100E89}">
      <dsp:nvSpPr>
        <dsp:cNvPr id="0" name=""/>
        <dsp:cNvSpPr/>
      </dsp:nvSpPr>
      <dsp:spPr>
        <a:xfrm>
          <a:off x="0" y="2054754"/>
          <a:ext cx="6548236" cy="820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90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sl-SI" sz="2000" kern="1200"/>
            <a:t>V zaprtih oddelkih so prostori, v katerih bivajo in delajo obsojenci, zaklenjeni, če je to nujno potrebno za zagotavljanje varnosti</a:t>
          </a:r>
          <a:endParaRPr lang="en-US" sz="2000" kern="1200"/>
        </a:p>
      </dsp:txBody>
      <dsp:txXfrm>
        <a:off x="0" y="2054754"/>
        <a:ext cx="6548236" cy="820754"/>
      </dsp:txXfrm>
    </dsp:sp>
    <dsp:sp modelId="{9617687E-A571-4CFA-9D74-B40404A94070}">
      <dsp:nvSpPr>
        <dsp:cNvPr id="0" name=""/>
        <dsp:cNvSpPr/>
      </dsp:nvSpPr>
      <dsp:spPr>
        <a:xfrm>
          <a:off x="0" y="2875509"/>
          <a:ext cx="6548236" cy="593190"/>
        </a:xfrm>
        <a:prstGeom prst="roundRect">
          <a:avLst/>
        </a:prstGeom>
        <a:solidFill>
          <a:schemeClr val="accent2">
            <a:hueOff val="-4894083"/>
            <a:satOff val="21595"/>
            <a:lumOff val="-36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sl-SI" sz="2600" kern="1200"/>
            <a:t>Prosti izhodi</a:t>
          </a:r>
          <a:endParaRPr lang="en-US" sz="2600" kern="1200"/>
        </a:p>
      </dsp:txBody>
      <dsp:txXfrm>
        <a:off x="28957" y="2904466"/>
        <a:ext cx="6490322" cy="535276"/>
      </dsp:txXfrm>
    </dsp:sp>
    <dsp:sp modelId="{72CA656B-C964-4E34-88D4-E957518000D3}">
      <dsp:nvSpPr>
        <dsp:cNvPr id="0" name=""/>
        <dsp:cNvSpPr/>
      </dsp:nvSpPr>
      <dsp:spPr>
        <a:xfrm>
          <a:off x="0" y="3468699"/>
          <a:ext cx="6548236"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90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sl-SI" sz="2000" kern="1200"/>
            <a:t>Obsojencu, ki prestaja kazen zapora v zaprtem režimu, se podeli ugodnost prostega izhoda iz zavoda do dvakrat mesečno. Če podeljenih ugodnosti ne zlorablja, se mu ta ugodnost podeli do trikrat mesečno.</a:t>
          </a:r>
          <a:endParaRPr lang="en-US" sz="2000" kern="1200"/>
        </a:p>
      </dsp:txBody>
      <dsp:txXfrm>
        <a:off x="0" y="3468699"/>
        <a:ext cx="6548236" cy="1076400"/>
      </dsp:txXfrm>
    </dsp:sp>
    <dsp:sp modelId="{AAA19A67-EFAB-41C5-A2F3-EE92119B7A86}">
      <dsp:nvSpPr>
        <dsp:cNvPr id="0" name=""/>
        <dsp:cNvSpPr/>
      </dsp:nvSpPr>
      <dsp:spPr>
        <a:xfrm>
          <a:off x="0" y="4545099"/>
          <a:ext cx="6548236" cy="593190"/>
        </a:xfrm>
        <a:prstGeom prst="roundRect">
          <a:avLst/>
        </a:prstGeom>
        <a:solidFill>
          <a:schemeClr val="accent2">
            <a:hueOff val="-7341125"/>
            <a:satOff val="32393"/>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sl-SI" sz="2600" kern="1200"/>
            <a:t>Pošiljke</a:t>
          </a:r>
          <a:endParaRPr lang="en-US" sz="2600" kern="1200"/>
        </a:p>
      </dsp:txBody>
      <dsp:txXfrm>
        <a:off x="28957" y="4574056"/>
        <a:ext cx="6490322" cy="535276"/>
      </dsp:txXfrm>
    </dsp:sp>
    <dsp:sp modelId="{D4E4A992-AFEA-4514-8778-833DD59DF196}">
      <dsp:nvSpPr>
        <dsp:cNvPr id="0" name=""/>
        <dsp:cNvSpPr/>
      </dsp:nvSpPr>
      <dsp:spPr>
        <a:xfrm>
          <a:off x="0" y="5138289"/>
          <a:ext cx="6548236" cy="820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90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sl-SI" sz="2000" kern="1200"/>
            <a:t>štiri pošiljke s hrano na leto, eno pošiljko s perilom in z osebnimi predmeti na mesec ter neomejeno število pošiljk s časopisi, revijami oziroma knjigami</a:t>
          </a:r>
          <a:endParaRPr lang="en-US" sz="2000" kern="1200"/>
        </a:p>
      </dsp:txBody>
      <dsp:txXfrm>
        <a:off x="0" y="5138289"/>
        <a:ext cx="6548236" cy="8207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35C2C-5BF5-4B41-AD4F-B345A7AB01D6}">
      <dsp:nvSpPr>
        <dsp:cNvPr id="0" name=""/>
        <dsp:cNvSpPr/>
      </dsp:nvSpPr>
      <dsp:spPr>
        <a:xfrm>
          <a:off x="0" y="39103"/>
          <a:ext cx="6574221" cy="61600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sl-SI" sz="2700" kern="1200" dirty="0"/>
            <a:t>Nadzor</a:t>
          </a:r>
          <a:endParaRPr lang="en-US" sz="2700" kern="1200" dirty="0"/>
        </a:p>
      </dsp:txBody>
      <dsp:txXfrm>
        <a:off x="30071" y="69174"/>
        <a:ext cx="6514079" cy="555862"/>
      </dsp:txXfrm>
    </dsp:sp>
    <dsp:sp modelId="{0339A891-DB56-485F-86E2-8734521D3B2A}">
      <dsp:nvSpPr>
        <dsp:cNvPr id="0" name=""/>
        <dsp:cNvSpPr/>
      </dsp:nvSpPr>
      <dsp:spPr>
        <a:xfrm>
          <a:off x="0" y="655107"/>
          <a:ext cx="6574221" cy="86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73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sl-SI" sz="2100" kern="1200"/>
            <a:t>Stopnja nadzora nad obsojenci je praviloma nižja, obsojenci so občasno nadzorovani, na delo odhajajo sami in med delom niso redno nadzorovani.</a:t>
          </a:r>
          <a:endParaRPr lang="en-US" sz="2100" kern="1200"/>
        </a:p>
      </dsp:txBody>
      <dsp:txXfrm>
        <a:off x="0" y="655107"/>
        <a:ext cx="6574221" cy="866295"/>
      </dsp:txXfrm>
    </dsp:sp>
    <dsp:sp modelId="{0FCE9996-580A-4876-BEAF-E752A5A5B893}">
      <dsp:nvSpPr>
        <dsp:cNvPr id="0" name=""/>
        <dsp:cNvSpPr/>
      </dsp:nvSpPr>
      <dsp:spPr>
        <a:xfrm>
          <a:off x="0" y="1521402"/>
          <a:ext cx="6574221" cy="616004"/>
        </a:xfrm>
        <a:prstGeom prst="roundRect">
          <a:avLst/>
        </a:prstGeom>
        <a:solidFill>
          <a:schemeClr val="accent2">
            <a:hueOff val="-2447042"/>
            <a:satOff val="10798"/>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sl-SI" sz="2700" kern="1200"/>
            <a:t>Prostori</a:t>
          </a:r>
          <a:endParaRPr lang="en-US" sz="2700" kern="1200"/>
        </a:p>
      </dsp:txBody>
      <dsp:txXfrm>
        <a:off x="30071" y="1551473"/>
        <a:ext cx="6514079" cy="555862"/>
      </dsp:txXfrm>
    </dsp:sp>
    <dsp:sp modelId="{13CA77B4-EAB1-4049-842E-2EB94BF1D9AD}">
      <dsp:nvSpPr>
        <dsp:cNvPr id="0" name=""/>
        <dsp:cNvSpPr/>
      </dsp:nvSpPr>
      <dsp:spPr>
        <a:xfrm>
          <a:off x="0" y="2137408"/>
          <a:ext cx="6574221" cy="1117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73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sl-SI" sz="2100" kern="1200"/>
            <a:t>Prostori, v katerih bivajo in delajo obsojenci, se v polodprtih oddelkih praviloma ne zaklepajo. Vhodna vrata polodprtega oddelka so praviloma zaklenjena le ponoči.</a:t>
          </a:r>
          <a:endParaRPr lang="en-US" sz="2100" kern="1200"/>
        </a:p>
      </dsp:txBody>
      <dsp:txXfrm>
        <a:off x="0" y="2137408"/>
        <a:ext cx="6574221" cy="1117799"/>
      </dsp:txXfrm>
    </dsp:sp>
    <dsp:sp modelId="{7CEAA2BD-96FC-4A0E-877D-252E51F38DFB}">
      <dsp:nvSpPr>
        <dsp:cNvPr id="0" name=""/>
        <dsp:cNvSpPr/>
      </dsp:nvSpPr>
      <dsp:spPr>
        <a:xfrm>
          <a:off x="0" y="3255207"/>
          <a:ext cx="6574221" cy="616004"/>
        </a:xfrm>
        <a:prstGeom prst="roundRect">
          <a:avLst/>
        </a:prstGeom>
        <a:solidFill>
          <a:schemeClr val="accent2">
            <a:hueOff val="-4894083"/>
            <a:satOff val="21595"/>
            <a:lumOff val="-36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sl-SI" sz="2700" kern="1200"/>
            <a:t>Prosti izhodi</a:t>
          </a:r>
          <a:endParaRPr lang="en-US" sz="2700" kern="1200"/>
        </a:p>
      </dsp:txBody>
      <dsp:txXfrm>
        <a:off x="30071" y="3285278"/>
        <a:ext cx="6514079" cy="555862"/>
      </dsp:txXfrm>
    </dsp:sp>
    <dsp:sp modelId="{D385B235-5D7F-47BB-A7BD-18F619ECD994}">
      <dsp:nvSpPr>
        <dsp:cNvPr id="0" name=""/>
        <dsp:cNvSpPr/>
      </dsp:nvSpPr>
      <dsp:spPr>
        <a:xfrm>
          <a:off x="0" y="3871213"/>
          <a:ext cx="6574221" cy="86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73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sl-SI" sz="2100" kern="1200"/>
            <a:t>Ugodnost prostega izhoda iz zavoda se obsojencu, ki prestaja kazen zapora v polodprtem režimu, podeli do štirikrat mesečno.</a:t>
          </a:r>
          <a:endParaRPr lang="en-US" sz="2100" kern="1200"/>
        </a:p>
      </dsp:txBody>
      <dsp:txXfrm>
        <a:off x="0" y="3871213"/>
        <a:ext cx="6574221" cy="866295"/>
      </dsp:txXfrm>
    </dsp:sp>
    <dsp:sp modelId="{1318442E-61AD-4B9F-B519-F023C4EF8698}">
      <dsp:nvSpPr>
        <dsp:cNvPr id="0" name=""/>
        <dsp:cNvSpPr/>
      </dsp:nvSpPr>
      <dsp:spPr>
        <a:xfrm>
          <a:off x="0" y="4737507"/>
          <a:ext cx="6574221" cy="616004"/>
        </a:xfrm>
        <a:prstGeom prst="roundRect">
          <a:avLst/>
        </a:prstGeom>
        <a:solidFill>
          <a:schemeClr val="accent2">
            <a:hueOff val="-7341125"/>
            <a:satOff val="32393"/>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sl-SI" sz="2700" kern="1200"/>
            <a:t>Pošiljke</a:t>
          </a:r>
          <a:endParaRPr lang="en-US" sz="2700" kern="1200"/>
        </a:p>
      </dsp:txBody>
      <dsp:txXfrm>
        <a:off x="30071" y="4767578"/>
        <a:ext cx="6514079" cy="555862"/>
      </dsp:txXfrm>
    </dsp:sp>
    <dsp:sp modelId="{DCF4403E-094C-4029-878A-EC04EC64B6A6}">
      <dsp:nvSpPr>
        <dsp:cNvPr id="0" name=""/>
        <dsp:cNvSpPr/>
      </dsp:nvSpPr>
      <dsp:spPr>
        <a:xfrm>
          <a:off x="0" y="5353513"/>
          <a:ext cx="6574221" cy="86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73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sl-SI" sz="2100" kern="1200"/>
            <a:t>štiri pošiljke s hrano na leto, eno pošiljko s perilom in z osebnimi predmeti na teden ter neomejeno število pošiljk s časopisi, revijami oziroma knjigami</a:t>
          </a:r>
          <a:endParaRPr lang="en-US" sz="2100" kern="1200"/>
        </a:p>
      </dsp:txBody>
      <dsp:txXfrm>
        <a:off x="0" y="5353513"/>
        <a:ext cx="6574221" cy="8662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F9366-0A8F-4143-BEC6-475BAB84F899}">
      <dsp:nvSpPr>
        <dsp:cNvPr id="0" name=""/>
        <dsp:cNvSpPr/>
      </dsp:nvSpPr>
      <dsp:spPr>
        <a:xfrm>
          <a:off x="0" y="28885"/>
          <a:ext cx="6731875" cy="57037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sl-SI" sz="2500" kern="1200"/>
            <a:t>Nadzor</a:t>
          </a:r>
          <a:endParaRPr lang="en-US" sz="2500" kern="1200"/>
        </a:p>
      </dsp:txBody>
      <dsp:txXfrm>
        <a:off x="27843" y="56728"/>
        <a:ext cx="6676189" cy="514689"/>
      </dsp:txXfrm>
    </dsp:sp>
    <dsp:sp modelId="{F727D30C-C5DF-41E3-8EFB-A4B8D956FB2C}">
      <dsp:nvSpPr>
        <dsp:cNvPr id="0" name=""/>
        <dsp:cNvSpPr/>
      </dsp:nvSpPr>
      <dsp:spPr>
        <a:xfrm>
          <a:off x="0" y="599260"/>
          <a:ext cx="6731875" cy="1060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73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sl-SI" sz="2000" kern="1200" dirty="0"/>
            <a:t>Stopnja nadzora nad obsojenci je praviloma najnižja, obsojenci so občasno nadzorovani, prosto se gibajo v okolici zavoda ali oddelka, ki se določi s hišnim redom zavoda, na delo odhajajo sami in med delom niso redno nadzorovani.</a:t>
          </a:r>
          <a:endParaRPr lang="en-US" sz="2000" kern="1200" dirty="0"/>
        </a:p>
      </dsp:txBody>
      <dsp:txXfrm>
        <a:off x="0" y="599260"/>
        <a:ext cx="6731875" cy="1060875"/>
      </dsp:txXfrm>
    </dsp:sp>
    <dsp:sp modelId="{7ADA9DFF-E75D-4B01-B0FB-18122AB09C4A}">
      <dsp:nvSpPr>
        <dsp:cNvPr id="0" name=""/>
        <dsp:cNvSpPr/>
      </dsp:nvSpPr>
      <dsp:spPr>
        <a:xfrm>
          <a:off x="0" y="1660135"/>
          <a:ext cx="6731875" cy="570375"/>
        </a:xfrm>
        <a:prstGeom prst="roundRect">
          <a:avLst/>
        </a:prstGeom>
        <a:solidFill>
          <a:schemeClr val="accent2">
            <a:hueOff val="-2447042"/>
            <a:satOff val="10798"/>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sl-SI" sz="2500" kern="1200"/>
            <a:t>Prostori</a:t>
          </a:r>
          <a:endParaRPr lang="en-US" sz="2500" kern="1200"/>
        </a:p>
      </dsp:txBody>
      <dsp:txXfrm>
        <a:off x="27843" y="1687978"/>
        <a:ext cx="6676189" cy="514689"/>
      </dsp:txXfrm>
    </dsp:sp>
    <dsp:sp modelId="{B0FF1F5A-8868-4C15-9D0E-08E1915A6369}">
      <dsp:nvSpPr>
        <dsp:cNvPr id="0" name=""/>
        <dsp:cNvSpPr/>
      </dsp:nvSpPr>
      <dsp:spPr>
        <a:xfrm>
          <a:off x="0" y="2230510"/>
          <a:ext cx="6731875" cy="157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73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sl-SI" sz="2000" kern="1200"/>
            <a:t>Odprti oddelki praviloma niso opremljeni z arhitekturnimi in tehničnimi ovirami za preprečitev bega, lahko pa imajo ograjo in sisteme tehničnega varovanja za preprečitev vstopa v območje oddelka. Prostori, v katerih bivajo in delajo obsojenci, se praviloma ne zaklepajo. Vhodna vrata odprtega oddelka se ponoči praviloma zaklepajo.</a:t>
          </a:r>
          <a:endParaRPr lang="en-US" sz="2000" kern="1200"/>
        </a:p>
      </dsp:txBody>
      <dsp:txXfrm>
        <a:off x="0" y="2230510"/>
        <a:ext cx="6731875" cy="1578375"/>
      </dsp:txXfrm>
    </dsp:sp>
    <dsp:sp modelId="{C0EA4843-EA04-488C-BCA6-F203DEB32E79}">
      <dsp:nvSpPr>
        <dsp:cNvPr id="0" name=""/>
        <dsp:cNvSpPr/>
      </dsp:nvSpPr>
      <dsp:spPr>
        <a:xfrm>
          <a:off x="0" y="3808885"/>
          <a:ext cx="6731875" cy="570375"/>
        </a:xfrm>
        <a:prstGeom prst="roundRect">
          <a:avLst/>
        </a:prstGeom>
        <a:solidFill>
          <a:schemeClr val="accent2">
            <a:hueOff val="-4894083"/>
            <a:satOff val="21595"/>
            <a:lumOff val="-36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sl-SI" sz="2500" kern="1200"/>
            <a:t>Prosti izhodi</a:t>
          </a:r>
          <a:endParaRPr lang="en-US" sz="2500" kern="1200"/>
        </a:p>
      </dsp:txBody>
      <dsp:txXfrm>
        <a:off x="27843" y="3836728"/>
        <a:ext cx="6676189" cy="514689"/>
      </dsp:txXfrm>
    </dsp:sp>
    <dsp:sp modelId="{C4365470-7AD4-41D0-8FF5-8A33086F3A16}">
      <dsp:nvSpPr>
        <dsp:cNvPr id="0" name=""/>
        <dsp:cNvSpPr/>
      </dsp:nvSpPr>
      <dsp:spPr>
        <a:xfrm>
          <a:off x="0" y="4379260"/>
          <a:ext cx="6731875" cy="56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73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sl-SI" sz="2000" kern="1200"/>
            <a:t>Obsojencu, ki prestaja kazen zapora v odprtem režimu, se ta ugodnost podeli do petkrat mesečno.</a:t>
          </a:r>
          <a:endParaRPr lang="en-US" sz="2000" kern="1200"/>
        </a:p>
      </dsp:txBody>
      <dsp:txXfrm>
        <a:off x="0" y="4379260"/>
        <a:ext cx="6731875" cy="569250"/>
      </dsp:txXfrm>
    </dsp:sp>
    <dsp:sp modelId="{9EBA3632-03C0-4325-8DD9-DB5A791F1CC2}">
      <dsp:nvSpPr>
        <dsp:cNvPr id="0" name=""/>
        <dsp:cNvSpPr/>
      </dsp:nvSpPr>
      <dsp:spPr>
        <a:xfrm>
          <a:off x="0" y="4948510"/>
          <a:ext cx="6731875" cy="570375"/>
        </a:xfrm>
        <a:prstGeom prst="roundRect">
          <a:avLst/>
        </a:prstGeom>
        <a:solidFill>
          <a:schemeClr val="accent2">
            <a:hueOff val="-7341125"/>
            <a:satOff val="32393"/>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sl-SI" sz="2500" kern="1200"/>
            <a:t>Pošiljke</a:t>
          </a:r>
          <a:endParaRPr lang="en-US" sz="2500" kern="1200"/>
        </a:p>
      </dsp:txBody>
      <dsp:txXfrm>
        <a:off x="27843" y="4976353"/>
        <a:ext cx="6676189" cy="514689"/>
      </dsp:txXfrm>
    </dsp:sp>
    <dsp:sp modelId="{16A8A77B-028D-4C4D-A338-778E40EB5BA2}">
      <dsp:nvSpPr>
        <dsp:cNvPr id="0" name=""/>
        <dsp:cNvSpPr/>
      </dsp:nvSpPr>
      <dsp:spPr>
        <a:xfrm>
          <a:off x="0" y="5518885"/>
          <a:ext cx="6731875" cy="56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73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sl-SI" sz="2000" kern="1200"/>
            <a:t>brez omejitev sprejemajo pošiljke s hrano, perilom, z osebnimi predmeti in s časopisi oziroma knjigami</a:t>
          </a:r>
          <a:endParaRPr lang="en-US" sz="2000" kern="1200"/>
        </a:p>
      </dsp:txBody>
      <dsp:txXfrm>
        <a:off x="0" y="5518885"/>
        <a:ext cx="6731875" cy="5692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42E73-D175-4278-8C91-C5D27DCB2C4E}">
      <dsp:nvSpPr>
        <dsp:cNvPr id="0" name=""/>
        <dsp:cNvSpPr/>
      </dsp:nvSpPr>
      <dsp:spPr>
        <a:xfrm>
          <a:off x="0" y="1842"/>
          <a:ext cx="9720262" cy="73007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sl-SI" sz="3200" kern="1200"/>
            <a:t>- socialni status / premoženje</a:t>
          </a:r>
          <a:endParaRPr lang="en-US" sz="3200" kern="1200"/>
        </a:p>
      </dsp:txBody>
      <dsp:txXfrm>
        <a:off x="35640" y="37482"/>
        <a:ext cx="9648982" cy="658799"/>
      </dsp:txXfrm>
    </dsp:sp>
    <dsp:sp modelId="{662441B0-739E-482E-8349-3E43E6F89CF7}">
      <dsp:nvSpPr>
        <dsp:cNvPr id="0" name=""/>
        <dsp:cNvSpPr/>
      </dsp:nvSpPr>
      <dsp:spPr>
        <a:xfrm>
          <a:off x="0" y="824082"/>
          <a:ext cx="9720262" cy="73007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sl-SI" sz="3200" kern="1200"/>
            <a:t>- državljanstvo / narodnost</a:t>
          </a:r>
          <a:endParaRPr lang="en-US" sz="3200" kern="1200"/>
        </a:p>
      </dsp:txBody>
      <dsp:txXfrm>
        <a:off x="35640" y="859722"/>
        <a:ext cx="9648982" cy="658799"/>
      </dsp:txXfrm>
    </dsp:sp>
    <dsp:sp modelId="{216A6DAF-4495-4460-83A2-A295ACD11458}">
      <dsp:nvSpPr>
        <dsp:cNvPr id="0" name=""/>
        <dsp:cNvSpPr/>
      </dsp:nvSpPr>
      <dsp:spPr>
        <a:xfrm>
          <a:off x="0" y="1646322"/>
          <a:ext cx="9720262" cy="73007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sl-SI" sz="3200" kern="1200"/>
            <a:t>- starost</a:t>
          </a:r>
          <a:endParaRPr lang="en-US" sz="3200" kern="1200"/>
        </a:p>
      </dsp:txBody>
      <dsp:txXfrm>
        <a:off x="35640" y="1681962"/>
        <a:ext cx="9648982" cy="658799"/>
      </dsp:txXfrm>
    </dsp:sp>
    <dsp:sp modelId="{8033C9E7-0B0F-4F67-B52A-66602E4119BD}">
      <dsp:nvSpPr>
        <dsp:cNvPr id="0" name=""/>
        <dsp:cNvSpPr/>
      </dsp:nvSpPr>
      <dsp:spPr>
        <a:xfrm>
          <a:off x="0" y="2468562"/>
          <a:ext cx="9720262" cy="73007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sl-SI" sz="3200" kern="1200"/>
            <a:t>- zdravje</a:t>
          </a:r>
          <a:endParaRPr lang="en-US" sz="3200" kern="1200"/>
        </a:p>
      </dsp:txBody>
      <dsp:txXfrm>
        <a:off x="35640" y="2504202"/>
        <a:ext cx="9648982" cy="658799"/>
      </dsp:txXfrm>
    </dsp:sp>
    <dsp:sp modelId="{42E61BFC-D015-469E-9ED5-0DDE90ACC8F5}">
      <dsp:nvSpPr>
        <dsp:cNvPr id="0" name=""/>
        <dsp:cNvSpPr/>
      </dsp:nvSpPr>
      <dsp:spPr>
        <a:xfrm>
          <a:off x="0" y="3290802"/>
          <a:ext cx="9720262" cy="730079"/>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sl-SI" sz="3200" kern="1200"/>
            <a:t>- spol</a:t>
          </a:r>
          <a:endParaRPr lang="en-US" sz="3200" kern="1200"/>
        </a:p>
      </dsp:txBody>
      <dsp:txXfrm>
        <a:off x="35640" y="3326442"/>
        <a:ext cx="9648982" cy="6587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B85D6-40A0-4A15-9436-1508E6B720F5}">
      <dsp:nvSpPr>
        <dsp:cNvPr id="0" name=""/>
        <dsp:cNvSpPr/>
      </dsp:nvSpPr>
      <dsp:spPr>
        <a:xfrm>
          <a:off x="0" y="63240"/>
          <a:ext cx="5641974" cy="94539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sl-SI" sz="2600" kern="1200"/>
            <a:t>Vzgojni ukrepi</a:t>
          </a:r>
          <a:endParaRPr lang="en-US" sz="2600" kern="1200"/>
        </a:p>
      </dsp:txBody>
      <dsp:txXfrm>
        <a:off x="46150" y="109390"/>
        <a:ext cx="5549674" cy="853096"/>
      </dsp:txXfrm>
    </dsp:sp>
    <dsp:sp modelId="{F136B506-DC03-407B-8B59-ADD4189C1EAE}">
      <dsp:nvSpPr>
        <dsp:cNvPr id="0" name=""/>
        <dsp:cNvSpPr/>
      </dsp:nvSpPr>
      <dsp:spPr>
        <a:xfrm>
          <a:off x="0" y="1008636"/>
          <a:ext cx="5641974" cy="188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sl-SI" sz="2000" kern="1200"/>
            <a:t>ukor;</a:t>
          </a:r>
          <a:endParaRPr lang="en-US" sz="2000" kern="1200"/>
        </a:p>
        <a:p>
          <a:pPr marL="228600" lvl="1" indent="-228600" algn="l" defTabSz="889000">
            <a:lnSpc>
              <a:spcPct val="90000"/>
            </a:lnSpc>
            <a:spcBef>
              <a:spcPct val="0"/>
            </a:spcBef>
            <a:spcAft>
              <a:spcPct val="20000"/>
            </a:spcAft>
            <a:buChar char="•"/>
          </a:pPr>
          <a:r>
            <a:rPr lang="sl-SI" sz="2000" kern="1200"/>
            <a:t>navodila in prepovedi;</a:t>
          </a:r>
          <a:endParaRPr lang="en-US" sz="2000" kern="1200"/>
        </a:p>
        <a:p>
          <a:pPr marL="228600" lvl="1" indent="-228600" algn="l" defTabSz="889000">
            <a:lnSpc>
              <a:spcPct val="90000"/>
            </a:lnSpc>
            <a:spcBef>
              <a:spcPct val="0"/>
            </a:spcBef>
            <a:spcAft>
              <a:spcPct val="20000"/>
            </a:spcAft>
            <a:buChar char="•"/>
          </a:pPr>
          <a:r>
            <a:rPr lang="sl-SI" sz="2000" kern="1200"/>
            <a:t>nadzorstvo organa socialnega varstva;</a:t>
          </a:r>
          <a:endParaRPr lang="en-US" sz="2000" kern="1200"/>
        </a:p>
        <a:p>
          <a:pPr marL="228600" lvl="1" indent="-228600" algn="l" defTabSz="889000">
            <a:lnSpc>
              <a:spcPct val="90000"/>
            </a:lnSpc>
            <a:spcBef>
              <a:spcPct val="0"/>
            </a:spcBef>
            <a:spcAft>
              <a:spcPct val="20000"/>
            </a:spcAft>
            <a:buChar char="•"/>
          </a:pPr>
          <a:r>
            <a:rPr lang="sl-SI" sz="2000" kern="1200"/>
            <a:t>oddaja v vzgojni zavod;</a:t>
          </a:r>
          <a:endParaRPr lang="en-US" sz="2000" kern="1200"/>
        </a:p>
        <a:p>
          <a:pPr marL="228600" lvl="1" indent="-228600" algn="l" defTabSz="889000">
            <a:lnSpc>
              <a:spcPct val="90000"/>
            </a:lnSpc>
            <a:spcBef>
              <a:spcPct val="0"/>
            </a:spcBef>
            <a:spcAft>
              <a:spcPct val="20000"/>
            </a:spcAft>
            <a:buChar char="•"/>
          </a:pPr>
          <a:r>
            <a:rPr lang="sl-SI" sz="2000" kern="1200"/>
            <a:t>oddaja v prevzgojni dom;</a:t>
          </a:r>
          <a:endParaRPr lang="en-US" sz="2000" kern="1200"/>
        </a:p>
        <a:p>
          <a:pPr marL="228600" lvl="1" indent="-228600" algn="l" defTabSz="889000">
            <a:lnSpc>
              <a:spcPct val="90000"/>
            </a:lnSpc>
            <a:spcBef>
              <a:spcPct val="0"/>
            </a:spcBef>
            <a:spcAft>
              <a:spcPct val="20000"/>
            </a:spcAft>
            <a:buChar char="•"/>
          </a:pPr>
          <a:r>
            <a:rPr lang="sl-SI" sz="2000" kern="1200"/>
            <a:t>oddaja v zavod za usposabljanje</a:t>
          </a:r>
          <a:endParaRPr lang="en-US" sz="2000" kern="1200"/>
        </a:p>
      </dsp:txBody>
      <dsp:txXfrm>
        <a:off x="0" y="1008636"/>
        <a:ext cx="5641974" cy="1883700"/>
      </dsp:txXfrm>
    </dsp:sp>
    <dsp:sp modelId="{EB246920-A9A7-41B9-BB57-863ED3FD845E}">
      <dsp:nvSpPr>
        <dsp:cNvPr id="0" name=""/>
        <dsp:cNvSpPr/>
      </dsp:nvSpPr>
      <dsp:spPr>
        <a:xfrm>
          <a:off x="0" y="2892336"/>
          <a:ext cx="5641974" cy="945396"/>
        </a:xfrm>
        <a:prstGeom prst="roundRect">
          <a:avLst/>
        </a:prstGeom>
        <a:solidFill>
          <a:schemeClr val="accent2">
            <a:hueOff val="-3670562"/>
            <a:satOff val="16196"/>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sl-SI" sz="2600" kern="1200"/>
            <a:t>Mladoletniški zapor ali Denarna kazen</a:t>
          </a:r>
          <a:endParaRPr lang="en-US" sz="2600" kern="1200"/>
        </a:p>
      </dsp:txBody>
      <dsp:txXfrm>
        <a:off x="46150" y="2938486"/>
        <a:ext cx="5549674" cy="853096"/>
      </dsp:txXfrm>
    </dsp:sp>
    <dsp:sp modelId="{63D71274-4963-4594-A7F6-ADE8009BCE3E}">
      <dsp:nvSpPr>
        <dsp:cNvPr id="0" name=""/>
        <dsp:cNvSpPr/>
      </dsp:nvSpPr>
      <dsp:spPr>
        <a:xfrm>
          <a:off x="0" y="3912613"/>
          <a:ext cx="5641974" cy="945396"/>
        </a:xfrm>
        <a:prstGeom prst="roundRect">
          <a:avLst/>
        </a:prstGeom>
        <a:solidFill>
          <a:schemeClr val="accent2">
            <a:hueOff val="-7341125"/>
            <a:satOff val="32393"/>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sl-SI" sz="2600" kern="1200"/>
            <a:t>(stranski) Prepoved vožnje motornega vozila in Izgon tujca</a:t>
          </a:r>
          <a:endParaRPr lang="en-US" sz="2600" kern="1200"/>
        </a:p>
      </dsp:txBody>
      <dsp:txXfrm>
        <a:off x="46150" y="3958763"/>
        <a:ext cx="5549674" cy="8530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1C234-B610-43B7-A144-0050852DCECD}">
      <dsp:nvSpPr>
        <dsp:cNvPr id="0" name=""/>
        <dsp:cNvSpPr/>
      </dsp:nvSpPr>
      <dsp:spPr>
        <a:xfrm>
          <a:off x="0" y="25352"/>
          <a:ext cx="6256865" cy="130571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sl-SI" sz="3600" kern="1200"/>
            <a:t>- staranje populacije v zahodnih državah</a:t>
          </a:r>
          <a:endParaRPr lang="en-US" sz="3600" kern="1200"/>
        </a:p>
      </dsp:txBody>
      <dsp:txXfrm>
        <a:off x="63740" y="89092"/>
        <a:ext cx="6129385" cy="1178239"/>
      </dsp:txXfrm>
    </dsp:sp>
    <dsp:sp modelId="{CF45FEA5-598B-4D87-A708-5FDB164161D5}">
      <dsp:nvSpPr>
        <dsp:cNvPr id="0" name=""/>
        <dsp:cNvSpPr/>
      </dsp:nvSpPr>
      <dsp:spPr>
        <a:xfrm>
          <a:off x="0" y="1434752"/>
          <a:ext cx="6256865" cy="1305719"/>
        </a:xfrm>
        <a:prstGeom prst="roundRect">
          <a:avLst/>
        </a:prstGeom>
        <a:solidFill>
          <a:schemeClr val="accent2">
            <a:hueOff val="-3670562"/>
            <a:satOff val="16196"/>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sl-SI" sz="3600" kern="1200"/>
            <a:t>- staranje zaporske populacije</a:t>
          </a:r>
          <a:endParaRPr lang="en-US" sz="3600" kern="1200"/>
        </a:p>
      </dsp:txBody>
      <dsp:txXfrm>
        <a:off x="63740" y="1498492"/>
        <a:ext cx="6129385" cy="1178239"/>
      </dsp:txXfrm>
    </dsp:sp>
    <dsp:sp modelId="{B97D6A53-AE68-48EB-BDD8-BE0F2C548511}">
      <dsp:nvSpPr>
        <dsp:cNvPr id="0" name=""/>
        <dsp:cNvSpPr/>
      </dsp:nvSpPr>
      <dsp:spPr>
        <a:xfrm>
          <a:off x="0" y="2844152"/>
          <a:ext cx="6256865" cy="1305719"/>
        </a:xfrm>
        <a:prstGeom prst="roundRect">
          <a:avLst/>
        </a:prstGeom>
        <a:solidFill>
          <a:schemeClr val="accent2">
            <a:hueOff val="-7341125"/>
            <a:satOff val="32393"/>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sl-SI" sz="3600" kern="1200"/>
            <a:t>- vpliv na zdravje!</a:t>
          </a:r>
          <a:endParaRPr lang="en-US" sz="3600" kern="1200"/>
        </a:p>
      </dsp:txBody>
      <dsp:txXfrm>
        <a:off x="63740" y="2907892"/>
        <a:ext cx="6129385" cy="1178239"/>
      </dsp:txXfrm>
    </dsp:sp>
    <dsp:sp modelId="{AEF9B73E-D733-47FF-B39C-888168E46D87}">
      <dsp:nvSpPr>
        <dsp:cNvPr id="0" name=""/>
        <dsp:cNvSpPr/>
      </dsp:nvSpPr>
      <dsp:spPr>
        <a:xfrm>
          <a:off x="0" y="4149872"/>
          <a:ext cx="6256865" cy="1676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655"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sl-SI" sz="2800" kern="1200"/>
            <a:t>Možnost odloga prestajanja kazni </a:t>
          </a:r>
          <a:endParaRPr lang="en-US" sz="2800" kern="1200"/>
        </a:p>
        <a:p>
          <a:pPr marL="285750" lvl="1" indent="-285750" algn="l" defTabSz="1244600">
            <a:lnSpc>
              <a:spcPct val="90000"/>
            </a:lnSpc>
            <a:spcBef>
              <a:spcPct val="0"/>
            </a:spcBef>
            <a:spcAft>
              <a:spcPct val="20000"/>
            </a:spcAft>
            <a:buChar char="•"/>
          </a:pPr>
          <a:r>
            <a:rPr lang="sl-SI" sz="2800" kern="1200"/>
            <a:t>Možnost prestajanja kazni</a:t>
          </a:r>
          <a:endParaRPr lang="en-US" sz="2800" kern="1200"/>
        </a:p>
        <a:p>
          <a:pPr marL="285750" lvl="1" indent="-285750" algn="l" defTabSz="1244600">
            <a:lnSpc>
              <a:spcPct val="90000"/>
            </a:lnSpc>
            <a:spcBef>
              <a:spcPct val="0"/>
            </a:spcBef>
            <a:spcAft>
              <a:spcPct val="20000"/>
            </a:spcAft>
            <a:buChar char="•"/>
          </a:pPr>
          <a:r>
            <a:rPr lang="sl-SI" sz="2800" kern="1200" dirty="0"/>
            <a:t>Zdravljenje v / zunaj zapora  &gt;&gt;&gt;&gt;&gt;  bolnišnični oddelki v zaporu?</a:t>
          </a:r>
          <a:endParaRPr lang="en-US" sz="2800" kern="1200" dirty="0"/>
        </a:p>
      </dsp:txBody>
      <dsp:txXfrm>
        <a:off x="0" y="4149872"/>
        <a:ext cx="6256865" cy="16767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17411-F5C2-4B49-9AB2-C440FFA1933F}">
      <dsp:nvSpPr>
        <dsp:cNvPr id="0" name=""/>
        <dsp:cNvSpPr/>
      </dsp:nvSpPr>
      <dsp:spPr>
        <a:xfrm>
          <a:off x="0" y="49974"/>
          <a:ext cx="5641974" cy="15958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sl-SI" sz="4400" kern="1200"/>
            <a:t>v kriminaliteti, pri kaznovanju, v zaporu</a:t>
          </a:r>
          <a:endParaRPr lang="en-US" sz="4400" kern="1200"/>
        </a:p>
      </dsp:txBody>
      <dsp:txXfrm>
        <a:off x="77904" y="127878"/>
        <a:ext cx="5486166" cy="1440072"/>
      </dsp:txXfrm>
    </dsp:sp>
    <dsp:sp modelId="{428D5899-B71D-4F7A-99AB-8E5802D9C568}">
      <dsp:nvSpPr>
        <dsp:cNvPr id="0" name=""/>
        <dsp:cNvSpPr/>
      </dsp:nvSpPr>
      <dsp:spPr>
        <a:xfrm>
          <a:off x="0" y="1772575"/>
          <a:ext cx="5641974" cy="1595880"/>
        </a:xfrm>
        <a:prstGeom prst="roundRect">
          <a:avLst/>
        </a:prstGeom>
        <a:solidFill>
          <a:schemeClr val="accent2">
            <a:hueOff val="-7341125"/>
            <a:satOff val="32393"/>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sl-SI" sz="4400" kern="1200"/>
            <a:t>hipermaskuliniziranost zaporskega okolja</a:t>
          </a:r>
          <a:endParaRPr lang="en-US" sz="4400" kern="1200"/>
        </a:p>
      </dsp:txBody>
      <dsp:txXfrm>
        <a:off x="77904" y="1850479"/>
        <a:ext cx="5486166" cy="1440072"/>
      </dsp:txXfrm>
    </dsp:sp>
    <dsp:sp modelId="{AE9F2DD2-C153-4DA3-B26C-AACFADA21C42}">
      <dsp:nvSpPr>
        <dsp:cNvPr id="0" name=""/>
        <dsp:cNvSpPr/>
      </dsp:nvSpPr>
      <dsp:spPr>
        <a:xfrm>
          <a:off x="0" y="3368455"/>
          <a:ext cx="5641974" cy="1502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sl-SI" sz="3400" kern="1200"/>
            <a:t>a contrario (v nasprotju z) zunaj zapora?</a:t>
          </a:r>
          <a:endParaRPr lang="en-US" sz="3400" kern="1200"/>
        </a:p>
        <a:p>
          <a:pPr marL="285750" lvl="1" indent="-285750" algn="l" defTabSz="1511300">
            <a:lnSpc>
              <a:spcPct val="90000"/>
            </a:lnSpc>
            <a:spcBef>
              <a:spcPct val="0"/>
            </a:spcBef>
            <a:spcAft>
              <a:spcPct val="20000"/>
            </a:spcAft>
            <a:buChar char="•"/>
          </a:pPr>
          <a:r>
            <a:rPr lang="sl-SI" sz="3400" kern="1200"/>
            <a:t>homoseksualnost?</a:t>
          </a:r>
          <a:endParaRPr lang="en-US" sz="3400" kern="1200"/>
        </a:p>
      </dsp:txBody>
      <dsp:txXfrm>
        <a:off x="0" y="3368455"/>
        <a:ext cx="5641974" cy="1502820"/>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4D0E482C-DB1E-48E1-9DB3-DF9F25C8C3D6}" type="datetimeFigureOut">
              <a:rPr lang="sl-SI" smtClean="0"/>
              <a:t>27. 03. 2026</a:t>
            </a:fld>
            <a:endParaRPr lang="sl-SI"/>
          </a:p>
        </p:txBody>
      </p:sp>
      <p:sp>
        <p:nvSpPr>
          <p:cNvPr id="4" name="Označba mesta stranske slike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F9F2E536-EE64-42B2-BEF7-7661A5477C3C}" type="slidenum">
              <a:rPr lang="sl-SI" smtClean="0"/>
              <a:t>‹#›</a:t>
            </a:fld>
            <a:endParaRPr lang="sl-SI"/>
          </a:p>
        </p:txBody>
      </p:sp>
    </p:spTree>
    <p:extLst>
      <p:ext uri="{BB962C8B-B14F-4D97-AF65-F5344CB8AC3E}">
        <p14:creationId xmlns:p14="http://schemas.microsoft.com/office/powerpoint/2010/main" val="3931425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v.si/teme/prestanje-zaporne-kazn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F9F2E536-EE64-42B2-BEF7-7661A5477C3C}" type="slidenum">
              <a:rPr lang="sl-SI" smtClean="0"/>
              <a:t>1</a:t>
            </a:fld>
            <a:endParaRPr lang="sl-SI"/>
          </a:p>
        </p:txBody>
      </p:sp>
    </p:spTree>
    <p:extLst>
      <p:ext uri="{BB962C8B-B14F-4D97-AF65-F5344CB8AC3E}">
        <p14:creationId xmlns:p14="http://schemas.microsoft.com/office/powerpoint/2010/main" val="34224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it-IT" dirty="0"/>
          </a:p>
        </p:txBody>
      </p:sp>
      <p:sp>
        <p:nvSpPr>
          <p:cNvPr id="4" name="Označba mesta številke diapozitiva 3"/>
          <p:cNvSpPr>
            <a:spLocks noGrp="1"/>
          </p:cNvSpPr>
          <p:nvPr>
            <p:ph type="sldNum" sz="quarter" idx="10"/>
          </p:nvPr>
        </p:nvSpPr>
        <p:spPr/>
        <p:txBody>
          <a:bodyPr/>
          <a:lstStyle/>
          <a:p>
            <a:fld id="{F9F2E536-EE64-42B2-BEF7-7661A5477C3C}" type="slidenum">
              <a:rPr lang="sl-SI" smtClean="0"/>
              <a:t>40</a:t>
            </a:fld>
            <a:endParaRPr lang="sl-SI"/>
          </a:p>
        </p:txBody>
      </p:sp>
    </p:spTree>
    <p:extLst>
      <p:ext uri="{BB962C8B-B14F-4D97-AF65-F5344CB8AC3E}">
        <p14:creationId xmlns:p14="http://schemas.microsoft.com/office/powerpoint/2010/main" val="288084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Po </a:t>
            </a:r>
            <a:r>
              <a:rPr lang="sl-SI" dirty="0" err="1"/>
              <a:t>Greshamu</a:t>
            </a:r>
            <a:r>
              <a:rPr lang="sl-SI" dirty="0"/>
              <a:t> </a:t>
            </a:r>
            <a:r>
              <a:rPr lang="sl-SI" dirty="0" err="1"/>
              <a:t>Sykesu</a:t>
            </a:r>
            <a:r>
              <a:rPr lang="sl-SI" dirty="0"/>
              <a:t> so "bolečine zapora" (</a:t>
            </a:r>
            <a:r>
              <a:rPr lang="sl-SI" dirty="0" err="1"/>
              <a:t>pains</a:t>
            </a:r>
            <a:r>
              <a:rPr lang="sl-SI" dirty="0"/>
              <a:t> </a:t>
            </a:r>
            <a:r>
              <a:rPr lang="sl-SI" dirty="0" err="1"/>
              <a:t>of</a:t>
            </a:r>
            <a:r>
              <a:rPr lang="sl-SI" dirty="0"/>
              <a:t> </a:t>
            </a:r>
            <a:r>
              <a:rPr lang="sl-SI" dirty="0" err="1"/>
              <a:t>imprisonment</a:t>
            </a:r>
            <a:r>
              <a:rPr lang="sl-SI" dirty="0"/>
              <a:t>) ključni vidiki trpljenja, ki jih zaporniki doživljajo kot posledico zaporne kazni. </a:t>
            </a:r>
            <a:r>
              <a:rPr lang="sl-SI" dirty="0" err="1"/>
              <a:t>Sykes</a:t>
            </a:r>
            <a:r>
              <a:rPr lang="sl-SI" dirty="0"/>
              <a:t> jih je v svoji študiji </a:t>
            </a:r>
            <a:r>
              <a:rPr lang="sl-SI" i="1" dirty="0" err="1"/>
              <a:t>The</a:t>
            </a:r>
            <a:r>
              <a:rPr lang="sl-SI" i="1" dirty="0"/>
              <a:t> </a:t>
            </a:r>
            <a:r>
              <a:rPr lang="sl-SI" i="1" dirty="0" err="1"/>
              <a:t>Society</a:t>
            </a:r>
            <a:r>
              <a:rPr lang="sl-SI" i="1" dirty="0"/>
              <a:t> </a:t>
            </a:r>
            <a:r>
              <a:rPr lang="sl-SI" i="1" dirty="0" err="1"/>
              <a:t>of</a:t>
            </a:r>
            <a:r>
              <a:rPr lang="sl-SI" i="1" dirty="0"/>
              <a:t> </a:t>
            </a:r>
            <a:r>
              <a:rPr lang="sl-SI" i="1" dirty="0" err="1"/>
              <a:t>Captives</a:t>
            </a:r>
            <a:r>
              <a:rPr lang="sl-SI" dirty="0"/>
              <a:t> (1958) opredelil kot pet glavnih oblik pomanjkanja:</a:t>
            </a:r>
          </a:p>
          <a:p>
            <a:pPr>
              <a:buFont typeface="+mj-lt"/>
              <a:buAutoNum type="arabicPeriod"/>
            </a:pPr>
            <a:r>
              <a:rPr lang="sl-SI" b="1" dirty="0"/>
              <a:t>Pomanjkanje svobode</a:t>
            </a:r>
            <a:r>
              <a:rPr lang="sl-SI" dirty="0"/>
              <a:t> – Zaporniki izgubijo možnost svobodnega gibanja in odločanja o svojem življenju. Vsak njihov korak je nadzorovan, kar vodi v občutek nemoči in frustracije.</a:t>
            </a:r>
          </a:p>
          <a:p>
            <a:pPr>
              <a:buFont typeface="+mj-lt"/>
              <a:buAutoNum type="arabicPeriod"/>
            </a:pPr>
            <a:r>
              <a:rPr lang="sl-SI" b="1" dirty="0"/>
              <a:t>Pomanjkanje materialnih dobrin</a:t>
            </a:r>
            <a:r>
              <a:rPr lang="sl-SI" dirty="0"/>
              <a:t> – V zaporu so dostopni viri in dobrine močno omejeni. Zaporniki nimajo svobodne izbire hrane, oblačil in drugih osnovnih potrebščin, kar povzroča občutek pomanjkanja in odvisnosti od institucije.</a:t>
            </a:r>
          </a:p>
          <a:p>
            <a:pPr>
              <a:buFont typeface="+mj-lt"/>
              <a:buAutoNum type="arabicPeriod"/>
            </a:pPr>
            <a:r>
              <a:rPr lang="sl-SI" b="1" dirty="0"/>
              <a:t>Pomanjkanje heteroseksualnih odnosov</a:t>
            </a:r>
            <a:r>
              <a:rPr lang="sl-SI" dirty="0"/>
              <a:t> – Zapornikom je onemogočeno vzdrževanje intimnih in romantičnih odnosov s partnerji zunaj zapora, kar lahko vodi v občutke osamljenosti, frustracije in pomanjkanja čustvene bližine.</a:t>
            </a:r>
          </a:p>
          <a:p>
            <a:pPr>
              <a:buFont typeface="+mj-lt"/>
              <a:buAutoNum type="arabicPeriod"/>
            </a:pPr>
            <a:r>
              <a:rPr lang="sl-SI" b="1" dirty="0"/>
              <a:t>Pomanjkanje avtonomije</a:t>
            </a:r>
            <a:r>
              <a:rPr lang="sl-SI" dirty="0"/>
              <a:t> – Zaporniki nimajo nadzora nad svojimi dnevnimi rutinami in so podvrženi strogim pravilom. Odločitve, ki bi jih sicer sprejemali sami, so v rokah zaporniškega osebja, kar krepi občutek izgube lastne volje in identitete.</a:t>
            </a:r>
          </a:p>
          <a:p>
            <a:pPr>
              <a:buFont typeface="+mj-lt"/>
              <a:buAutoNum type="arabicPeriod"/>
            </a:pPr>
            <a:r>
              <a:rPr lang="sl-SI" b="1" dirty="0"/>
              <a:t>Pomanjkanje varnosti</a:t>
            </a:r>
            <a:r>
              <a:rPr lang="sl-SI" dirty="0"/>
              <a:t> – Zapori so pogosto nevarna okolja, kjer se zaporniki soočajo z nasiljem, ustrahovanjem in hierarhičnimi odnosi moči. Stalna grožnja fizičnega ali psihičnega nasilja ustvarja občutek negotovosti in stresa.</a:t>
            </a:r>
          </a:p>
          <a:p>
            <a:r>
              <a:rPr lang="sl-SI" dirty="0"/>
              <a:t>Te "bolečine" so temeljne za razumevanje vpliva zaporne kazni na posameznike in pomembne za analizo učinkov zaprtja na njihovo vedenje, rehabilitacijo in ponoven vstop v družbo.</a:t>
            </a:r>
          </a:p>
          <a:p>
            <a:br>
              <a:rPr lang="sl-SI" dirty="0"/>
            </a:br>
            <a:endParaRPr lang="en-GB" dirty="0"/>
          </a:p>
        </p:txBody>
      </p:sp>
      <p:sp>
        <p:nvSpPr>
          <p:cNvPr id="4" name="Označba mesta številke diapozitiva 3"/>
          <p:cNvSpPr>
            <a:spLocks noGrp="1"/>
          </p:cNvSpPr>
          <p:nvPr>
            <p:ph type="sldNum" sz="quarter" idx="5"/>
          </p:nvPr>
        </p:nvSpPr>
        <p:spPr/>
        <p:txBody>
          <a:bodyPr/>
          <a:lstStyle/>
          <a:p>
            <a:fld id="{F9F2E536-EE64-42B2-BEF7-7661A5477C3C}" type="slidenum">
              <a:rPr lang="sl-SI" smtClean="0"/>
              <a:t>4</a:t>
            </a:fld>
            <a:endParaRPr lang="sl-SI"/>
          </a:p>
        </p:txBody>
      </p:sp>
    </p:spTree>
    <p:extLst>
      <p:ext uri="{BB962C8B-B14F-4D97-AF65-F5344CB8AC3E}">
        <p14:creationId xmlns:p14="http://schemas.microsoft.com/office/powerpoint/2010/main" val="1724537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Poleg </a:t>
            </a:r>
            <a:r>
              <a:rPr lang="sl-SI" dirty="0" err="1"/>
              <a:t>Sykesovih</a:t>
            </a:r>
            <a:r>
              <a:rPr lang="sl-SI" dirty="0"/>
              <a:t> petih "bolečin zapora" so drugi raziskovalci, kot sta Jones (2007) in Crewe (2011), razširili koncept in dodali dodatne dimenzije zaporniškega trpljenja.</a:t>
            </a:r>
          </a:p>
          <a:p>
            <a:r>
              <a:rPr lang="sl-SI" b="1" dirty="0"/>
              <a:t>Jones (2007) – Dodatne bolečine zapora</a:t>
            </a:r>
          </a:p>
          <a:p>
            <a:r>
              <a:rPr lang="sl-SI" dirty="0"/>
              <a:t>Jones je ugotovil, da se klasične bolečine zapora dopolnjujejo z novimi vrstami trpljenja, ki so posledica sodobnih zaporniških režimov. Mednje spadajo:</a:t>
            </a:r>
          </a:p>
          <a:p>
            <a:pPr>
              <a:buFont typeface="+mj-lt"/>
              <a:buAutoNum type="arabicPeriod"/>
            </a:pPr>
            <a:r>
              <a:rPr lang="sl-SI" b="1" dirty="0"/>
              <a:t>Pomanjkanje stimulacije</a:t>
            </a:r>
            <a:r>
              <a:rPr lang="sl-SI" dirty="0"/>
              <a:t> – Zaporniki pogosto trpijo zaradi monotonije in pomanjkanja mentalne ter čutne stimulacije. Omejene aktivnosti, dolgočasna rutina in pomanjkanje izzivov lahko vodijo v psihološke težave, kot so depresija in občutek brezizhodnosti.</a:t>
            </a:r>
          </a:p>
          <a:p>
            <a:pPr>
              <a:buFont typeface="+mj-lt"/>
              <a:buAutoNum type="arabicPeriod"/>
            </a:pPr>
            <a:r>
              <a:rPr lang="sl-SI" b="1" dirty="0"/>
              <a:t>Pomanjkanje socialne podpore</a:t>
            </a:r>
            <a:r>
              <a:rPr lang="sl-SI" dirty="0"/>
              <a:t> – V zaporu je težko vzdrževati močne socialne vezi, saj so stiki s prijatelji in družino omejeni. To vodi v osamljenost in čustveno izolacijo, kar še dodatno otežuje prilagoditev na življenje po prestani kazni.</a:t>
            </a:r>
          </a:p>
          <a:p>
            <a:pPr>
              <a:buFont typeface="+mj-lt"/>
              <a:buAutoNum type="arabicPeriod"/>
            </a:pPr>
            <a:r>
              <a:rPr lang="sl-SI" b="1" dirty="0"/>
              <a:t>Pomanjkanje komunikacije</a:t>
            </a:r>
            <a:r>
              <a:rPr lang="sl-SI" dirty="0"/>
              <a:t> – Zapornikom je otežen dostop do informacij in komunikacije s svetom zunaj zapora. Cenzura pisem, omejeni telefonski klici in nadzorovani obiski prispevajo k občutku odtujenosti in izgube stika z realnostjo.</a:t>
            </a:r>
          </a:p>
          <a:p>
            <a:endParaRPr lang="en-US" b="1" dirty="0"/>
          </a:p>
          <a:p>
            <a:endParaRPr lang="en-US" b="1" dirty="0"/>
          </a:p>
          <a:p>
            <a:r>
              <a:rPr lang="sl-SI" b="1" dirty="0"/>
              <a:t>Crewe (2011) – Strukturne in institucionalne bolečine zapora</a:t>
            </a:r>
          </a:p>
          <a:p>
            <a:r>
              <a:rPr lang="sl-SI" dirty="0"/>
              <a:t>Crewe je analiziral sodobne zaporniške sisteme in ugotovil, da bolečine zapora niso zgolj posledica fizičnih omejitev, temveč izvirajo tudi iz institucionalnih in sistemskih praks. Opredelil je tri ključne kategorije:</a:t>
            </a:r>
          </a:p>
          <a:p>
            <a:pPr>
              <a:buFont typeface="+mj-lt"/>
              <a:buAutoNum type="arabicPeriod"/>
            </a:pPr>
            <a:r>
              <a:rPr lang="sl-SI" b="1" dirty="0"/>
              <a:t>Bolečine, ki izhajajo iz samega zapora</a:t>
            </a:r>
            <a:r>
              <a:rPr lang="sl-SI" dirty="0"/>
              <a:t> – Gre za vsakodnevne frustracije, ki so posledica zaporniškega režima, vključno s strogim nadzorom, pomanjkanjem zasebnosti in prisilnim sobivanjem z drugimi zaporniki.</a:t>
            </a:r>
          </a:p>
          <a:p>
            <a:pPr>
              <a:buFont typeface="+mj-lt"/>
              <a:buAutoNum type="arabicPeriod"/>
            </a:pPr>
            <a:r>
              <a:rPr lang="sl-SI" b="1" dirty="0"/>
              <a:t>Bolečine, ki izhajajo iz namernih zlorab in opustitev</a:t>
            </a:r>
            <a:r>
              <a:rPr lang="sl-SI" dirty="0"/>
              <a:t> – Vključujejo primere institucionalnega nasilja, neustrezne zdravstvene oskrbe, nepoštenega ravnanja in selektivnega kaznovanja s strani paznikov ali drugih zaporniških akterjev.</a:t>
            </a:r>
          </a:p>
          <a:p>
            <a:pPr>
              <a:buFont typeface="+mj-lt"/>
              <a:buAutoNum type="arabicPeriod"/>
            </a:pPr>
            <a:r>
              <a:rPr lang="sl-SI" b="1" dirty="0"/>
              <a:t>Bolečine, ki izhajajo iz sistemske politike in institucionalne prakse</a:t>
            </a:r>
            <a:r>
              <a:rPr lang="sl-SI" dirty="0"/>
              <a:t> – Gre za širše strukturne dejavnike, ki določajo, kako zapori delujejo. Sem spadajo politike podaljšanega pripora, selektivna pogojna izpustitev, nejasni disciplinski postopki in institucionalne ovire pri rehabilitaciji.</a:t>
            </a:r>
          </a:p>
          <a:p>
            <a:r>
              <a:rPr lang="sl-SI" dirty="0"/>
              <a:t>Skupaj te dodatne bolečine kažejo, da zaporniška izkušnja ni zgolj omejena na klasične fizične in socialne izgube, temveč vključuje tudi kompleksne institucionalne in psihološke dejavnike, ki vplivajo na življenje zapornikov med in po prestani kazni.</a:t>
            </a:r>
          </a:p>
          <a:p>
            <a:r>
              <a:rPr lang="sl-SI" dirty="0"/>
              <a:t>4o</a:t>
            </a:r>
          </a:p>
          <a:p>
            <a:endParaRPr lang="en-GB" dirty="0"/>
          </a:p>
          <a:p>
            <a:endParaRPr lang="en-SI" dirty="0"/>
          </a:p>
        </p:txBody>
      </p:sp>
      <p:sp>
        <p:nvSpPr>
          <p:cNvPr id="4" name="Slide Number Placeholder 3"/>
          <p:cNvSpPr>
            <a:spLocks noGrp="1"/>
          </p:cNvSpPr>
          <p:nvPr>
            <p:ph type="sldNum" sz="quarter" idx="5"/>
          </p:nvPr>
        </p:nvSpPr>
        <p:spPr/>
        <p:txBody>
          <a:bodyPr/>
          <a:lstStyle/>
          <a:p>
            <a:fld id="{F9F2E536-EE64-42B2-BEF7-7661A5477C3C}" type="slidenum">
              <a:rPr lang="sl-SI" smtClean="0"/>
              <a:t>5</a:t>
            </a:fld>
            <a:endParaRPr lang="sl-SI"/>
          </a:p>
        </p:txBody>
      </p:sp>
    </p:spTree>
    <p:extLst>
      <p:ext uri="{BB962C8B-B14F-4D97-AF65-F5344CB8AC3E}">
        <p14:creationId xmlns:p14="http://schemas.microsoft.com/office/powerpoint/2010/main" val="2549741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hlinkClick r:id="rId3"/>
              </a:rPr>
              <a:t>https://www.gov.si/teme/prestanje-zaporne-kazni/</a:t>
            </a:r>
            <a:endParaRPr lang="it-IT" dirty="0"/>
          </a:p>
          <a:p>
            <a:endParaRPr lang="it-IT" dirty="0"/>
          </a:p>
        </p:txBody>
      </p:sp>
      <p:sp>
        <p:nvSpPr>
          <p:cNvPr id="4" name="Označba mesta številke diapozitiva 3"/>
          <p:cNvSpPr>
            <a:spLocks noGrp="1"/>
          </p:cNvSpPr>
          <p:nvPr>
            <p:ph type="sldNum" sz="quarter" idx="10"/>
          </p:nvPr>
        </p:nvSpPr>
        <p:spPr/>
        <p:txBody>
          <a:bodyPr/>
          <a:lstStyle/>
          <a:p>
            <a:fld id="{F9F2E536-EE64-42B2-BEF7-7661A5477C3C}" type="slidenum">
              <a:rPr lang="sl-SI" smtClean="0"/>
              <a:t>6</a:t>
            </a:fld>
            <a:endParaRPr lang="sl-SI"/>
          </a:p>
        </p:txBody>
      </p:sp>
    </p:spTree>
    <p:extLst>
      <p:ext uri="{BB962C8B-B14F-4D97-AF65-F5344CB8AC3E}">
        <p14:creationId xmlns:p14="http://schemas.microsoft.com/office/powerpoint/2010/main" val="2970436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a:solidFill>
                  <a:schemeClr val="tx1"/>
                </a:solidFill>
                <a:effectLst/>
                <a:latin typeface="+mn-lt"/>
                <a:ea typeface="+mn-ea"/>
                <a:cs typeface="+mn-cs"/>
              </a:rPr>
              <a:t>Slika1:</a:t>
            </a:r>
            <a:r>
              <a:rPr lang="sl-SI" sz="1200" kern="1200" baseline="0" dirty="0">
                <a:solidFill>
                  <a:schemeClr val="tx1"/>
                </a:solidFill>
                <a:effectLst/>
                <a:latin typeface="+mn-lt"/>
                <a:ea typeface="+mn-ea"/>
                <a:cs typeface="+mn-cs"/>
              </a:rPr>
              <a:t> </a:t>
            </a:r>
            <a:r>
              <a:rPr lang="sl-SI" sz="1200" kern="1200" baseline="0" dirty="0" err="1">
                <a:solidFill>
                  <a:schemeClr val="tx1"/>
                </a:solidFill>
                <a:effectLst/>
                <a:latin typeface="+mn-lt"/>
                <a:ea typeface="+mn-ea"/>
                <a:cs typeface="+mn-cs"/>
              </a:rPr>
              <a:t>max</a:t>
            </a:r>
            <a:r>
              <a:rPr lang="sl-SI" sz="1200" kern="1200" baseline="0" dirty="0">
                <a:solidFill>
                  <a:schemeClr val="tx1"/>
                </a:solidFill>
                <a:effectLst/>
                <a:latin typeface="+mn-lt"/>
                <a:ea typeface="+mn-ea"/>
                <a:cs typeface="+mn-cs"/>
              </a:rPr>
              <a:t>-sec </a:t>
            </a:r>
            <a:r>
              <a:rPr lang="sl-SI" sz="1200" kern="1200" baseline="0" dirty="0" err="1">
                <a:solidFill>
                  <a:schemeClr val="tx1"/>
                </a:solidFill>
                <a:effectLst/>
                <a:latin typeface="+mn-lt"/>
                <a:ea typeface="+mn-ea"/>
                <a:cs typeface="+mn-cs"/>
              </a:rPr>
              <a:t>federal</a:t>
            </a:r>
            <a:r>
              <a:rPr lang="sl-SI" sz="1200" kern="1200" baseline="0" dirty="0">
                <a:solidFill>
                  <a:schemeClr val="tx1"/>
                </a:solidFill>
                <a:effectLst/>
                <a:latin typeface="+mn-lt"/>
                <a:ea typeface="+mn-ea"/>
                <a:cs typeface="+mn-cs"/>
              </a:rPr>
              <a:t> USA</a:t>
            </a:r>
          </a:p>
          <a:p>
            <a:r>
              <a:rPr lang="sl-SI" sz="1200" kern="1200" baseline="0" dirty="0">
                <a:solidFill>
                  <a:schemeClr val="tx1"/>
                </a:solidFill>
                <a:effectLst/>
                <a:latin typeface="+mn-lt"/>
                <a:ea typeface="+mn-ea"/>
                <a:cs typeface="+mn-cs"/>
              </a:rPr>
              <a:t>Slika 2: minimum sec  AUSTRALIA</a:t>
            </a:r>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Pri </a:t>
            </a:r>
            <a:r>
              <a:rPr lang="sl-SI" sz="1200" kern="1200" dirty="0" err="1">
                <a:solidFill>
                  <a:schemeClr val="tx1"/>
                </a:solidFill>
                <a:effectLst/>
                <a:latin typeface="+mn-lt"/>
                <a:ea typeface="+mn-ea"/>
                <a:cs typeface="+mn-cs"/>
              </a:rPr>
              <a:t>penitenciarni</a:t>
            </a:r>
            <a:r>
              <a:rPr lang="sl-SI" sz="1200" kern="1200" dirty="0">
                <a:solidFill>
                  <a:schemeClr val="tx1"/>
                </a:solidFill>
                <a:effectLst/>
                <a:latin typeface="+mn-lt"/>
                <a:ea typeface="+mn-ea"/>
                <a:cs typeface="+mn-cs"/>
              </a:rPr>
              <a:t> individualizaciji, ki je predmet te raziskave, navadno merimo na kazen zapora, pri kateri je ukvarjanje države s posameznikom po izrečeni sankciji najbolj intenzivno. Pri tem prihaja do pomembnih razlik pri obravnavi posameznih zapornikov: v svetu so razmeroma razširjene različne stopnje varovanja posameznih zaporov – od t. i. odprtih zaporov (open </a:t>
            </a:r>
            <a:r>
              <a:rPr lang="sl-SI" sz="1200" kern="1200" dirty="0" err="1">
                <a:solidFill>
                  <a:schemeClr val="tx1"/>
                </a:solidFill>
                <a:effectLst/>
                <a:latin typeface="+mn-lt"/>
                <a:ea typeface="+mn-ea"/>
                <a:cs typeface="+mn-cs"/>
              </a:rPr>
              <a:t>prisons</a:t>
            </a:r>
            <a:r>
              <a:rPr lang="sl-SI" sz="1200" kern="1200" dirty="0">
                <a:solidFill>
                  <a:schemeClr val="tx1"/>
                </a:solidFill>
                <a:effectLst/>
                <a:latin typeface="+mn-lt"/>
                <a:ea typeface="+mn-ea"/>
                <a:cs typeface="+mn-cs"/>
              </a:rPr>
              <a:t>) z minimalno stopnjo varovanja, v katere so praviloma umeščeni manj nevarni zaporniki in ki so značilni za skandinavske ureditve, do zaporov z najstrožjim varovanjem (</a:t>
            </a:r>
            <a:r>
              <a:rPr lang="sl-SI" sz="1200" kern="1200" dirty="0" err="1">
                <a:solidFill>
                  <a:schemeClr val="tx1"/>
                </a:solidFill>
                <a:effectLst/>
                <a:latin typeface="+mn-lt"/>
                <a:ea typeface="+mn-ea"/>
                <a:cs typeface="+mn-cs"/>
              </a:rPr>
              <a:t>supermax</a:t>
            </a:r>
            <a:r>
              <a:rPr lang="sl-SI" sz="1200" kern="1200" dirty="0">
                <a:solidFill>
                  <a:schemeClr val="tx1"/>
                </a:solidFill>
                <a:effectLst/>
                <a:latin typeface="+mn-lt"/>
                <a:ea typeface="+mn-ea"/>
                <a:cs typeface="+mn-cs"/>
              </a:rPr>
              <a:t> </a:t>
            </a:r>
            <a:r>
              <a:rPr lang="sl-SI" sz="1200" kern="1200" dirty="0" err="1">
                <a:solidFill>
                  <a:schemeClr val="tx1"/>
                </a:solidFill>
                <a:effectLst/>
                <a:latin typeface="+mn-lt"/>
                <a:ea typeface="+mn-ea"/>
                <a:cs typeface="+mn-cs"/>
              </a:rPr>
              <a:t>prisons</a:t>
            </a:r>
            <a:r>
              <a:rPr lang="sl-SI" sz="1200" kern="1200" dirty="0">
                <a:solidFill>
                  <a:schemeClr val="tx1"/>
                </a:solidFill>
                <a:effectLst/>
                <a:latin typeface="+mn-lt"/>
                <a:ea typeface="+mn-ea"/>
                <a:cs typeface="+mn-cs"/>
              </a:rPr>
              <a:t>), kjer je svoboda posameznikov omejena do največje še dovoljene mere, ki so nam znani iz anglo-ameriškega okolja. V teh ureditvah poteka umeščanje zapornikov v različne vrste zaporov običajno glede na kategorijo, v katero posameznega zapornika uvrsti sodnik, ki mu dosodi sankcijo zapora. (Cohen &amp; Taylor, 1972; </a:t>
            </a:r>
            <a:r>
              <a:rPr lang="sl-SI" sz="1200" kern="1200" dirty="0" err="1">
                <a:solidFill>
                  <a:schemeClr val="tx1"/>
                </a:solidFill>
                <a:effectLst/>
                <a:latin typeface="+mn-lt"/>
                <a:ea typeface="+mn-ea"/>
                <a:cs typeface="+mn-cs"/>
              </a:rPr>
              <a:t>Coyle</a:t>
            </a:r>
            <a:r>
              <a:rPr lang="sl-SI" sz="1200" kern="1200" dirty="0">
                <a:solidFill>
                  <a:schemeClr val="tx1"/>
                </a:solidFill>
                <a:effectLst/>
                <a:latin typeface="+mn-lt"/>
                <a:ea typeface="+mn-ea"/>
                <a:cs typeface="+mn-cs"/>
              </a:rPr>
              <a:t>, 2007; </a:t>
            </a:r>
            <a:r>
              <a:rPr lang="sl-SI" sz="1200" kern="1200" dirty="0" err="1">
                <a:solidFill>
                  <a:schemeClr val="tx1"/>
                </a:solidFill>
                <a:effectLst/>
                <a:latin typeface="+mn-lt"/>
                <a:ea typeface="+mn-ea"/>
                <a:cs typeface="+mn-cs"/>
              </a:rPr>
              <a:t>Lazarus</a:t>
            </a:r>
            <a:r>
              <a:rPr lang="sl-SI" sz="1200" kern="1200" dirty="0">
                <a:solidFill>
                  <a:schemeClr val="tx1"/>
                </a:solidFill>
                <a:effectLst/>
                <a:latin typeface="+mn-lt"/>
                <a:ea typeface="+mn-ea"/>
                <a:cs typeface="+mn-cs"/>
              </a:rPr>
              <a:t>, 2004; Morris &amp; </a:t>
            </a:r>
            <a:r>
              <a:rPr lang="sl-SI" sz="1200" kern="1200" dirty="0" err="1">
                <a:solidFill>
                  <a:schemeClr val="tx1"/>
                </a:solidFill>
                <a:effectLst/>
                <a:latin typeface="+mn-lt"/>
                <a:ea typeface="+mn-ea"/>
                <a:cs typeface="+mn-cs"/>
              </a:rPr>
              <a:t>Rothman</a:t>
            </a:r>
            <a:r>
              <a:rPr lang="sl-SI" sz="1200" kern="1200" dirty="0">
                <a:solidFill>
                  <a:schemeClr val="tx1"/>
                </a:solidFill>
                <a:effectLst/>
                <a:latin typeface="+mn-lt"/>
                <a:ea typeface="+mn-ea"/>
                <a:cs typeface="+mn-cs"/>
              </a:rPr>
              <a:t>, 1998; </a:t>
            </a:r>
            <a:r>
              <a:rPr lang="sl-SI" sz="1200" kern="1200" dirty="0" err="1">
                <a:solidFill>
                  <a:schemeClr val="tx1"/>
                </a:solidFill>
                <a:effectLst/>
                <a:latin typeface="+mn-lt"/>
                <a:ea typeface="+mn-ea"/>
                <a:cs typeface="+mn-cs"/>
              </a:rPr>
              <a:t>Podmore</a:t>
            </a:r>
            <a:r>
              <a:rPr lang="sl-SI" sz="1200" kern="1200" dirty="0">
                <a:solidFill>
                  <a:schemeClr val="tx1"/>
                </a:solidFill>
                <a:effectLst/>
                <a:latin typeface="+mn-lt"/>
                <a:ea typeface="+mn-ea"/>
                <a:cs typeface="+mn-cs"/>
              </a:rPr>
              <a:t>, 2012; </a:t>
            </a:r>
            <a:r>
              <a:rPr lang="sl-SI" sz="1200" kern="1200" dirty="0" err="1">
                <a:solidFill>
                  <a:schemeClr val="tx1"/>
                </a:solidFill>
                <a:effectLst/>
                <a:latin typeface="+mn-lt"/>
                <a:ea typeface="+mn-ea"/>
                <a:cs typeface="+mn-cs"/>
              </a:rPr>
              <a:t>Sykes</a:t>
            </a:r>
            <a:r>
              <a:rPr lang="sl-SI" sz="1200" kern="1200" dirty="0">
                <a:solidFill>
                  <a:schemeClr val="tx1"/>
                </a:solidFill>
                <a:effectLst/>
                <a:latin typeface="+mn-lt"/>
                <a:ea typeface="+mn-ea"/>
                <a:cs typeface="+mn-cs"/>
              </a:rPr>
              <a:t>, 1958; </a:t>
            </a:r>
            <a:r>
              <a:rPr lang="sl-SI" sz="1200" kern="1200" dirty="0" err="1">
                <a:solidFill>
                  <a:schemeClr val="tx1"/>
                </a:solidFill>
                <a:effectLst/>
                <a:latin typeface="+mn-lt"/>
                <a:ea typeface="+mn-ea"/>
                <a:cs typeface="+mn-cs"/>
              </a:rPr>
              <a:t>Wacquant</a:t>
            </a:r>
            <a:r>
              <a:rPr lang="sl-SI" sz="1200" kern="1200" dirty="0">
                <a:solidFill>
                  <a:schemeClr val="tx1"/>
                </a:solidFill>
                <a:effectLst/>
                <a:latin typeface="+mn-lt"/>
                <a:ea typeface="+mn-ea"/>
                <a:cs typeface="+mn-cs"/>
              </a:rPr>
              <a:t>, 2001, 2009)</a:t>
            </a:r>
          </a:p>
          <a:p>
            <a:r>
              <a:rPr lang="sl-SI" sz="1200" kern="1200" dirty="0">
                <a:solidFill>
                  <a:schemeClr val="tx1"/>
                </a:solidFill>
                <a:effectLst/>
                <a:latin typeface="+mn-lt"/>
                <a:ea typeface="+mn-ea"/>
                <a:cs typeface="+mn-cs"/>
              </a:rPr>
              <a:t>Tudi slovenska ureditev pozna različne stopnje intenzivnosti omejevanja svobode, v </a:t>
            </a:r>
            <a:r>
              <a:rPr lang="sl-SI" sz="1200" kern="1200" dirty="0" err="1">
                <a:solidFill>
                  <a:schemeClr val="tx1"/>
                </a:solidFill>
                <a:effectLst/>
                <a:latin typeface="+mn-lt"/>
                <a:ea typeface="+mn-ea"/>
                <a:cs typeface="+mn-cs"/>
              </a:rPr>
              <a:t>penološkem</a:t>
            </a:r>
            <a:r>
              <a:rPr lang="sl-SI" sz="1200" kern="1200" dirty="0">
                <a:solidFill>
                  <a:schemeClr val="tx1"/>
                </a:solidFill>
                <a:effectLst/>
                <a:latin typeface="+mn-lt"/>
                <a:ea typeface="+mn-ea"/>
                <a:cs typeface="+mn-cs"/>
              </a:rPr>
              <a:t> žargonu je v tem smislu govor o "režimih", v katere se umešča posamezne obsojence. Zaprti, polodprti in odprti oddelki so že dlje časa stalnica v slovenskih zaporih in zakonska ureditev je v zvezi s tem razmeroma natančna, a podrobnejše analize in študije o tej tematiki še ni bilo. Takšno stanje ni neobičajno v slovenski ureditvi, zagotovo pa ni optimalno, saj praktična ureditev nima znanstveno podprte in načelno razdelane podlage, na podlagi katere bi bilo tudi ravnanje v praksi lahko bolj konsistentno.</a:t>
            </a:r>
          </a:p>
          <a:p>
            <a:endParaRPr lang="it-IT" dirty="0"/>
          </a:p>
        </p:txBody>
      </p:sp>
      <p:sp>
        <p:nvSpPr>
          <p:cNvPr id="4" name="Označba mesta številke diapozitiva 3"/>
          <p:cNvSpPr>
            <a:spLocks noGrp="1"/>
          </p:cNvSpPr>
          <p:nvPr>
            <p:ph type="sldNum" sz="quarter" idx="10"/>
          </p:nvPr>
        </p:nvSpPr>
        <p:spPr/>
        <p:txBody>
          <a:bodyPr/>
          <a:lstStyle/>
          <a:p>
            <a:fld id="{F9F2E536-EE64-42B2-BEF7-7661A5477C3C}" type="slidenum">
              <a:rPr lang="sl-SI" smtClean="0"/>
              <a:t>10</a:t>
            </a:fld>
            <a:endParaRPr lang="sl-SI"/>
          </a:p>
        </p:txBody>
      </p:sp>
    </p:spTree>
    <p:extLst>
      <p:ext uri="{BB962C8B-B14F-4D97-AF65-F5344CB8AC3E}">
        <p14:creationId xmlns:p14="http://schemas.microsoft.com/office/powerpoint/2010/main" val="2700942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a:t>Obsojenci, ki prestajajo kazen zapora v različnih režimih, so med seboj ločeni, razen če za zagotavljanje varnosti to ni nujno potrebno.</a:t>
            </a:r>
            <a:endParaRPr lang="sl-SI" sz="1400" dirty="0"/>
          </a:p>
          <a:p>
            <a:endParaRPr lang="sl-SI" sz="1200" b="1" i="0" kern="1200" dirty="0">
              <a:solidFill>
                <a:schemeClr val="tx1"/>
              </a:solidFill>
              <a:effectLst/>
              <a:latin typeface="+mn-lt"/>
              <a:ea typeface="+mn-ea"/>
              <a:cs typeface="+mn-cs"/>
            </a:endParaRPr>
          </a:p>
          <a:p>
            <a:endParaRPr lang="sl-SI" sz="1200" b="1" i="0" kern="1200" dirty="0">
              <a:solidFill>
                <a:schemeClr val="tx1"/>
              </a:solidFill>
              <a:effectLst/>
              <a:latin typeface="+mn-lt"/>
              <a:ea typeface="+mn-ea"/>
              <a:cs typeface="+mn-cs"/>
            </a:endParaRPr>
          </a:p>
          <a:p>
            <a:endParaRPr lang="sl-SI" sz="1200" b="1" i="0" kern="1200" dirty="0">
              <a:solidFill>
                <a:schemeClr val="tx1"/>
              </a:solidFill>
              <a:effectLst/>
              <a:latin typeface="+mn-lt"/>
              <a:ea typeface="+mn-ea"/>
              <a:cs typeface="+mn-cs"/>
            </a:endParaRPr>
          </a:p>
          <a:p>
            <a:r>
              <a:rPr lang="sl-SI" sz="1200" b="1" i="0" kern="1200" dirty="0">
                <a:solidFill>
                  <a:schemeClr val="tx1"/>
                </a:solidFill>
                <a:effectLst/>
                <a:latin typeface="+mn-lt"/>
                <a:ea typeface="+mn-ea"/>
                <a:cs typeface="+mn-cs"/>
              </a:rPr>
              <a:t>Pravilnik o izvrševanju</a:t>
            </a:r>
            <a:r>
              <a:rPr lang="sl-SI" sz="1200" b="1" i="0" kern="1200" baseline="0" dirty="0">
                <a:solidFill>
                  <a:schemeClr val="tx1"/>
                </a:solidFill>
                <a:effectLst/>
                <a:latin typeface="+mn-lt"/>
                <a:ea typeface="+mn-ea"/>
                <a:cs typeface="+mn-cs"/>
              </a:rPr>
              <a:t> kazni zapora</a:t>
            </a:r>
            <a:endParaRPr lang="sl-SI" sz="1200" b="1" i="0" kern="1200" dirty="0">
              <a:solidFill>
                <a:schemeClr val="tx1"/>
              </a:solidFill>
              <a:effectLst/>
              <a:latin typeface="+mn-lt"/>
              <a:ea typeface="+mn-ea"/>
              <a:cs typeface="+mn-cs"/>
            </a:endParaRPr>
          </a:p>
          <a:p>
            <a:r>
              <a:rPr lang="sl-SI" sz="1200" b="1" i="0" kern="1200" dirty="0">
                <a:solidFill>
                  <a:schemeClr val="tx1"/>
                </a:solidFill>
                <a:effectLst/>
                <a:latin typeface="+mn-lt"/>
                <a:ea typeface="+mn-ea"/>
                <a:cs typeface="+mn-cs"/>
              </a:rPr>
              <a:t>20. člen</a:t>
            </a:r>
          </a:p>
          <a:p>
            <a:r>
              <a:rPr lang="sl-SI" sz="1200" b="1" i="0" kern="1200" dirty="0">
                <a:solidFill>
                  <a:schemeClr val="tx1"/>
                </a:solidFill>
                <a:effectLst/>
                <a:latin typeface="+mn-lt"/>
                <a:ea typeface="+mn-ea"/>
                <a:cs typeface="+mn-cs"/>
              </a:rPr>
              <a:t>(režim prestajanja kazni)</a:t>
            </a:r>
          </a:p>
          <a:p>
            <a:r>
              <a:rPr lang="sl-SI" sz="1200" b="0" i="0" kern="1200" dirty="0">
                <a:solidFill>
                  <a:schemeClr val="tx1"/>
                </a:solidFill>
                <a:effectLst/>
                <a:latin typeface="+mn-lt"/>
                <a:ea typeface="+mn-ea"/>
                <a:cs typeface="+mn-cs"/>
              </a:rPr>
              <a:t>(1) Glede na stopnjo varovanja in način omejevanja svobode gibanja obsojenec kazen zapora prestaja v zaprtem, polodprtem ali odprtem režimu.</a:t>
            </a:r>
          </a:p>
          <a:p>
            <a:r>
              <a:rPr lang="sl-SI" sz="1200" b="0" i="0" kern="1200" dirty="0">
                <a:solidFill>
                  <a:schemeClr val="tx1"/>
                </a:solidFill>
                <a:effectLst/>
                <a:latin typeface="+mn-lt"/>
                <a:ea typeface="+mn-ea"/>
                <a:cs typeface="+mn-cs"/>
              </a:rPr>
              <a:t>(2) Režimi se razlikujejo glede na stopnjo nadzora nad obsojencem, spremljanje obsojenca ob izhodu iz zavoda in število ugodnosti prostih izhodov, ki jih je obsojenec lahko deležen.</a:t>
            </a:r>
          </a:p>
          <a:p>
            <a:r>
              <a:rPr lang="sl-SI" sz="1200" b="0" i="0" kern="1200" dirty="0">
                <a:solidFill>
                  <a:schemeClr val="tx1"/>
                </a:solidFill>
                <a:effectLst/>
                <a:latin typeface="+mn-lt"/>
                <a:ea typeface="+mn-ea"/>
                <a:cs typeface="+mn-cs"/>
              </a:rPr>
              <a:t>(3) Stopnja nadzora nad obsojenci je praviloma:</a:t>
            </a:r>
          </a:p>
          <a:p>
            <a:r>
              <a:rPr lang="sl-SI" sz="1200" b="0" i="0" kern="1200" dirty="0">
                <a:solidFill>
                  <a:schemeClr val="tx1"/>
                </a:solidFill>
                <a:effectLst/>
                <a:latin typeface="+mn-lt"/>
                <a:ea typeface="+mn-ea"/>
                <a:cs typeface="+mn-cs"/>
              </a:rPr>
              <a:t>-        v zaprtem režimu višja, obsojenci so redno nadzorovani, na delo zunaj zavoda pa odhajajo praviloma pod nadzorom pravosodnih policistov;</a:t>
            </a:r>
          </a:p>
          <a:p>
            <a:r>
              <a:rPr lang="sl-SI" sz="1200" b="0" i="0" kern="1200" dirty="0">
                <a:solidFill>
                  <a:schemeClr val="tx1"/>
                </a:solidFill>
                <a:effectLst/>
                <a:latin typeface="+mn-lt"/>
                <a:ea typeface="+mn-ea"/>
                <a:cs typeface="+mn-cs"/>
              </a:rPr>
              <a:t>-        v polodprtem režimu nižja, obsojenci so občasno nadzorovani, na delo odhajajo sami in med delom niso redno nadzorovani;</a:t>
            </a:r>
          </a:p>
          <a:p>
            <a:r>
              <a:rPr lang="sl-SI" sz="1200" b="0" i="0" kern="1200" dirty="0">
                <a:solidFill>
                  <a:schemeClr val="tx1"/>
                </a:solidFill>
                <a:effectLst/>
                <a:latin typeface="+mn-lt"/>
                <a:ea typeface="+mn-ea"/>
                <a:cs typeface="+mn-cs"/>
              </a:rPr>
              <a:t>-        v odprtem režimu najnižja, obsojenci so občasno nadzorovani, prosto se gibajo v okolici zavoda ali oddelka, ki se določi s hišnim redom zavoda, na delo odhajajo sami in med delom niso redno nadzorovani.</a:t>
            </a:r>
          </a:p>
          <a:p>
            <a:r>
              <a:rPr lang="sl-SI" sz="1200" b="0" i="0" kern="1200" dirty="0">
                <a:solidFill>
                  <a:schemeClr val="tx1"/>
                </a:solidFill>
                <a:effectLst/>
                <a:latin typeface="+mn-lt"/>
                <a:ea typeface="+mn-ea"/>
                <a:cs typeface="+mn-cs"/>
              </a:rPr>
              <a:t>(4) Na sodišče in druge državne organe, v zdravstvene zavode in druge institucije, ki so pomembne za izvajanje obsojenčevega osebnega načrta, praviloma odhajajo obsojenci:</a:t>
            </a:r>
          </a:p>
          <a:p>
            <a:r>
              <a:rPr lang="sl-SI" sz="1200" b="0" i="0" kern="1200" dirty="0">
                <a:solidFill>
                  <a:schemeClr val="tx1"/>
                </a:solidFill>
                <a:effectLst/>
                <a:latin typeface="+mn-lt"/>
                <a:ea typeface="+mn-ea"/>
                <a:cs typeface="+mn-cs"/>
              </a:rPr>
              <a:t>-        v zaprtem režimu v spremstvu pravosodnih policistov;</a:t>
            </a:r>
          </a:p>
          <a:p>
            <a:r>
              <a:rPr lang="sl-SI" sz="1200" b="0" i="0" kern="1200" dirty="0">
                <a:solidFill>
                  <a:schemeClr val="tx1"/>
                </a:solidFill>
                <a:effectLst/>
                <a:latin typeface="+mn-lt"/>
                <a:ea typeface="+mn-ea"/>
                <a:cs typeface="+mn-cs"/>
              </a:rPr>
              <a:t>-        v polodprtem in odprtem režimu brez spremstva pravosodnih policistov.</a:t>
            </a:r>
          </a:p>
          <a:p>
            <a:r>
              <a:rPr lang="sl-SI" sz="1200" b="0" i="0" kern="1200" dirty="0">
                <a:solidFill>
                  <a:schemeClr val="tx1"/>
                </a:solidFill>
                <a:effectLst/>
                <a:latin typeface="+mn-lt"/>
                <a:ea typeface="+mn-ea"/>
                <a:cs typeface="+mn-cs"/>
              </a:rPr>
              <a:t>(5) Pri odločanju o podelitvi ugodnosti prostega izhoda se glede na režim obsojenca uporablja 65. člen tega pravilnika.</a:t>
            </a:r>
          </a:p>
          <a:p>
            <a:r>
              <a:rPr lang="sl-SI" sz="1200" b="0" i="0" kern="1200" dirty="0">
                <a:solidFill>
                  <a:schemeClr val="tx1"/>
                </a:solidFill>
                <a:effectLst/>
                <a:latin typeface="+mn-lt"/>
                <a:ea typeface="+mn-ea"/>
                <a:cs typeface="+mn-cs"/>
              </a:rPr>
              <a:t>(6) Obsojenci, ki prestajajo kazen zapora v različnih režimih, so med seboj ločeni, razen če za zagotavljanje varnosti to ni nujno potrebno.</a:t>
            </a:r>
          </a:p>
          <a:p>
            <a:r>
              <a:rPr lang="sl-SI" sz="1200" b="0" i="0" kern="1200" dirty="0">
                <a:solidFill>
                  <a:schemeClr val="tx1"/>
                </a:solidFill>
                <a:effectLst/>
                <a:latin typeface="+mn-lt"/>
                <a:ea typeface="+mn-ea"/>
                <a:cs typeface="+mn-cs"/>
              </a:rPr>
              <a:t>(7) Direktor zavoda s hišnim redom podrobneje določi način izvrševanja določb tega člena.</a:t>
            </a:r>
          </a:p>
          <a:p>
            <a:endParaRPr lang="it-IT" dirty="0"/>
          </a:p>
        </p:txBody>
      </p:sp>
      <p:sp>
        <p:nvSpPr>
          <p:cNvPr id="4" name="Označba mesta številke diapozitiva 3"/>
          <p:cNvSpPr>
            <a:spLocks noGrp="1"/>
          </p:cNvSpPr>
          <p:nvPr>
            <p:ph type="sldNum" sz="quarter" idx="10"/>
          </p:nvPr>
        </p:nvSpPr>
        <p:spPr/>
        <p:txBody>
          <a:bodyPr/>
          <a:lstStyle/>
          <a:p>
            <a:fld id="{F9F2E536-EE64-42B2-BEF7-7661A5477C3C}" type="slidenum">
              <a:rPr lang="sl-SI" smtClean="0"/>
              <a:t>11</a:t>
            </a:fld>
            <a:endParaRPr lang="sl-SI"/>
          </a:p>
        </p:txBody>
      </p:sp>
    </p:spTree>
    <p:extLst>
      <p:ext uri="{BB962C8B-B14F-4D97-AF65-F5344CB8AC3E}">
        <p14:creationId xmlns:p14="http://schemas.microsoft.com/office/powerpoint/2010/main" val="213046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it-IT" dirty="0"/>
          </a:p>
        </p:txBody>
      </p:sp>
      <p:sp>
        <p:nvSpPr>
          <p:cNvPr id="4" name="Označba mesta številke diapozitiva 3"/>
          <p:cNvSpPr>
            <a:spLocks noGrp="1"/>
          </p:cNvSpPr>
          <p:nvPr>
            <p:ph type="sldNum" sz="quarter" idx="10"/>
          </p:nvPr>
        </p:nvSpPr>
        <p:spPr/>
        <p:txBody>
          <a:bodyPr/>
          <a:lstStyle/>
          <a:p>
            <a:fld id="{F9F2E536-EE64-42B2-BEF7-7661A5477C3C}" type="slidenum">
              <a:rPr lang="sl-SI" smtClean="0"/>
              <a:t>12</a:t>
            </a:fld>
            <a:endParaRPr lang="sl-SI"/>
          </a:p>
        </p:txBody>
      </p:sp>
    </p:spTree>
    <p:extLst>
      <p:ext uri="{BB962C8B-B14F-4D97-AF65-F5344CB8AC3E}">
        <p14:creationId xmlns:p14="http://schemas.microsoft.com/office/powerpoint/2010/main" val="2239279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I" dirty="0"/>
          </a:p>
        </p:txBody>
      </p:sp>
      <p:sp>
        <p:nvSpPr>
          <p:cNvPr id="4" name="Slide Number Placeholder 3"/>
          <p:cNvSpPr>
            <a:spLocks noGrp="1"/>
          </p:cNvSpPr>
          <p:nvPr>
            <p:ph type="sldNum" sz="quarter" idx="5"/>
          </p:nvPr>
        </p:nvSpPr>
        <p:spPr/>
        <p:txBody>
          <a:bodyPr/>
          <a:lstStyle/>
          <a:p>
            <a:fld id="{F9F2E536-EE64-42B2-BEF7-7661A5477C3C}" type="slidenum">
              <a:rPr lang="sl-SI" smtClean="0"/>
              <a:t>17</a:t>
            </a:fld>
            <a:endParaRPr lang="sl-SI"/>
          </a:p>
        </p:txBody>
      </p:sp>
    </p:spTree>
    <p:extLst>
      <p:ext uri="{BB962C8B-B14F-4D97-AF65-F5344CB8AC3E}">
        <p14:creationId xmlns:p14="http://schemas.microsoft.com/office/powerpoint/2010/main" val="3348557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 Arbitrarnost starostnih</a:t>
            </a:r>
            <a:r>
              <a:rPr lang="sl-SI" baseline="0" dirty="0"/>
              <a:t> kategorij</a:t>
            </a:r>
            <a:endParaRPr lang="sl-SI" dirty="0"/>
          </a:p>
        </p:txBody>
      </p:sp>
      <p:sp>
        <p:nvSpPr>
          <p:cNvPr id="4" name="Označba mesta številke diapozitiva 3"/>
          <p:cNvSpPr>
            <a:spLocks noGrp="1"/>
          </p:cNvSpPr>
          <p:nvPr>
            <p:ph type="sldNum" sz="quarter" idx="5"/>
          </p:nvPr>
        </p:nvSpPr>
        <p:spPr/>
        <p:txBody>
          <a:bodyPr/>
          <a:lstStyle/>
          <a:p>
            <a:fld id="{F9F2E536-EE64-42B2-BEF7-7661A5477C3C}" type="slidenum">
              <a:rPr lang="sl-SI" smtClean="0"/>
              <a:t>27</a:t>
            </a:fld>
            <a:endParaRPr lang="sl-SI"/>
          </a:p>
        </p:txBody>
      </p:sp>
    </p:spTree>
    <p:extLst>
      <p:ext uri="{BB962C8B-B14F-4D97-AF65-F5344CB8AC3E}">
        <p14:creationId xmlns:p14="http://schemas.microsoft.com/office/powerpoint/2010/main" val="307708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SI"/>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l-SI"/>
              <a:t>Kliknite, če želite urediti slog naslova matrice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lvl1pPr algn="l">
              <a:defRPr/>
            </a:lvl1pPr>
          </a:lstStyle>
          <a:p>
            <a:fld id="{8A8D2C69-C0BD-4BC5-B83C-964EDCF672B1}" type="datetimeFigureOut">
              <a:rPr lang="sl-SI" smtClean="0"/>
              <a:t>27. 03. 2026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70E179B-F1F5-4813-8D11-F6DA6B4ED0DE}" type="slidenum">
              <a:rPr lang="sl-SI" smtClean="0"/>
              <a:t>‹#›</a:t>
            </a:fld>
            <a:endParaRPr lang="sl-SI"/>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745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8A8D2C69-C0BD-4BC5-B83C-964EDCF672B1}" type="datetimeFigureOut">
              <a:rPr lang="sl-SI" smtClean="0"/>
              <a:t>27. 03. 2026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70E179B-F1F5-4813-8D11-F6DA6B4ED0DE}" type="slidenum">
              <a:rPr lang="sl-SI" smtClean="0"/>
              <a:t>‹#›</a:t>
            </a:fld>
            <a:endParaRPr lang="sl-SI"/>
          </a:p>
        </p:txBody>
      </p:sp>
    </p:spTree>
    <p:extLst>
      <p:ext uri="{BB962C8B-B14F-4D97-AF65-F5344CB8AC3E}">
        <p14:creationId xmlns:p14="http://schemas.microsoft.com/office/powerpoint/2010/main" val="428674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8A8D2C69-C0BD-4BC5-B83C-964EDCF672B1}" type="datetimeFigureOut">
              <a:rPr lang="sl-SI" smtClean="0"/>
              <a:t>27. 03. 2026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70E179B-F1F5-4813-8D11-F6DA6B4ED0DE}" type="slidenum">
              <a:rPr lang="sl-SI" smtClean="0"/>
              <a:t>‹#›</a:t>
            </a:fld>
            <a:endParaRPr lang="sl-SI"/>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930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8A8D2C69-C0BD-4BC5-B83C-964EDCF672B1}" type="datetimeFigureOut">
              <a:rPr lang="sl-SI" smtClean="0"/>
              <a:t>27. 03. 2026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70E179B-F1F5-4813-8D11-F6DA6B4ED0DE}" type="slidenum">
              <a:rPr lang="sl-SI" smtClean="0"/>
              <a:t>‹#›</a:t>
            </a:fld>
            <a:endParaRPr lang="sl-SI"/>
          </a:p>
        </p:txBody>
      </p:sp>
    </p:spTree>
    <p:extLst>
      <p:ext uri="{BB962C8B-B14F-4D97-AF65-F5344CB8AC3E}">
        <p14:creationId xmlns:p14="http://schemas.microsoft.com/office/powerpoint/2010/main" val="327048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l-SI"/>
              <a:t>Kliknite, če želite urediti slog naslova matrice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8A8D2C69-C0BD-4BC5-B83C-964EDCF672B1}" type="datetimeFigureOut">
              <a:rPr lang="sl-SI" smtClean="0"/>
              <a:t>27. 03. 2026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70E179B-F1F5-4813-8D11-F6DA6B4ED0DE}" type="slidenum">
              <a:rPr lang="sl-SI" smtClean="0"/>
              <a:t>‹#›</a:t>
            </a:fld>
            <a:endParaRPr lang="sl-SI"/>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03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8A8D2C69-C0BD-4BC5-B83C-964EDCF672B1}" type="datetimeFigureOut">
              <a:rPr lang="sl-SI" smtClean="0"/>
              <a:t>27. 03. 2026</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70E179B-F1F5-4813-8D11-F6DA6B4ED0DE}" type="slidenum">
              <a:rPr lang="sl-SI" smtClean="0"/>
              <a:t>‹#›</a:t>
            </a:fld>
            <a:endParaRPr lang="sl-SI"/>
          </a:p>
        </p:txBody>
      </p:sp>
    </p:spTree>
    <p:extLst>
      <p:ext uri="{BB962C8B-B14F-4D97-AF65-F5344CB8AC3E}">
        <p14:creationId xmlns:p14="http://schemas.microsoft.com/office/powerpoint/2010/main" val="53236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l-SI"/>
              <a:t>Kliknite za urejanje slogov besedila matrice</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8A8D2C69-C0BD-4BC5-B83C-964EDCF672B1}" type="datetimeFigureOut">
              <a:rPr lang="sl-SI" smtClean="0"/>
              <a:t>27. 03. 2026</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C70E179B-F1F5-4813-8D11-F6DA6B4ED0DE}" type="slidenum">
              <a:rPr lang="sl-SI" smtClean="0"/>
              <a:t>‹#›</a:t>
            </a:fld>
            <a:endParaRPr lang="sl-SI"/>
          </a:p>
        </p:txBody>
      </p:sp>
    </p:spTree>
    <p:extLst>
      <p:ext uri="{BB962C8B-B14F-4D97-AF65-F5344CB8AC3E}">
        <p14:creationId xmlns:p14="http://schemas.microsoft.com/office/powerpoint/2010/main" val="167351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8A8D2C69-C0BD-4BC5-B83C-964EDCF672B1}" type="datetimeFigureOut">
              <a:rPr lang="sl-SI" smtClean="0"/>
              <a:t>27. 03. 2026</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C70E179B-F1F5-4813-8D11-F6DA6B4ED0DE}" type="slidenum">
              <a:rPr lang="sl-SI" smtClean="0"/>
              <a:t>‹#›</a:t>
            </a:fld>
            <a:endParaRPr lang="sl-SI"/>
          </a:p>
        </p:txBody>
      </p:sp>
    </p:spTree>
    <p:extLst>
      <p:ext uri="{BB962C8B-B14F-4D97-AF65-F5344CB8AC3E}">
        <p14:creationId xmlns:p14="http://schemas.microsoft.com/office/powerpoint/2010/main" val="961994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D2C69-C0BD-4BC5-B83C-964EDCF672B1}" type="datetimeFigureOut">
              <a:rPr lang="sl-SI" smtClean="0"/>
              <a:t>27. 03. 2026</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C70E179B-F1F5-4813-8D11-F6DA6B4ED0DE}" type="slidenum">
              <a:rPr lang="sl-SI" smtClean="0"/>
              <a:t>‹#›</a:t>
            </a:fld>
            <a:endParaRPr lang="sl-SI"/>
          </a:p>
        </p:txBody>
      </p:sp>
    </p:spTree>
    <p:extLst>
      <p:ext uri="{BB962C8B-B14F-4D97-AF65-F5344CB8AC3E}">
        <p14:creationId xmlns:p14="http://schemas.microsoft.com/office/powerpoint/2010/main" val="100018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l-SI"/>
              <a:t>Kliknite, če želite urediti slog naslova matrice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8A8D2C69-C0BD-4BC5-B83C-964EDCF672B1}" type="datetimeFigureOut">
              <a:rPr lang="sl-SI" smtClean="0"/>
              <a:t>27. 03. 2026</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70E179B-F1F5-4813-8D11-F6DA6B4ED0DE}" type="slidenum">
              <a:rPr lang="sl-SI" smtClean="0"/>
              <a:t>‹#›</a:t>
            </a:fld>
            <a:endParaRPr lang="sl-SI"/>
          </a:p>
        </p:txBody>
      </p:sp>
    </p:spTree>
    <p:extLst>
      <p:ext uri="{BB962C8B-B14F-4D97-AF65-F5344CB8AC3E}">
        <p14:creationId xmlns:p14="http://schemas.microsoft.com/office/powerpoint/2010/main" val="134097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8A8D2C69-C0BD-4BC5-B83C-964EDCF672B1}" type="datetimeFigureOut">
              <a:rPr lang="sl-SI" smtClean="0"/>
              <a:t>27. 03. 2026</a:t>
            </a:fld>
            <a:endParaRPr lang="sl-SI"/>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0E179B-F1F5-4813-8D11-F6DA6B4ED0DE}" type="slidenum">
              <a:rPr lang="sl-SI" smtClean="0"/>
              <a:t>‹#›</a:t>
            </a:fld>
            <a:endParaRPr lang="sl-SI"/>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088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A8D2C69-C0BD-4BC5-B83C-964EDCF672B1}" type="datetimeFigureOut">
              <a:rPr lang="sl-SI" smtClean="0"/>
              <a:t>27. 03. 2026</a:t>
            </a:fld>
            <a:endParaRPr lang="sl-SI"/>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sl-SI"/>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70E179B-F1F5-4813-8D11-F6DA6B4ED0DE}" type="slidenum">
              <a:rPr lang="sl-SI" smtClean="0"/>
              <a:t>‹#›</a:t>
            </a:fld>
            <a:endParaRPr lang="sl-SI"/>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00662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pisrs.si/Pis.web/pregledPredpisa?id=PRAV13565" TargetMode="External"/><Relationship Id="rId2" Type="http://schemas.openxmlformats.org/officeDocument/2006/relationships/hyperlink" Target="http://www.pisrs.si/Pis.web/pregledPredpisa?id=ZAKO1223" TargetMode="External"/><Relationship Id="rId1" Type="http://schemas.openxmlformats.org/officeDocument/2006/relationships/slideLayout" Target="../slideLayouts/slideLayout2.xml"/><Relationship Id="rId5" Type="http://schemas.openxmlformats.org/officeDocument/2006/relationships/hyperlink" Target="https://doi.org/10.1177/1477370818788016" TargetMode="External"/><Relationship Id="rId4" Type="http://schemas.openxmlformats.org/officeDocument/2006/relationships/hyperlink" Target="https://fotogalerija.dz-rs.si/datoteke/Publikacije/Zborniki_RN/2013/Zaporski_sistemi.pdf"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5A829B1-22E1-4618-9439-976E42076B93}"/>
              </a:ext>
            </a:extLst>
          </p:cNvPr>
          <p:cNvSpPr>
            <a:spLocks noGrp="1"/>
          </p:cNvSpPr>
          <p:nvPr>
            <p:ph type="ctrTitle"/>
          </p:nvPr>
        </p:nvSpPr>
        <p:spPr>
          <a:xfrm>
            <a:off x="1414943" y="1600201"/>
            <a:ext cx="9144000" cy="2387600"/>
          </a:xfrm>
        </p:spPr>
        <p:txBody>
          <a:bodyPr>
            <a:normAutofit/>
          </a:bodyPr>
          <a:lstStyle/>
          <a:p>
            <a:r>
              <a:rPr lang="sl-SI" sz="4900" dirty="0"/>
              <a:t>penologija</a:t>
            </a:r>
            <a:br>
              <a:rPr lang="sl-SI" sz="4000" dirty="0"/>
            </a:br>
            <a:r>
              <a:rPr lang="sl-SI" sz="3600" dirty="0"/>
              <a:t>pedagoška fakulteta UL, socialna pedagogika</a:t>
            </a:r>
            <a:br>
              <a:rPr lang="sl-SI" sz="4000" dirty="0"/>
            </a:br>
            <a:br>
              <a:rPr lang="sl-SI" dirty="0"/>
            </a:br>
            <a:endParaRPr lang="sl-SI" dirty="0"/>
          </a:p>
        </p:txBody>
      </p:sp>
      <p:sp>
        <p:nvSpPr>
          <p:cNvPr id="9" name="Naslov 1">
            <a:extLst>
              <a:ext uri="{FF2B5EF4-FFF2-40B4-BE49-F238E27FC236}">
                <a16:creationId xmlns:a16="http://schemas.microsoft.com/office/drawing/2014/main" id="{E7523035-7659-441A-81B0-7560394F94E4}"/>
              </a:ext>
            </a:extLst>
          </p:cNvPr>
          <p:cNvSpPr txBox="1">
            <a:spLocks/>
          </p:cNvSpPr>
          <p:nvPr/>
        </p:nvSpPr>
        <p:spPr>
          <a:xfrm>
            <a:off x="689112" y="4960137"/>
            <a:ext cx="7540487" cy="1463040"/>
          </a:xfrm>
          <a:prstGeom prst="rect">
            <a:avLst/>
          </a:prstGeom>
        </p:spPr>
        <p:txBody>
          <a:bodyPr vert="horz" lIns="91440" tIns="45720" rIns="91440" bIns="45720" rtlCol="0" anchor="ctr">
            <a:normAutofit fontScale="97500"/>
          </a:bodyPr>
          <a:lstStyle>
            <a:lvl1pPr algn="r" defTabSz="914400" rtl="0" eaLnBrk="1" latinLnBrk="0" hangingPunct="1">
              <a:lnSpc>
                <a:spcPct val="80000"/>
              </a:lnSpc>
              <a:spcBef>
                <a:spcPct val="0"/>
              </a:spcBef>
              <a:buNone/>
              <a:defRPr sz="5000" kern="1200" cap="all" spc="200" baseline="0">
                <a:solidFill>
                  <a:schemeClr val="tx1">
                    <a:lumMod val="90000"/>
                    <a:lumOff val="10000"/>
                  </a:schemeClr>
                </a:solidFill>
                <a:latin typeface="+mj-lt"/>
                <a:ea typeface="+mj-ea"/>
                <a:cs typeface="+mj-cs"/>
              </a:defRPr>
            </a:lvl1pPr>
          </a:lstStyle>
          <a:p>
            <a:r>
              <a:rPr lang="en-US" dirty="0" err="1"/>
              <a:t>zapor</a:t>
            </a:r>
            <a:br>
              <a:rPr lang="sl-SI" i="1" dirty="0"/>
            </a:br>
            <a:r>
              <a:rPr lang="sl-SI" sz="2000" cap="none" dirty="0"/>
              <a:t>izr. prof. dr. Mojca M. Plesničar</a:t>
            </a:r>
            <a:endParaRPr lang="sl-SI" dirty="0"/>
          </a:p>
        </p:txBody>
      </p:sp>
    </p:spTree>
    <p:extLst>
      <p:ext uri="{BB962C8B-B14F-4D97-AF65-F5344CB8AC3E}">
        <p14:creationId xmlns:p14="http://schemas.microsoft.com/office/powerpoint/2010/main" val="1515517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„Režimi“ v zaporu</a:t>
            </a:r>
            <a:endParaRPr lang="it-IT" dirty="0"/>
          </a:p>
        </p:txBody>
      </p:sp>
      <p:sp>
        <p:nvSpPr>
          <p:cNvPr id="3" name="Označba mesta vsebine 2"/>
          <p:cNvSpPr>
            <a:spLocks noGrp="1"/>
          </p:cNvSpPr>
          <p:nvPr>
            <p:ph idx="1"/>
          </p:nvPr>
        </p:nvSpPr>
        <p:spPr/>
        <p:txBody>
          <a:bodyPr/>
          <a:lstStyle/>
          <a:p>
            <a:r>
              <a:rPr lang="sl-SI" dirty="0"/>
              <a:t>Tuje: </a:t>
            </a:r>
            <a:r>
              <a:rPr lang="sl-SI" dirty="0" err="1"/>
              <a:t>supermax</a:t>
            </a:r>
            <a:r>
              <a:rPr lang="sl-SI" dirty="0"/>
              <a:t> zapori, </a:t>
            </a:r>
            <a:r>
              <a:rPr lang="sl-SI" dirty="0" err="1"/>
              <a:t>maximum</a:t>
            </a:r>
            <a:r>
              <a:rPr lang="sl-SI" dirty="0"/>
              <a:t> </a:t>
            </a:r>
            <a:r>
              <a:rPr lang="sl-SI" dirty="0" err="1"/>
              <a:t>security</a:t>
            </a:r>
            <a:r>
              <a:rPr lang="sl-SI" dirty="0"/>
              <a:t>, minimum </a:t>
            </a:r>
            <a:r>
              <a:rPr lang="sl-SI" dirty="0" err="1"/>
              <a:t>security</a:t>
            </a:r>
            <a:endParaRPr lang="sl-SI" dirty="0"/>
          </a:p>
          <a:p>
            <a:endParaRPr lang="sl-SI" dirty="0"/>
          </a:p>
          <a:p>
            <a:endParaRPr lang="sl-SI" dirty="0"/>
          </a:p>
        </p:txBody>
      </p:sp>
      <p:pic>
        <p:nvPicPr>
          <p:cNvPr id="1026" name="Picture 2" descr="El Chapo cumplirá condena en 'El Infierno' - Tabasco HO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450" y="3274426"/>
            <a:ext cx="4876800" cy="3248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justice.tas.gov.au/__data/assets/image/0004/449851/RBMSP-Div-7-Completed-Courtyard-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262" y="3021701"/>
            <a:ext cx="4525607" cy="339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281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Režimi v </a:t>
            </a:r>
            <a:r>
              <a:rPr lang="sl-SI" dirty="0" err="1"/>
              <a:t>sloveniji</a:t>
            </a:r>
            <a:endParaRPr lang="it-IT" dirty="0"/>
          </a:p>
        </p:txBody>
      </p:sp>
      <p:sp>
        <p:nvSpPr>
          <p:cNvPr id="3" name="Označba mesta vsebine 2"/>
          <p:cNvSpPr>
            <a:spLocks noGrp="1"/>
          </p:cNvSpPr>
          <p:nvPr>
            <p:ph idx="1"/>
          </p:nvPr>
        </p:nvSpPr>
        <p:spPr>
          <a:xfrm>
            <a:off x="1024129" y="1924334"/>
            <a:ext cx="4604162" cy="4385026"/>
          </a:xfrm>
        </p:spPr>
        <p:txBody>
          <a:bodyPr>
            <a:normAutofit fontScale="92500" lnSpcReduction="10000"/>
          </a:bodyPr>
          <a:lstStyle/>
          <a:p>
            <a:pPr lvl="1"/>
            <a:r>
              <a:rPr lang="sl-SI" sz="2800" dirty="0"/>
              <a:t>Razlike:</a:t>
            </a:r>
            <a:endParaRPr lang="en-US" sz="2800" dirty="0"/>
          </a:p>
          <a:p>
            <a:pPr lvl="2"/>
            <a:r>
              <a:rPr lang="sl-SI" sz="2400" dirty="0"/>
              <a:t>stopnja nadzora</a:t>
            </a:r>
          </a:p>
          <a:p>
            <a:pPr lvl="2"/>
            <a:r>
              <a:rPr lang="sl-SI" sz="2400" dirty="0"/>
              <a:t>število ugodnosti prostih izhodov</a:t>
            </a:r>
            <a:endParaRPr lang="en-US" sz="2400" dirty="0"/>
          </a:p>
          <a:p>
            <a:pPr lvl="2"/>
            <a:r>
              <a:rPr lang="sl-SI" sz="2400" dirty="0"/>
              <a:t>spremljanje obsojenca ob izhodu</a:t>
            </a:r>
          </a:p>
          <a:p>
            <a:endParaRPr lang="sl-SI" sz="2800" dirty="0"/>
          </a:p>
          <a:p>
            <a:pPr lvl="1"/>
            <a:r>
              <a:rPr lang="sl-SI" sz="2800" dirty="0"/>
              <a:t>Tri oblike:</a:t>
            </a:r>
            <a:endParaRPr lang="en-US" sz="2800" dirty="0"/>
          </a:p>
          <a:p>
            <a:pPr lvl="2"/>
            <a:r>
              <a:rPr lang="sl-SI" sz="2400" dirty="0"/>
              <a:t>zaprti režim</a:t>
            </a:r>
            <a:endParaRPr lang="en-US" sz="2400" dirty="0"/>
          </a:p>
          <a:p>
            <a:pPr lvl="2"/>
            <a:r>
              <a:rPr lang="sl-SI" sz="2400" dirty="0"/>
              <a:t>polodprti režim</a:t>
            </a:r>
            <a:endParaRPr lang="en-US" sz="2400" dirty="0"/>
          </a:p>
          <a:p>
            <a:pPr lvl="2"/>
            <a:r>
              <a:rPr lang="sl-SI" sz="2400" dirty="0"/>
              <a:t>odprti režim</a:t>
            </a:r>
            <a:endParaRPr lang="en-US" sz="2400" dirty="0"/>
          </a:p>
          <a:p>
            <a:pPr lvl="2"/>
            <a:r>
              <a:rPr lang="sl-SI" sz="2400" dirty="0"/>
              <a:t>+ posebej varovan režim</a:t>
            </a:r>
            <a:endParaRPr lang="en-US" sz="2400" dirty="0"/>
          </a:p>
          <a:p>
            <a:pPr lvl="2"/>
            <a:r>
              <a:rPr lang="sl-SI" sz="2400" dirty="0"/>
              <a:t>+ sprejemni režim (30 dni)</a:t>
            </a:r>
            <a:endParaRPr lang="it-IT" sz="2400" dirty="0"/>
          </a:p>
          <a:p>
            <a:endParaRPr lang="sl-SI" sz="2800" dirty="0"/>
          </a:p>
        </p:txBody>
      </p:sp>
      <p:pic>
        <p:nvPicPr>
          <p:cNvPr id="5" name="Slika 4"/>
          <p:cNvPicPr>
            <a:picLocks noChangeAspect="1"/>
          </p:cNvPicPr>
          <p:nvPr/>
        </p:nvPicPr>
        <p:blipFill rotWithShape="1">
          <a:blip r:embed="rId3">
            <a:extLst>
              <a:ext uri="{28A0092B-C50C-407E-A947-70E740481C1C}">
                <a14:useLocalDpi xmlns:a14="http://schemas.microsoft.com/office/drawing/2010/main" val="0"/>
              </a:ext>
            </a:extLst>
          </a:blip>
          <a:srcRect l="8175" t="18994" r="7876" b="4693"/>
          <a:stretch/>
        </p:blipFill>
        <p:spPr>
          <a:xfrm>
            <a:off x="6746543" y="-102359"/>
            <a:ext cx="5445457" cy="6960359"/>
          </a:xfrm>
          <a:prstGeom prst="rect">
            <a:avLst/>
          </a:prstGeom>
        </p:spPr>
      </p:pic>
    </p:spTree>
    <p:extLst>
      <p:ext uri="{BB962C8B-B14F-4D97-AF65-F5344CB8AC3E}">
        <p14:creationId xmlns:p14="http://schemas.microsoft.com/office/powerpoint/2010/main" val="1329132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643468" y="643467"/>
            <a:ext cx="3415612" cy="5571066"/>
          </a:xfrm>
        </p:spPr>
        <p:txBody>
          <a:bodyPr>
            <a:normAutofit/>
          </a:bodyPr>
          <a:lstStyle/>
          <a:p>
            <a:r>
              <a:rPr lang="sl-SI">
                <a:solidFill>
                  <a:srgbClr val="FFFFFF"/>
                </a:solidFill>
              </a:rPr>
              <a:t>Zaprti režim</a:t>
            </a:r>
            <a:endParaRPr lang="it-IT">
              <a:solidFill>
                <a:srgbClr val="FFFFFF"/>
              </a:solidFill>
            </a:endParaRPr>
          </a:p>
        </p:txBody>
      </p:sp>
      <p:graphicFrame>
        <p:nvGraphicFramePr>
          <p:cNvPr id="5" name="Označba mesta vsebine 2">
            <a:extLst>
              <a:ext uri="{FF2B5EF4-FFF2-40B4-BE49-F238E27FC236}">
                <a16:creationId xmlns:a16="http://schemas.microsoft.com/office/drawing/2014/main" id="{7D565D35-F8C2-2408-7906-805FDE6FA3B1}"/>
              </a:ext>
            </a:extLst>
          </p:cNvPr>
          <p:cNvGraphicFramePr>
            <a:graphicFrameLocks noGrp="1"/>
          </p:cNvGraphicFramePr>
          <p:nvPr>
            <p:ph idx="1"/>
            <p:extLst>
              <p:ext uri="{D42A27DB-BD31-4B8C-83A1-F6EECF244321}">
                <p14:modId xmlns:p14="http://schemas.microsoft.com/office/powerpoint/2010/main" val="1838422848"/>
              </p:ext>
            </p:extLst>
          </p:nvPr>
        </p:nvGraphicFramePr>
        <p:xfrm>
          <a:off x="5291667" y="409903"/>
          <a:ext cx="6548236" cy="6006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793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643468" y="643467"/>
            <a:ext cx="3415612" cy="5571066"/>
          </a:xfrm>
        </p:spPr>
        <p:txBody>
          <a:bodyPr>
            <a:normAutofit/>
          </a:bodyPr>
          <a:lstStyle/>
          <a:p>
            <a:r>
              <a:rPr lang="sl-SI">
                <a:solidFill>
                  <a:srgbClr val="FFFFFF"/>
                </a:solidFill>
              </a:rPr>
              <a:t>Polodprti režim</a:t>
            </a:r>
            <a:endParaRPr lang="it-IT">
              <a:solidFill>
                <a:srgbClr val="FFFFFF"/>
              </a:solidFill>
            </a:endParaRPr>
          </a:p>
        </p:txBody>
      </p:sp>
      <p:graphicFrame>
        <p:nvGraphicFramePr>
          <p:cNvPr id="5" name="Označba mesta vsebine 2">
            <a:extLst>
              <a:ext uri="{FF2B5EF4-FFF2-40B4-BE49-F238E27FC236}">
                <a16:creationId xmlns:a16="http://schemas.microsoft.com/office/drawing/2014/main" id="{61D70E6D-CBB6-6ED9-CE90-E460E92D81FD}"/>
              </a:ext>
            </a:extLst>
          </p:cNvPr>
          <p:cNvGraphicFramePr>
            <a:graphicFrameLocks noGrp="1"/>
          </p:cNvGraphicFramePr>
          <p:nvPr>
            <p:ph idx="1"/>
            <p:extLst>
              <p:ext uri="{D42A27DB-BD31-4B8C-83A1-F6EECF244321}">
                <p14:modId xmlns:p14="http://schemas.microsoft.com/office/powerpoint/2010/main" val="3151651399"/>
              </p:ext>
            </p:extLst>
          </p:nvPr>
        </p:nvGraphicFramePr>
        <p:xfrm>
          <a:off x="5123793" y="315309"/>
          <a:ext cx="6574221" cy="6258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2916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643468" y="643467"/>
            <a:ext cx="3415612" cy="5571066"/>
          </a:xfrm>
        </p:spPr>
        <p:txBody>
          <a:bodyPr>
            <a:normAutofit/>
          </a:bodyPr>
          <a:lstStyle/>
          <a:p>
            <a:r>
              <a:rPr lang="sl-SI">
                <a:solidFill>
                  <a:srgbClr val="FFFFFF"/>
                </a:solidFill>
              </a:rPr>
              <a:t>Odprti režim</a:t>
            </a:r>
            <a:endParaRPr lang="it-IT">
              <a:solidFill>
                <a:srgbClr val="FFFFFF"/>
              </a:solidFill>
            </a:endParaRPr>
          </a:p>
        </p:txBody>
      </p:sp>
      <p:graphicFrame>
        <p:nvGraphicFramePr>
          <p:cNvPr id="5" name="Označba mesta vsebine 2">
            <a:extLst>
              <a:ext uri="{FF2B5EF4-FFF2-40B4-BE49-F238E27FC236}">
                <a16:creationId xmlns:a16="http://schemas.microsoft.com/office/drawing/2014/main" id="{3D7DC9BC-93AF-8706-03DC-911085032BB1}"/>
              </a:ext>
            </a:extLst>
          </p:cNvPr>
          <p:cNvGraphicFramePr>
            <a:graphicFrameLocks noGrp="1"/>
          </p:cNvGraphicFramePr>
          <p:nvPr>
            <p:ph idx="1"/>
            <p:extLst>
              <p:ext uri="{D42A27DB-BD31-4B8C-83A1-F6EECF244321}">
                <p14:modId xmlns:p14="http://schemas.microsoft.com/office/powerpoint/2010/main" val="1700561894"/>
              </p:ext>
            </p:extLst>
          </p:nvPr>
        </p:nvGraphicFramePr>
        <p:xfrm>
          <a:off x="5029200" y="362607"/>
          <a:ext cx="6731875" cy="6117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4167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964788" y="804333"/>
            <a:ext cx="3302412" cy="5249334"/>
          </a:xfrm>
        </p:spPr>
        <p:txBody>
          <a:bodyPr>
            <a:normAutofit/>
          </a:bodyPr>
          <a:lstStyle/>
          <a:p>
            <a:pPr algn="r"/>
            <a:r>
              <a:rPr lang="sl-SI">
                <a:solidFill>
                  <a:srgbClr val="FFFFFF"/>
                </a:solidFill>
              </a:rPr>
              <a:t>Poseben strožji (varovan) režim</a:t>
            </a:r>
            <a:endParaRPr lang="it-IT">
              <a:solidFill>
                <a:srgbClr val="FFFFFF"/>
              </a:solidFill>
            </a:endParaRPr>
          </a:p>
        </p:txBody>
      </p:sp>
      <p:sp>
        <p:nvSpPr>
          <p:cNvPr id="3" name="Označba mesta vsebine 2"/>
          <p:cNvSpPr>
            <a:spLocks noGrp="1"/>
          </p:cNvSpPr>
          <p:nvPr>
            <p:ph idx="1"/>
          </p:nvPr>
        </p:nvSpPr>
        <p:spPr>
          <a:xfrm>
            <a:off x="5109882" y="804333"/>
            <a:ext cx="6147169" cy="5249334"/>
          </a:xfrm>
        </p:spPr>
        <p:txBody>
          <a:bodyPr anchor="ctr">
            <a:normAutofit/>
          </a:bodyPr>
          <a:lstStyle/>
          <a:p>
            <a:r>
              <a:rPr lang="sl-SI" dirty="0"/>
              <a:t>Direktor zavoda namesti v poseben strožji režim tiste obsojence, ki:</a:t>
            </a:r>
            <a:endParaRPr lang="en-US" dirty="0"/>
          </a:p>
          <a:p>
            <a:pPr lvl="1"/>
            <a:r>
              <a:rPr lang="sl-SI" dirty="0"/>
              <a:t>so izrazito begosumni,</a:t>
            </a:r>
            <a:endParaRPr lang="en-US" dirty="0"/>
          </a:p>
          <a:p>
            <a:pPr lvl="1"/>
            <a:r>
              <a:rPr lang="sl-SI" dirty="0"/>
              <a:t>s svojim vedenjem huje motijo druge obsojence ali delavce zavoda,</a:t>
            </a:r>
            <a:endParaRPr lang="en-US" dirty="0"/>
          </a:p>
          <a:p>
            <a:pPr lvl="1"/>
            <a:r>
              <a:rPr lang="sl-SI" dirty="0"/>
              <a:t>so nevarni, ker ogrožajo življenje ali zdravje drugih, ali</a:t>
            </a:r>
            <a:endParaRPr lang="en-US" dirty="0"/>
          </a:p>
          <a:p>
            <a:pPr lvl="1"/>
            <a:r>
              <a:rPr lang="sl-SI" dirty="0"/>
              <a:t>so ogroženi, ker jih ogrožajo ali jim grozijo drugi obsojenci.</a:t>
            </a:r>
          </a:p>
          <a:p>
            <a:endParaRPr lang="sl-SI" dirty="0"/>
          </a:p>
          <a:p>
            <a:r>
              <a:rPr lang="sl-SI" dirty="0"/>
              <a:t>Za čas, ko obstajajo razlogi za takšno namestitev.</a:t>
            </a:r>
          </a:p>
          <a:p>
            <a:endParaRPr lang="it-IT" dirty="0"/>
          </a:p>
        </p:txBody>
      </p:sp>
    </p:spTree>
    <p:extLst>
      <p:ext uri="{BB962C8B-B14F-4D97-AF65-F5344CB8AC3E}">
        <p14:creationId xmlns:p14="http://schemas.microsoft.com/office/powerpoint/2010/main" val="2511239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8D8B92D6-03AB-59CD-F318-741905FAE95E}"/>
              </a:ext>
            </a:extLst>
          </p:cNvPr>
          <p:cNvSpPr>
            <a:spLocks noGrp="1"/>
          </p:cNvSpPr>
          <p:nvPr>
            <p:ph type="title"/>
          </p:nvPr>
        </p:nvSpPr>
        <p:spPr/>
        <p:txBody>
          <a:bodyPr/>
          <a:lstStyle/>
          <a:p>
            <a:r>
              <a:rPr lang="sl-SI" dirty="0"/>
              <a:t>Drugi dejavniki</a:t>
            </a:r>
            <a:endParaRPr lang="en-GB" dirty="0"/>
          </a:p>
        </p:txBody>
      </p:sp>
      <p:sp>
        <p:nvSpPr>
          <p:cNvPr id="5" name="Označba mesta besedila 4">
            <a:extLst>
              <a:ext uri="{FF2B5EF4-FFF2-40B4-BE49-F238E27FC236}">
                <a16:creationId xmlns:a16="http://schemas.microsoft.com/office/drawing/2014/main" id="{19F1BA3C-2310-56E9-A973-D1D75ED24C9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441495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Razmere v zaporu</a:t>
            </a:r>
            <a:endParaRPr lang="it-IT" dirty="0"/>
          </a:p>
        </p:txBody>
      </p:sp>
      <p:sp>
        <p:nvSpPr>
          <p:cNvPr id="3" name="Označba mesta vsebine 2"/>
          <p:cNvSpPr>
            <a:spLocks noGrp="1"/>
          </p:cNvSpPr>
          <p:nvPr>
            <p:ph idx="1"/>
          </p:nvPr>
        </p:nvSpPr>
        <p:spPr>
          <a:xfrm>
            <a:off x="1024129" y="1895301"/>
            <a:ext cx="7228044" cy="4788131"/>
          </a:xfrm>
        </p:spPr>
        <p:txBody>
          <a:bodyPr numCol="2">
            <a:normAutofit/>
          </a:bodyPr>
          <a:lstStyle/>
          <a:p>
            <a:r>
              <a:rPr lang="sl-SI" b="1" dirty="0"/>
              <a:t>Fizične razmere v zaporu</a:t>
            </a:r>
          </a:p>
          <a:p>
            <a:r>
              <a:rPr lang="sl-SI" dirty="0"/>
              <a:t>- velikost celic</a:t>
            </a:r>
          </a:p>
          <a:p>
            <a:r>
              <a:rPr lang="sl-SI" dirty="0"/>
              <a:t>- opremljenost celic</a:t>
            </a:r>
          </a:p>
          <a:p>
            <a:r>
              <a:rPr lang="sl-SI" dirty="0"/>
              <a:t>- prezasedenost</a:t>
            </a:r>
          </a:p>
          <a:p>
            <a:r>
              <a:rPr lang="sl-SI" dirty="0"/>
              <a:t>- čistoča</a:t>
            </a:r>
          </a:p>
          <a:p>
            <a:r>
              <a:rPr lang="sl-SI" dirty="0"/>
              <a:t>- oblačila</a:t>
            </a:r>
          </a:p>
          <a:p>
            <a:r>
              <a:rPr lang="sl-SI" dirty="0"/>
              <a:t>- možnosti osebne higiene</a:t>
            </a:r>
          </a:p>
          <a:p>
            <a:r>
              <a:rPr lang="sl-SI" dirty="0"/>
              <a:t>- hrana</a:t>
            </a:r>
          </a:p>
          <a:p>
            <a:r>
              <a:rPr lang="sl-SI" dirty="0"/>
              <a:t>- dejavnosti (delo in prosti časi)</a:t>
            </a:r>
          </a:p>
          <a:p>
            <a:r>
              <a:rPr lang="sl-SI" dirty="0"/>
              <a:t>- disciplina in nadzor</a:t>
            </a:r>
          </a:p>
          <a:p>
            <a:pPr marL="714375" indent="-90488"/>
            <a:r>
              <a:rPr lang="sl-SI" b="1" dirty="0"/>
              <a:t>Stiki</a:t>
            </a:r>
          </a:p>
          <a:p>
            <a:pPr marL="714375" indent="-90488"/>
            <a:r>
              <a:rPr lang="sl-SI" dirty="0"/>
              <a:t>- pisma</a:t>
            </a:r>
          </a:p>
          <a:p>
            <a:pPr marL="714375" indent="-90488"/>
            <a:r>
              <a:rPr lang="sl-SI" dirty="0"/>
              <a:t>- telefon</a:t>
            </a:r>
          </a:p>
          <a:p>
            <a:pPr marL="714375" indent="-90488"/>
            <a:r>
              <a:rPr lang="sl-SI" dirty="0"/>
              <a:t>- internet</a:t>
            </a:r>
          </a:p>
          <a:p>
            <a:pPr marL="714375" indent="-90488"/>
            <a:r>
              <a:rPr lang="sl-SI" dirty="0"/>
              <a:t>- obiski</a:t>
            </a:r>
          </a:p>
          <a:p>
            <a:pPr marL="714375" indent="-90488"/>
            <a:r>
              <a:rPr lang="sl-SI" dirty="0"/>
              <a:t>- mediji</a:t>
            </a:r>
            <a:endParaRPr lang="it-IT" dirty="0"/>
          </a:p>
        </p:txBody>
      </p:sp>
      <p:pic>
        <p:nvPicPr>
          <p:cNvPr id="1028" name="Picture 4" descr="Drugs in Prison? No visits - from 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2172" y="998635"/>
            <a:ext cx="3594424" cy="23962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ail Video Visitation Falls Short on Revenue, Expect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0662" y="3778266"/>
            <a:ext cx="3560213" cy="2521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370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8D8B92D6-03AB-59CD-F318-741905FAE95E}"/>
              </a:ext>
            </a:extLst>
          </p:cNvPr>
          <p:cNvSpPr>
            <a:spLocks noGrp="1"/>
          </p:cNvSpPr>
          <p:nvPr>
            <p:ph type="title"/>
          </p:nvPr>
        </p:nvSpPr>
        <p:spPr/>
        <p:txBody>
          <a:bodyPr/>
          <a:lstStyle/>
          <a:p>
            <a:r>
              <a:rPr lang="sl-SI" dirty="0"/>
              <a:t>Osebne okoliščine in zapor</a:t>
            </a:r>
            <a:endParaRPr lang="en-GB" dirty="0"/>
          </a:p>
        </p:txBody>
      </p:sp>
      <p:sp>
        <p:nvSpPr>
          <p:cNvPr id="5" name="Označba mesta besedila 4">
            <a:extLst>
              <a:ext uri="{FF2B5EF4-FFF2-40B4-BE49-F238E27FC236}">
                <a16:creationId xmlns:a16="http://schemas.microsoft.com/office/drawing/2014/main" id="{19F1BA3C-2310-56E9-A973-D1D75ED24C9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431987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1499616"/>
          </a:xfrm>
        </p:spPr>
        <p:txBody>
          <a:bodyPr>
            <a:normAutofit/>
          </a:bodyPr>
          <a:lstStyle/>
          <a:p>
            <a:r>
              <a:rPr lang="sl-SI" dirty="0"/>
              <a:t>Osebne okoliščine in zapor</a:t>
            </a:r>
            <a:endParaRPr lang="it-IT" dirty="0"/>
          </a:p>
        </p:txBody>
      </p:sp>
      <p:graphicFrame>
        <p:nvGraphicFramePr>
          <p:cNvPr id="5" name="Označba mesta vsebine 2">
            <a:extLst>
              <a:ext uri="{FF2B5EF4-FFF2-40B4-BE49-F238E27FC236}">
                <a16:creationId xmlns:a16="http://schemas.microsoft.com/office/drawing/2014/main" id="{1C408E8D-6FE8-1B45-DFA2-634006179EDB}"/>
              </a:ext>
            </a:extLst>
          </p:cNvPr>
          <p:cNvGraphicFramePr>
            <a:graphicFrameLocks noGrp="1"/>
          </p:cNvGraphicFramePr>
          <p:nvPr>
            <p:ph idx="1"/>
            <p:extLst>
              <p:ext uri="{D42A27DB-BD31-4B8C-83A1-F6EECF244321}">
                <p14:modId xmlns:p14="http://schemas.microsoft.com/office/powerpoint/2010/main" val="1959868959"/>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6597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zapor</a:t>
            </a:r>
            <a:endParaRPr lang="it-IT" dirty="0"/>
          </a:p>
        </p:txBody>
      </p:sp>
      <p:sp>
        <p:nvSpPr>
          <p:cNvPr id="3" name="Označba mesta vsebine 2"/>
          <p:cNvSpPr>
            <a:spLocks noGrp="1"/>
          </p:cNvSpPr>
          <p:nvPr>
            <p:ph idx="1"/>
          </p:nvPr>
        </p:nvSpPr>
        <p:spPr>
          <a:xfrm>
            <a:off x="687185" y="2761489"/>
            <a:ext cx="9720071" cy="4023360"/>
          </a:xfrm>
        </p:spPr>
        <p:txBody>
          <a:bodyPr>
            <a:normAutofit/>
          </a:bodyPr>
          <a:lstStyle/>
          <a:p>
            <a:r>
              <a:rPr lang="sl-SI" sz="2800" dirty="0"/>
              <a:t>- Značilnosti</a:t>
            </a:r>
          </a:p>
          <a:p>
            <a:r>
              <a:rPr lang="sl-SI" sz="2800" dirty="0"/>
              <a:t>- Razlike</a:t>
            </a:r>
          </a:p>
          <a:p>
            <a:pPr marL="627063" lvl="1" indent="-136525"/>
            <a:r>
              <a:rPr lang="sl-SI" sz="2400" dirty="0"/>
              <a:t>Države</a:t>
            </a:r>
          </a:p>
          <a:p>
            <a:pPr marL="627063" lvl="1" indent="-136525"/>
            <a:r>
              <a:rPr lang="sl-SI" sz="2400" dirty="0"/>
              <a:t>Režimi, zapori</a:t>
            </a:r>
          </a:p>
          <a:p>
            <a:pPr lvl="1"/>
            <a:endParaRPr lang="sl-SI" sz="2400" dirty="0"/>
          </a:p>
          <a:p>
            <a:r>
              <a:rPr lang="sl-SI" sz="2800" dirty="0"/>
              <a:t>- Sociologija zapora &amp; zaporskega življenja</a:t>
            </a:r>
          </a:p>
          <a:p>
            <a:pPr marL="627063" lvl="1" indent="-136525"/>
            <a:r>
              <a:rPr lang="sl-SI" sz="2400" dirty="0"/>
              <a:t>E. </a:t>
            </a:r>
            <a:r>
              <a:rPr lang="sl-SI" sz="2400" dirty="0" err="1"/>
              <a:t>Goffman</a:t>
            </a:r>
            <a:r>
              <a:rPr lang="sl-SI" sz="2400" dirty="0"/>
              <a:t>, Foucault, G. </a:t>
            </a:r>
            <a:r>
              <a:rPr lang="sl-SI" sz="2400" dirty="0" err="1"/>
              <a:t>Sykes</a:t>
            </a:r>
            <a:r>
              <a:rPr lang="sl-SI" sz="2400" dirty="0"/>
              <a:t> … A. </a:t>
            </a:r>
            <a:r>
              <a:rPr lang="sl-SI" sz="2400" dirty="0" err="1"/>
              <a:t>Liebling</a:t>
            </a:r>
            <a:r>
              <a:rPr lang="sl-SI" sz="2400" dirty="0"/>
              <a:t>, D. Scott, B. </a:t>
            </a:r>
            <a:r>
              <a:rPr lang="sl-SI" sz="2400" dirty="0" err="1"/>
              <a:t>Crewe</a:t>
            </a:r>
            <a:endParaRPr lang="sl-SI" sz="2400" dirty="0"/>
          </a:p>
          <a:p>
            <a:pPr lvl="1"/>
            <a:endParaRPr lang="it-IT" sz="2400" dirty="0"/>
          </a:p>
        </p:txBody>
      </p:sp>
      <p:pic>
        <p:nvPicPr>
          <p:cNvPr id="2050" name="Picture 2" descr="Swedish Prison vs United States Prison - How Do They Actuall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920" y="1052278"/>
            <a:ext cx="5763895" cy="3242192"/>
          </a:xfrm>
          <a:prstGeom prst="rect">
            <a:avLst/>
          </a:prstGeom>
          <a:noFill/>
          <a:extLst>
            <a:ext uri="{909E8E84-426E-40DD-AFC4-6F175D3DCCD1}">
              <a14:hiddenFill xmlns:a14="http://schemas.microsoft.com/office/drawing/2010/main">
                <a:solidFill>
                  <a:srgbClr val="FFFFFF"/>
                </a:solidFill>
              </a14:hiddenFill>
            </a:ext>
          </a:extLst>
        </p:spPr>
      </p:pic>
      <p:sp>
        <p:nvSpPr>
          <p:cNvPr id="6" name="PoljeZBesedilom 5"/>
          <p:cNvSpPr txBox="1"/>
          <p:nvPr/>
        </p:nvSpPr>
        <p:spPr>
          <a:xfrm>
            <a:off x="8351117" y="4403837"/>
            <a:ext cx="3640974" cy="369332"/>
          </a:xfrm>
          <a:prstGeom prst="rect">
            <a:avLst/>
          </a:prstGeom>
          <a:noFill/>
        </p:spPr>
        <p:txBody>
          <a:bodyPr wrap="square" rtlCol="0">
            <a:spAutoFit/>
          </a:bodyPr>
          <a:lstStyle/>
          <a:p>
            <a:r>
              <a:rPr lang="it-IT" dirty="0"/>
              <a:t>https://youtu.be/OzOfjX0VWCk</a:t>
            </a:r>
          </a:p>
        </p:txBody>
      </p:sp>
    </p:spTree>
    <p:extLst>
      <p:ext uri="{BB962C8B-B14F-4D97-AF65-F5344CB8AC3E}">
        <p14:creationId xmlns:p14="http://schemas.microsoft.com/office/powerpoint/2010/main" val="2272799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8D8B92D6-03AB-59CD-F318-741905FAE95E}"/>
              </a:ext>
            </a:extLst>
          </p:cNvPr>
          <p:cNvSpPr>
            <a:spLocks noGrp="1"/>
          </p:cNvSpPr>
          <p:nvPr>
            <p:ph type="title"/>
          </p:nvPr>
        </p:nvSpPr>
        <p:spPr/>
        <p:txBody>
          <a:bodyPr/>
          <a:lstStyle/>
          <a:p>
            <a:r>
              <a:rPr lang="sl-SI" dirty="0"/>
              <a:t>Socialni status</a:t>
            </a:r>
            <a:endParaRPr lang="en-GB" dirty="0"/>
          </a:p>
        </p:txBody>
      </p:sp>
      <p:sp>
        <p:nvSpPr>
          <p:cNvPr id="5" name="Označba mesta besedila 4">
            <a:extLst>
              <a:ext uri="{FF2B5EF4-FFF2-40B4-BE49-F238E27FC236}">
                <a16:creationId xmlns:a16="http://schemas.microsoft.com/office/drawing/2014/main" id="{19F1BA3C-2310-56E9-A973-D1D75ED24C9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300154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Socialni status / premoženje</a:t>
            </a:r>
            <a:endParaRPr lang="it-IT" dirty="0"/>
          </a:p>
        </p:txBody>
      </p:sp>
      <p:sp>
        <p:nvSpPr>
          <p:cNvPr id="3" name="Označba mesta vsebine 2"/>
          <p:cNvSpPr>
            <a:spLocks noGrp="1"/>
          </p:cNvSpPr>
          <p:nvPr>
            <p:ph idx="1"/>
          </p:nvPr>
        </p:nvSpPr>
        <p:spPr/>
        <p:txBody>
          <a:bodyPr>
            <a:normAutofit fontScale="92500" lnSpcReduction="10000"/>
          </a:bodyPr>
          <a:lstStyle/>
          <a:p>
            <a:r>
              <a:rPr lang="sl-SI" dirty="0"/>
              <a:t>________________________________________________________________________</a:t>
            </a:r>
          </a:p>
          <a:p>
            <a:r>
              <a:rPr lang="sl-SI" dirty="0"/>
              <a:t>Revščina								Bogastvo</a:t>
            </a:r>
          </a:p>
          <a:p>
            <a:endParaRPr lang="sl-SI" dirty="0"/>
          </a:p>
          <a:p>
            <a:r>
              <a:rPr lang="sl-SI" dirty="0"/>
              <a:t>- </a:t>
            </a:r>
            <a:r>
              <a:rPr lang="sl-SI" dirty="0" err="1"/>
              <a:t>kriminogeni</a:t>
            </a:r>
            <a:r>
              <a:rPr lang="sl-SI" dirty="0"/>
              <a:t> dejavnik?</a:t>
            </a:r>
          </a:p>
          <a:p>
            <a:r>
              <a:rPr lang="sl-SI" dirty="0"/>
              <a:t>- dejavnik pri izbiri sankcije / zapora</a:t>
            </a:r>
          </a:p>
          <a:p>
            <a:pPr marL="1071563" lvl="2" indent="-136525"/>
            <a:r>
              <a:rPr lang="sl-SI" sz="1700" dirty="0"/>
              <a:t>uklonilni zapor</a:t>
            </a:r>
          </a:p>
          <a:p>
            <a:r>
              <a:rPr lang="sl-SI" dirty="0"/>
              <a:t>- dejavnik v zaporu</a:t>
            </a:r>
          </a:p>
          <a:p>
            <a:pPr marL="1071563" lvl="2" indent="-136525"/>
            <a:r>
              <a:rPr lang="sl-SI" sz="1700" dirty="0"/>
              <a:t>vikend zapor</a:t>
            </a:r>
          </a:p>
          <a:p>
            <a:pPr marL="0" indent="0">
              <a:buNone/>
            </a:pPr>
            <a:endParaRPr lang="sl-SI" dirty="0"/>
          </a:p>
          <a:p>
            <a:r>
              <a:rPr lang="sl-SI" dirty="0"/>
              <a:t>L. </a:t>
            </a:r>
            <a:r>
              <a:rPr lang="sl-SI" dirty="0" err="1"/>
              <a:t>Wacquant</a:t>
            </a:r>
            <a:r>
              <a:rPr lang="sl-SI" dirty="0"/>
              <a:t>: Zapori revščine</a:t>
            </a:r>
            <a:endParaRPr lang="it-IT" dirty="0"/>
          </a:p>
        </p:txBody>
      </p:sp>
    </p:spTree>
    <p:extLst>
      <p:ext uri="{BB962C8B-B14F-4D97-AF65-F5344CB8AC3E}">
        <p14:creationId xmlns:p14="http://schemas.microsoft.com/office/powerpoint/2010/main" val="4074546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8D8B92D6-03AB-59CD-F318-741905FAE95E}"/>
              </a:ext>
            </a:extLst>
          </p:cNvPr>
          <p:cNvSpPr>
            <a:spLocks noGrp="1"/>
          </p:cNvSpPr>
          <p:nvPr>
            <p:ph type="title"/>
          </p:nvPr>
        </p:nvSpPr>
        <p:spPr/>
        <p:txBody>
          <a:bodyPr/>
          <a:lstStyle/>
          <a:p>
            <a:r>
              <a:rPr lang="sl-SI" dirty="0"/>
              <a:t>tujost</a:t>
            </a:r>
            <a:endParaRPr lang="en-GB" dirty="0"/>
          </a:p>
        </p:txBody>
      </p:sp>
      <p:sp>
        <p:nvSpPr>
          <p:cNvPr id="5" name="Označba mesta besedila 4">
            <a:extLst>
              <a:ext uri="{FF2B5EF4-FFF2-40B4-BE49-F238E27FC236}">
                <a16:creationId xmlns:a16="http://schemas.microsoft.com/office/drawing/2014/main" id="{19F1BA3C-2310-56E9-A973-D1D75ED24C9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660610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Državljanstvo / narodnost / RASA</a:t>
            </a:r>
            <a:endParaRPr lang="it-IT" dirty="0"/>
          </a:p>
        </p:txBody>
      </p:sp>
      <p:sp>
        <p:nvSpPr>
          <p:cNvPr id="3" name="Označba mesta vsebine 2"/>
          <p:cNvSpPr>
            <a:spLocks noGrp="1"/>
          </p:cNvSpPr>
          <p:nvPr>
            <p:ph idx="1"/>
          </p:nvPr>
        </p:nvSpPr>
        <p:spPr/>
        <p:txBody>
          <a:bodyPr/>
          <a:lstStyle/>
          <a:p>
            <a:r>
              <a:rPr lang="sl-SI" dirty="0"/>
              <a:t>- državljani / tujci    VS.     naši / vaši</a:t>
            </a:r>
          </a:p>
          <a:p>
            <a:r>
              <a:rPr lang="sl-SI" dirty="0"/>
              <a:t>- paradoks inkluzivnih družb</a:t>
            </a:r>
          </a:p>
          <a:p>
            <a:r>
              <a:rPr lang="sl-SI" dirty="0"/>
              <a:t>- povsod: neproporcionalno velik delež tujcev &amp; narodnostnih / rasnih manjšin</a:t>
            </a:r>
          </a:p>
          <a:p>
            <a:endParaRPr lang="sl-SI" dirty="0"/>
          </a:p>
          <a:p>
            <a:r>
              <a:rPr lang="sl-SI" dirty="0"/>
              <a:t>- </a:t>
            </a:r>
            <a:r>
              <a:rPr lang="sl-SI" dirty="0" err="1"/>
              <a:t>kriminogeni</a:t>
            </a:r>
            <a:r>
              <a:rPr lang="sl-SI" dirty="0"/>
              <a:t> dejavnik?</a:t>
            </a:r>
          </a:p>
          <a:p>
            <a:pPr marL="1255713" lvl="1" indent="-136525"/>
            <a:r>
              <a:rPr lang="sl-SI" dirty="0"/>
              <a:t>prva generacija </a:t>
            </a:r>
            <a:r>
              <a:rPr lang="sl-SI" dirty="0" err="1"/>
              <a:t>vs</a:t>
            </a:r>
            <a:r>
              <a:rPr lang="sl-SI" dirty="0"/>
              <a:t>. (pol)druga generacija</a:t>
            </a:r>
          </a:p>
          <a:p>
            <a:r>
              <a:rPr lang="sl-SI" dirty="0"/>
              <a:t>- dejavnik pri izbiri sankcije / zapora</a:t>
            </a:r>
          </a:p>
          <a:p>
            <a:r>
              <a:rPr lang="sl-SI" dirty="0"/>
              <a:t>- dejavnik v zaporu</a:t>
            </a:r>
            <a:endParaRPr lang="it-IT" dirty="0"/>
          </a:p>
        </p:txBody>
      </p:sp>
    </p:spTree>
    <p:extLst>
      <p:ext uri="{BB962C8B-B14F-4D97-AF65-F5344CB8AC3E}">
        <p14:creationId xmlns:p14="http://schemas.microsoft.com/office/powerpoint/2010/main" val="1995245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FC909658-AD7F-485D-3836-DD6873CCFBAA}"/>
              </a:ext>
            </a:extLst>
          </p:cNvPr>
          <p:cNvPicPr>
            <a:picLocks noChangeAspect="1"/>
          </p:cNvPicPr>
          <p:nvPr/>
        </p:nvPicPr>
        <p:blipFill>
          <a:blip r:embed="rId2"/>
          <a:stretch>
            <a:fillRect/>
          </a:stretch>
        </p:blipFill>
        <p:spPr>
          <a:xfrm>
            <a:off x="1285875" y="419100"/>
            <a:ext cx="9620250" cy="6019800"/>
          </a:xfrm>
          <a:prstGeom prst="rect">
            <a:avLst/>
          </a:prstGeom>
        </p:spPr>
      </p:pic>
    </p:spTree>
    <p:extLst>
      <p:ext uri="{BB962C8B-B14F-4D97-AF65-F5344CB8AC3E}">
        <p14:creationId xmlns:p14="http://schemas.microsoft.com/office/powerpoint/2010/main" val="3422251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8D8B92D6-03AB-59CD-F318-741905FAE95E}"/>
              </a:ext>
            </a:extLst>
          </p:cNvPr>
          <p:cNvSpPr>
            <a:spLocks noGrp="1"/>
          </p:cNvSpPr>
          <p:nvPr>
            <p:ph type="title"/>
          </p:nvPr>
        </p:nvSpPr>
        <p:spPr/>
        <p:txBody>
          <a:bodyPr/>
          <a:lstStyle/>
          <a:p>
            <a:r>
              <a:rPr lang="sl-SI" dirty="0"/>
              <a:t>starost</a:t>
            </a:r>
            <a:endParaRPr lang="en-GB" dirty="0"/>
          </a:p>
        </p:txBody>
      </p:sp>
      <p:sp>
        <p:nvSpPr>
          <p:cNvPr id="5" name="Označba mesta besedila 4">
            <a:extLst>
              <a:ext uri="{FF2B5EF4-FFF2-40B4-BE49-F238E27FC236}">
                <a16:creationId xmlns:a16="http://schemas.microsoft.com/office/drawing/2014/main" id="{19F1BA3C-2310-56E9-A973-D1D75ED24C9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262854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4127" y="585216"/>
            <a:ext cx="10295513" cy="1499616"/>
          </a:xfrm>
        </p:spPr>
        <p:txBody>
          <a:bodyPr/>
          <a:lstStyle/>
          <a:p>
            <a:r>
              <a:rPr lang="sl-SI" dirty="0"/>
              <a:t>Pomen starosti za zapor (in kaznovanje širše)</a:t>
            </a:r>
            <a:endParaRPr lang="it-IT" dirty="0"/>
          </a:p>
        </p:txBody>
      </p:sp>
      <p:sp>
        <p:nvSpPr>
          <p:cNvPr id="3" name="Označba mesta vsebine 2"/>
          <p:cNvSpPr>
            <a:spLocks noGrp="1"/>
          </p:cNvSpPr>
          <p:nvPr>
            <p:ph idx="1"/>
          </p:nvPr>
        </p:nvSpPr>
        <p:spPr>
          <a:xfrm>
            <a:off x="1024128" y="2286000"/>
            <a:ext cx="5158308" cy="4023360"/>
          </a:xfrm>
        </p:spPr>
        <p:txBody>
          <a:bodyPr>
            <a:noAutofit/>
          </a:bodyPr>
          <a:lstStyle/>
          <a:p>
            <a:r>
              <a:rPr lang="sl-SI" sz="2800" dirty="0"/>
              <a:t>Različne starostne skupine:</a:t>
            </a:r>
          </a:p>
          <a:p>
            <a:r>
              <a:rPr lang="sl-SI" sz="2800" dirty="0"/>
              <a:t>- otroci (do 14)</a:t>
            </a:r>
          </a:p>
          <a:p>
            <a:r>
              <a:rPr lang="sl-SI" sz="2800" dirty="0"/>
              <a:t>- </a:t>
            </a:r>
            <a:r>
              <a:rPr lang="sl-SI" sz="2800" u="sng" dirty="0"/>
              <a:t>mladoletniki (14 – 16; 16 – 18)</a:t>
            </a:r>
          </a:p>
          <a:p>
            <a:r>
              <a:rPr lang="sl-SI" sz="2800" dirty="0"/>
              <a:t>- </a:t>
            </a:r>
            <a:r>
              <a:rPr lang="sl-SI" sz="2800" u="sng" dirty="0"/>
              <a:t>mladi odrasli (18- 21; do 25?)</a:t>
            </a:r>
          </a:p>
          <a:p>
            <a:r>
              <a:rPr lang="sl-SI" sz="2800" dirty="0"/>
              <a:t>- odrasli </a:t>
            </a:r>
          </a:p>
          <a:p>
            <a:r>
              <a:rPr lang="sl-SI" sz="2800" dirty="0"/>
              <a:t>- </a:t>
            </a:r>
            <a:r>
              <a:rPr lang="sl-SI" sz="2800" u="sng" dirty="0"/>
              <a:t>starostniki (65+)</a:t>
            </a:r>
            <a:endParaRPr lang="it-IT" sz="2800" u="sng" dirty="0"/>
          </a:p>
        </p:txBody>
      </p:sp>
      <p:sp>
        <p:nvSpPr>
          <p:cNvPr id="4" name="Desni zaviti oklepaj 3"/>
          <p:cNvSpPr/>
          <p:nvPr/>
        </p:nvSpPr>
        <p:spPr>
          <a:xfrm>
            <a:off x="6482687" y="2950744"/>
            <a:ext cx="427733" cy="30815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 name="PoljeZBesedilom 4"/>
          <p:cNvSpPr txBox="1"/>
          <p:nvPr/>
        </p:nvSpPr>
        <p:spPr>
          <a:xfrm>
            <a:off x="7477857" y="3058537"/>
            <a:ext cx="4522124" cy="2062103"/>
          </a:xfrm>
          <a:prstGeom prst="rect">
            <a:avLst/>
          </a:prstGeom>
          <a:noFill/>
        </p:spPr>
        <p:txBody>
          <a:bodyPr wrap="square" rtlCol="0">
            <a:spAutoFit/>
          </a:bodyPr>
          <a:lstStyle/>
          <a:p>
            <a:r>
              <a:rPr lang="sl-SI" sz="3200" dirty="0"/>
              <a:t>Vpliv na vprašanje:</a:t>
            </a:r>
          </a:p>
          <a:p>
            <a:pPr marL="285750" indent="-285750">
              <a:buFontTx/>
              <a:buChar char="-"/>
            </a:pPr>
            <a:r>
              <a:rPr lang="sl-SI" sz="3200" dirty="0"/>
              <a:t>Kazenske odgovornosti</a:t>
            </a:r>
          </a:p>
          <a:p>
            <a:pPr marL="285750" indent="-285750">
              <a:buFontTx/>
              <a:buChar char="-"/>
            </a:pPr>
            <a:r>
              <a:rPr lang="sl-SI" sz="3200" dirty="0"/>
              <a:t>Kaznovanja</a:t>
            </a:r>
          </a:p>
          <a:p>
            <a:pPr marL="285750" indent="-285750">
              <a:buFontTx/>
              <a:buChar char="-"/>
            </a:pPr>
            <a:r>
              <a:rPr lang="sl-SI" sz="3200" dirty="0"/>
              <a:t>Prestajanja kazni</a:t>
            </a:r>
            <a:endParaRPr lang="it-IT" sz="3200" dirty="0"/>
          </a:p>
        </p:txBody>
      </p:sp>
    </p:spTree>
    <p:extLst>
      <p:ext uri="{BB962C8B-B14F-4D97-AF65-F5344CB8AC3E}">
        <p14:creationId xmlns:p14="http://schemas.microsoft.com/office/powerpoint/2010/main" val="3548031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3606596C-4AAF-4A7B-AE9C-C175DE6C735D}"/>
              </a:ext>
            </a:extLst>
          </p:cNvPr>
          <p:cNvSpPr>
            <a:spLocks noGrp="1"/>
          </p:cNvSpPr>
          <p:nvPr>
            <p:ph type="title"/>
          </p:nvPr>
        </p:nvSpPr>
        <p:spPr>
          <a:xfrm>
            <a:off x="643468" y="643467"/>
            <a:ext cx="3415612" cy="5571066"/>
          </a:xfrm>
        </p:spPr>
        <p:txBody>
          <a:bodyPr>
            <a:normAutofit/>
          </a:bodyPr>
          <a:lstStyle/>
          <a:p>
            <a:r>
              <a:rPr lang="sl-SI" sz="4600">
                <a:solidFill>
                  <a:srgbClr val="FFFFFF"/>
                </a:solidFill>
              </a:rPr>
              <a:t>Vzgojni ukrepi (kaznovanje mladoletnikov)</a:t>
            </a:r>
          </a:p>
        </p:txBody>
      </p:sp>
      <p:graphicFrame>
        <p:nvGraphicFramePr>
          <p:cNvPr id="5" name="Označba mesta vsebine 2">
            <a:extLst>
              <a:ext uri="{FF2B5EF4-FFF2-40B4-BE49-F238E27FC236}">
                <a16:creationId xmlns:a16="http://schemas.microsoft.com/office/drawing/2014/main" id="{683D5C1E-48FA-0ED1-2095-B6BB8FECC09D}"/>
              </a:ext>
            </a:extLst>
          </p:cNvPr>
          <p:cNvGraphicFramePr>
            <a:graphicFrameLocks noGrp="1"/>
          </p:cNvGraphicFramePr>
          <p:nvPr>
            <p:ph idx="1"/>
            <p:extLst>
              <p:ext uri="{D42A27DB-BD31-4B8C-83A1-F6EECF244321}">
                <p14:modId xmlns:p14="http://schemas.microsoft.com/office/powerpoint/2010/main" val="1501609163"/>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3158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BC6AEBC7-60DA-99E7-14C3-F28CFE466778}"/>
              </a:ext>
            </a:extLst>
          </p:cNvPr>
          <p:cNvPicPr>
            <a:picLocks noChangeAspect="1"/>
          </p:cNvPicPr>
          <p:nvPr/>
        </p:nvPicPr>
        <p:blipFill>
          <a:blip r:embed="rId2"/>
          <a:stretch>
            <a:fillRect/>
          </a:stretch>
        </p:blipFill>
        <p:spPr>
          <a:xfrm>
            <a:off x="1314450" y="1014412"/>
            <a:ext cx="9563100" cy="4829175"/>
          </a:xfrm>
          <a:prstGeom prst="rect">
            <a:avLst/>
          </a:prstGeom>
        </p:spPr>
      </p:pic>
    </p:spTree>
    <p:extLst>
      <p:ext uri="{BB962C8B-B14F-4D97-AF65-F5344CB8AC3E}">
        <p14:creationId xmlns:p14="http://schemas.microsoft.com/office/powerpoint/2010/main" val="305809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28B39-E0F1-5696-6D56-58BE1AFC18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B89186-BB29-F30A-F500-3F2F54245FB9}"/>
              </a:ext>
            </a:extLst>
          </p:cNvPr>
          <p:cNvSpPr>
            <a:spLocks noGrp="1"/>
          </p:cNvSpPr>
          <p:nvPr>
            <p:ph type="title"/>
          </p:nvPr>
        </p:nvSpPr>
        <p:spPr>
          <a:xfrm>
            <a:off x="793614" y="2214898"/>
            <a:ext cx="3031852" cy="1722419"/>
          </a:xfrm>
        </p:spPr>
        <p:txBody>
          <a:bodyPr anchor="b">
            <a:normAutofit/>
          </a:bodyPr>
          <a:lstStyle/>
          <a:p>
            <a:r>
              <a:rPr lang="en-US" sz="3200" dirty="0" err="1"/>
              <a:t>Delež</a:t>
            </a:r>
            <a:r>
              <a:rPr lang="en-US" sz="3200" dirty="0"/>
              <a:t> </a:t>
            </a:r>
            <a:r>
              <a:rPr lang="en-US" sz="3200" dirty="0" err="1"/>
              <a:t>mladoletnih</a:t>
            </a:r>
            <a:r>
              <a:rPr lang="en-US" sz="3200" dirty="0"/>
              <a:t> </a:t>
            </a:r>
            <a:r>
              <a:rPr lang="en-US" sz="3200" dirty="0" err="1"/>
              <a:t>storilcev</a:t>
            </a:r>
            <a:endParaRPr lang="en-SI" sz="3200" dirty="0"/>
          </a:p>
        </p:txBody>
      </p:sp>
      <p:sp>
        <p:nvSpPr>
          <p:cNvPr id="4" name="Date Placeholder 3">
            <a:extLst>
              <a:ext uri="{FF2B5EF4-FFF2-40B4-BE49-F238E27FC236}">
                <a16:creationId xmlns:a16="http://schemas.microsoft.com/office/drawing/2014/main" id="{03AC3AA7-74A8-5E68-63DF-8946F6FC7882}"/>
              </a:ext>
            </a:extLst>
          </p:cNvPr>
          <p:cNvSpPr>
            <a:spLocks noGrp="1"/>
          </p:cNvSpPr>
          <p:nvPr>
            <p:ph type="dt" sz="half" idx="10"/>
          </p:nvPr>
        </p:nvSpPr>
        <p:spPr>
          <a:xfrm>
            <a:off x="7605951" y="6456916"/>
            <a:ext cx="2844799" cy="365125"/>
          </a:xfrm>
        </p:spPr>
        <p:txBody>
          <a:bodyPr anchor="ctr">
            <a:normAutofit/>
          </a:bodyPr>
          <a:lstStyle/>
          <a:p>
            <a:pPr rtl="0">
              <a:spcAft>
                <a:spcPts val="600"/>
              </a:spcAft>
            </a:pPr>
            <a:fld id="{E393B910-5D51-4DC5-A653-C537723235AB}" type="datetime1">
              <a:rPr lang="sl-SI" smtClean="0"/>
              <a:pPr rtl="0">
                <a:spcAft>
                  <a:spcPts val="600"/>
                </a:spcAft>
              </a:pPr>
              <a:t>31. 03. 2026</a:t>
            </a:fld>
            <a:endParaRPr lang="en-US"/>
          </a:p>
        </p:txBody>
      </p:sp>
      <p:graphicFrame>
        <p:nvGraphicFramePr>
          <p:cNvPr id="3" name="Content Placeholder 4">
            <a:extLst>
              <a:ext uri="{FF2B5EF4-FFF2-40B4-BE49-F238E27FC236}">
                <a16:creationId xmlns:a16="http://schemas.microsoft.com/office/drawing/2014/main" id="{8D881105-366A-731D-4C7F-E1F9FDFF2DF3}"/>
              </a:ext>
            </a:extLst>
          </p:cNvPr>
          <p:cNvGraphicFramePr>
            <a:graphicFrameLocks noGrp="1"/>
          </p:cNvGraphicFramePr>
          <p:nvPr>
            <p:ph idx="1"/>
          </p:nvPr>
        </p:nvGraphicFramePr>
        <p:xfrm>
          <a:off x="4449651" y="1043189"/>
          <a:ext cx="7161324" cy="493216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233D9BA-A091-C349-1DAC-4A77F3730035}"/>
              </a:ext>
            </a:extLst>
          </p:cNvPr>
          <p:cNvSpPr txBox="1"/>
          <p:nvPr/>
        </p:nvSpPr>
        <p:spPr>
          <a:xfrm>
            <a:off x="3153508" y="6096001"/>
            <a:ext cx="891013" cy="276999"/>
          </a:xfrm>
          <a:prstGeom prst="rect">
            <a:avLst/>
          </a:prstGeom>
          <a:noFill/>
        </p:spPr>
        <p:txBody>
          <a:bodyPr wrap="none" rtlCol="0">
            <a:spAutoFit/>
          </a:bodyPr>
          <a:lstStyle/>
          <a:p>
            <a:r>
              <a:rPr lang="en-US" sz="1200" dirty="0">
                <a:solidFill>
                  <a:schemeClr val="bg1"/>
                </a:solidFill>
              </a:rPr>
              <a:t>Vir: </a:t>
            </a:r>
            <a:r>
              <a:rPr lang="en-US" sz="1200" dirty="0" err="1">
                <a:solidFill>
                  <a:schemeClr val="bg1"/>
                </a:solidFill>
              </a:rPr>
              <a:t>Policija</a:t>
            </a:r>
            <a:endParaRPr lang="en-SI" dirty="0">
              <a:solidFill>
                <a:schemeClr val="bg1"/>
              </a:solidFill>
            </a:endParaRPr>
          </a:p>
        </p:txBody>
      </p:sp>
    </p:spTree>
    <p:extLst>
      <p:ext uri="{BB962C8B-B14F-4D97-AF65-F5344CB8AC3E}">
        <p14:creationId xmlns:p14="http://schemas.microsoft.com/office/powerpoint/2010/main" val="2366085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9720072" cy="1499616"/>
          </a:xfrm>
        </p:spPr>
        <p:txBody>
          <a:bodyPr>
            <a:normAutofit/>
          </a:bodyPr>
          <a:lstStyle/>
          <a:p>
            <a:r>
              <a:rPr lang="sl-SI" dirty="0"/>
              <a:t>Totalna ustanova</a:t>
            </a:r>
            <a:endParaRPr lang="it-IT" dirty="0"/>
          </a:p>
        </p:txBody>
      </p:sp>
      <p:pic>
        <p:nvPicPr>
          <p:cNvPr id="3074" name="Picture 2" descr="A Homeless Veterans Shelter is a Total Institution – blog by David ..."/>
          <p:cNvPicPr>
            <a:picLocks noChangeAspect="1" noChangeArrowheads="1"/>
          </p:cNvPicPr>
          <p:nvPr/>
        </p:nvPicPr>
        <p:blipFill rotWithShape="1">
          <a:blip r:embed="rId2">
            <a:extLst>
              <a:ext uri="{28A0092B-C50C-407E-A947-70E740481C1C}">
                <a14:useLocalDpi xmlns:a14="http://schemas.microsoft.com/office/drawing/2010/main" val="0"/>
              </a:ext>
            </a:extLst>
          </a:blip>
          <a:srcRect r="3592" b="-1"/>
          <a:stretch>
            <a:fillRect/>
          </a:stretch>
        </p:blipFill>
        <p:spPr bwMode="auto">
          <a:xfrm>
            <a:off x="338328" y="1920669"/>
            <a:ext cx="3835670" cy="3914233"/>
          </a:xfrm>
          <a:prstGeom prst="rect">
            <a:avLst/>
          </a:prstGeom>
          <a:noFill/>
          <a:extLst>
            <a:ext uri="{909E8E84-426E-40DD-AFC4-6F175D3DCCD1}">
              <a14:hiddenFill xmlns:a14="http://schemas.microsoft.com/office/drawing/2010/main">
                <a:solidFill>
                  <a:srgbClr val="FFFFFF"/>
                </a:solidFill>
              </a14:hiddenFill>
            </a:ext>
          </a:extLst>
        </p:spPr>
      </p:pic>
      <p:sp>
        <p:nvSpPr>
          <p:cNvPr id="3" name="Označba mesta vsebine 2"/>
          <p:cNvSpPr>
            <a:spLocks noGrp="1"/>
          </p:cNvSpPr>
          <p:nvPr>
            <p:ph idx="1"/>
          </p:nvPr>
        </p:nvSpPr>
        <p:spPr>
          <a:xfrm>
            <a:off x="4639733" y="1781503"/>
            <a:ext cx="6790267" cy="4527857"/>
          </a:xfrm>
        </p:spPr>
        <p:txBody>
          <a:bodyPr>
            <a:normAutofit fontScale="92500" lnSpcReduction="10000"/>
          </a:bodyPr>
          <a:lstStyle/>
          <a:p>
            <a:r>
              <a:rPr lang="sl-SI" sz="2000" dirty="0"/>
              <a:t>E. </a:t>
            </a:r>
            <a:r>
              <a:rPr lang="sl-SI" sz="2000" dirty="0" err="1"/>
              <a:t>Goffman</a:t>
            </a:r>
            <a:r>
              <a:rPr lang="sl-SI" sz="2000" dirty="0"/>
              <a:t>: totalna ustanova</a:t>
            </a:r>
          </a:p>
          <a:p>
            <a:pPr lvl="1"/>
            <a:r>
              <a:rPr lang="sl-SI" sz="2000" i="1" dirty="0"/>
              <a:t>„prostor bivanja in dela, kjer večje število podobno situiranih posameznikov, odrezanih od širše družbe za določeno (znatno) časovno obdobje skupaj živi izolirano, formalno vodeno življenje“</a:t>
            </a:r>
            <a:r>
              <a:rPr lang="sl-SI" sz="2000" dirty="0"/>
              <a:t> (</a:t>
            </a:r>
            <a:r>
              <a:rPr lang="sl-SI" sz="2000" dirty="0" err="1"/>
              <a:t>Goffman</a:t>
            </a:r>
            <a:r>
              <a:rPr lang="sl-SI" sz="2000" dirty="0"/>
              <a:t>, 1961, xiii). </a:t>
            </a:r>
          </a:p>
          <a:p>
            <a:pPr marL="128016" lvl="1" indent="0">
              <a:buNone/>
            </a:pPr>
            <a:endParaRPr lang="sl-SI" sz="2000" dirty="0"/>
          </a:p>
          <a:p>
            <a:pPr lvl="1"/>
            <a:r>
              <a:rPr lang="sl-SI" sz="2000" dirty="0"/>
              <a:t>Pet oblik:</a:t>
            </a:r>
          </a:p>
          <a:p>
            <a:pPr lvl="2"/>
            <a:r>
              <a:rPr lang="sl-SI" sz="2000" dirty="0"/>
              <a:t>Za posameznike nezmožne ali nesposobne skrbi zase: sirotišnice</a:t>
            </a:r>
          </a:p>
          <a:p>
            <a:pPr lvl="2"/>
            <a:r>
              <a:rPr lang="sl-SI" sz="2000" dirty="0"/>
              <a:t>Za posameznike nezmožne skrbi in/ali nevarne družbi: psihiatrične bolnišnice, sanatoriji (tuberkuloza, gobavost)</a:t>
            </a:r>
          </a:p>
          <a:p>
            <a:pPr lvl="2"/>
            <a:r>
              <a:rPr lang="sl-SI" sz="2000" b="1" dirty="0"/>
              <a:t>Za varovanje družbe</a:t>
            </a:r>
            <a:r>
              <a:rPr lang="sl-SI" sz="2000" dirty="0"/>
              <a:t>: koncentracijska taborišča, vojna taborišča, </a:t>
            </a:r>
            <a:r>
              <a:rPr lang="sl-SI" sz="2000" b="1" dirty="0"/>
              <a:t>zapori</a:t>
            </a:r>
            <a:r>
              <a:rPr lang="sl-SI" sz="2000" dirty="0"/>
              <a:t> </a:t>
            </a:r>
          </a:p>
          <a:p>
            <a:pPr lvl="2"/>
            <a:r>
              <a:rPr lang="sl-SI" sz="2000" dirty="0"/>
              <a:t>Za boljšo učinkovitost nekaterih ustanov: delovna taborišča, šole z bivanjem, vojska</a:t>
            </a:r>
          </a:p>
          <a:p>
            <a:pPr lvl="2"/>
            <a:r>
              <a:rPr lang="sl-SI" sz="2000" dirty="0"/>
              <a:t>Za pobeg od sveta (pogosto verski): samostani, kampi za duhovne izkušnje</a:t>
            </a:r>
          </a:p>
        </p:txBody>
      </p:sp>
    </p:spTree>
    <p:extLst>
      <p:ext uri="{BB962C8B-B14F-4D97-AF65-F5344CB8AC3E}">
        <p14:creationId xmlns:p14="http://schemas.microsoft.com/office/powerpoint/2010/main" val="1284620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Mladi odrasli</a:t>
            </a:r>
            <a:endParaRPr lang="it-IT" dirty="0"/>
          </a:p>
        </p:txBody>
      </p:sp>
      <p:sp>
        <p:nvSpPr>
          <p:cNvPr id="3" name="Označba mesta vsebine 2"/>
          <p:cNvSpPr>
            <a:spLocks noGrp="1"/>
          </p:cNvSpPr>
          <p:nvPr>
            <p:ph idx="1"/>
          </p:nvPr>
        </p:nvSpPr>
        <p:spPr/>
        <p:txBody>
          <a:bodyPr>
            <a:normAutofit/>
          </a:bodyPr>
          <a:lstStyle/>
          <a:p>
            <a:r>
              <a:rPr lang="sl-SI" sz="2800" dirty="0"/>
              <a:t>- Sodobna kategorija!</a:t>
            </a:r>
          </a:p>
          <a:p>
            <a:r>
              <a:rPr lang="sl-SI" sz="2800" dirty="0"/>
              <a:t>- KZ (do 21), evropski kontekst do 25 / 28 / 30</a:t>
            </a:r>
          </a:p>
          <a:p>
            <a:endParaRPr lang="sl-SI" sz="2800" dirty="0"/>
          </a:p>
          <a:p>
            <a:r>
              <a:rPr lang="sl-SI" sz="2800" dirty="0"/>
              <a:t>- smiselnost razlikovanja?</a:t>
            </a:r>
          </a:p>
          <a:p>
            <a:r>
              <a:rPr lang="sl-SI" sz="2800" dirty="0"/>
              <a:t>- zakaj se možnost ne uporablja pogosteje?</a:t>
            </a:r>
            <a:endParaRPr lang="it-IT" sz="2800" dirty="0"/>
          </a:p>
        </p:txBody>
      </p:sp>
    </p:spTree>
    <p:extLst>
      <p:ext uri="{BB962C8B-B14F-4D97-AF65-F5344CB8AC3E}">
        <p14:creationId xmlns:p14="http://schemas.microsoft.com/office/powerpoint/2010/main" val="1540874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643468" y="643467"/>
            <a:ext cx="3415612" cy="5571066"/>
          </a:xfrm>
        </p:spPr>
        <p:txBody>
          <a:bodyPr>
            <a:normAutofit/>
          </a:bodyPr>
          <a:lstStyle/>
          <a:p>
            <a:r>
              <a:rPr lang="sl-SI">
                <a:solidFill>
                  <a:srgbClr val="FFFFFF"/>
                </a:solidFill>
              </a:rPr>
              <a:t>Vprašanja kaznovanja starejših</a:t>
            </a:r>
            <a:endParaRPr lang="it-IT">
              <a:solidFill>
                <a:srgbClr val="FFFFFF"/>
              </a:solidFill>
            </a:endParaRPr>
          </a:p>
        </p:txBody>
      </p:sp>
      <p:graphicFrame>
        <p:nvGraphicFramePr>
          <p:cNvPr id="5" name="Označba mesta vsebine 2">
            <a:extLst>
              <a:ext uri="{FF2B5EF4-FFF2-40B4-BE49-F238E27FC236}">
                <a16:creationId xmlns:a16="http://schemas.microsoft.com/office/drawing/2014/main" id="{96BB630B-4E4E-9B58-7BDB-83A41BF663D6}"/>
              </a:ext>
            </a:extLst>
          </p:cNvPr>
          <p:cNvGraphicFramePr>
            <a:graphicFrameLocks noGrp="1"/>
          </p:cNvGraphicFramePr>
          <p:nvPr>
            <p:ph idx="1"/>
            <p:extLst>
              <p:ext uri="{D42A27DB-BD31-4B8C-83A1-F6EECF244321}">
                <p14:modId xmlns:p14="http://schemas.microsoft.com/office/powerpoint/2010/main" val="1279293689"/>
              </p:ext>
            </p:extLst>
          </p:nvPr>
        </p:nvGraphicFramePr>
        <p:xfrm>
          <a:off x="5291667" y="643467"/>
          <a:ext cx="6256865" cy="5851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027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8D8B92D6-03AB-59CD-F318-741905FAE95E}"/>
              </a:ext>
            </a:extLst>
          </p:cNvPr>
          <p:cNvSpPr>
            <a:spLocks noGrp="1"/>
          </p:cNvSpPr>
          <p:nvPr>
            <p:ph type="title"/>
          </p:nvPr>
        </p:nvSpPr>
        <p:spPr/>
        <p:txBody>
          <a:bodyPr/>
          <a:lstStyle/>
          <a:p>
            <a:r>
              <a:rPr lang="sl-SI" dirty="0"/>
              <a:t>spol</a:t>
            </a:r>
            <a:endParaRPr lang="en-GB" dirty="0"/>
          </a:p>
        </p:txBody>
      </p:sp>
      <p:sp>
        <p:nvSpPr>
          <p:cNvPr id="5" name="Označba mesta besedila 4">
            <a:extLst>
              <a:ext uri="{FF2B5EF4-FFF2-40B4-BE49-F238E27FC236}">
                <a16:creationId xmlns:a16="http://schemas.microsoft.com/office/drawing/2014/main" id="{19F1BA3C-2310-56E9-A973-D1D75ED24C9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702745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Dimenzije diskusije spol in zapor</a:t>
            </a:r>
            <a:endParaRPr lang="it-IT" dirty="0"/>
          </a:p>
        </p:txBody>
      </p:sp>
      <p:sp>
        <p:nvSpPr>
          <p:cNvPr id="3" name="Označba mesta vsebine 2"/>
          <p:cNvSpPr>
            <a:spLocks noGrp="1"/>
          </p:cNvSpPr>
          <p:nvPr>
            <p:ph idx="1"/>
          </p:nvPr>
        </p:nvSpPr>
        <p:spPr>
          <a:xfrm>
            <a:off x="1024128" y="2286000"/>
            <a:ext cx="9720071" cy="4023360"/>
          </a:xfrm>
        </p:spPr>
        <p:txBody>
          <a:bodyPr>
            <a:noAutofit/>
          </a:bodyPr>
          <a:lstStyle/>
          <a:p>
            <a:r>
              <a:rPr lang="sl-SI" dirty="0"/>
              <a:t>- biološki spol</a:t>
            </a:r>
            <a:r>
              <a:rPr lang="en-US" dirty="0"/>
              <a:t> </a:t>
            </a:r>
            <a:endParaRPr lang="sl-SI" dirty="0"/>
          </a:p>
          <a:p>
            <a:r>
              <a:rPr lang="sl-SI" dirty="0"/>
              <a:t>- družbeni spol</a:t>
            </a:r>
          </a:p>
          <a:p>
            <a:endParaRPr lang="sl-SI" dirty="0"/>
          </a:p>
          <a:p>
            <a:r>
              <a:rPr lang="sl-SI" dirty="0"/>
              <a:t>- kriminaliteta in spol</a:t>
            </a:r>
          </a:p>
          <a:p>
            <a:r>
              <a:rPr lang="sl-SI" dirty="0"/>
              <a:t>- kaznovanje in spol</a:t>
            </a:r>
          </a:p>
          <a:p>
            <a:r>
              <a:rPr lang="sl-SI" dirty="0"/>
              <a:t>- zapor in spol</a:t>
            </a:r>
          </a:p>
          <a:p>
            <a:endParaRPr lang="sl-SI" dirty="0"/>
          </a:p>
          <a:p>
            <a:r>
              <a:rPr lang="sl-SI" dirty="0"/>
              <a:t>Pojmi za diskusijo:</a:t>
            </a:r>
          </a:p>
          <a:p>
            <a:r>
              <a:rPr lang="sl-SI" dirty="0"/>
              <a:t>Moškost / </a:t>
            </a:r>
            <a:r>
              <a:rPr lang="sl-SI" dirty="0" err="1"/>
              <a:t>maskuliziranost</a:t>
            </a:r>
            <a:r>
              <a:rPr lang="sl-SI" dirty="0"/>
              <a:t>		</a:t>
            </a:r>
            <a:r>
              <a:rPr lang="en-US" dirty="0"/>
              <a:t>			</a:t>
            </a:r>
            <a:r>
              <a:rPr lang="sl-SI" dirty="0"/>
              <a:t>	Ženskost </a:t>
            </a:r>
          </a:p>
        </p:txBody>
      </p:sp>
    </p:spTree>
    <p:extLst>
      <p:ext uri="{BB962C8B-B14F-4D97-AF65-F5344CB8AC3E}">
        <p14:creationId xmlns:p14="http://schemas.microsoft.com/office/powerpoint/2010/main" val="3011164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643468" y="643467"/>
            <a:ext cx="3415612" cy="5571066"/>
          </a:xfrm>
        </p:spPr>
        <p:txBody>
          <a:bodyPr>
            <a:normAutofit/>
          </a:bodyPr>
          <a:lstStyle/>
          <a:p>
            <a:r>
              <a:rPr lang="sl-SI">
                <a:solidFill>
                  <a:srgbClr val="FFFFFF"/>
                </a:solidFill>
              </a:rPr>
              <a:t>Moškost kot norma</a:t>
            </a:r>
            <a:endParaRPr lang="it-IT">
              <a:solidFill>
                <a:srgbClr val="FFFFFF"/>
              </a:solidFill>
            </a:endParaRPr>
          </a:p>
        </p:txBody>
      </p:sp>
      <p:graphicFrame>
        <p:nvGraphicFramePr>
          <p:cNvPr id="5" name="Označba mesta vsebine 2">
            <a:extLst>
              <a:ext uri="{FF2B5EF4-FFF2-40B4-BE49-F238E27FC236}">
                <a16:creationId xmlns:a16="http://schemas.microsoft.com/office/drawing/2014/main" id="{992B004A-777B-C0EA-56DA-46619C9F65E5}"/>
              </a:ext>
            </a:extLst>
          </p:cNvPr>
          <p:cNvGraphicFramePr>
            <a:graphicFrameLocks noGrp="1"/>
          </p:cNvGraphicFramePr>
          <p:nvPr>
            <p:ph idx="1"/>
            <p:extLst>
              <p:ext uri="{D42A27DB-BD31-4B8C-83A1-F6EECF244321}">
                <p14:modId xmlns:p14="http://schemas.microsoft.com/office/powerpoint/2010/main" val="3649000466"/>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039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643468" y="643467"/>
            <a:ext cx="3415612" cy="5571066"/>
          </a:xfrm>
        </p:spPr>
        <p:txBody>
          <a:bodyPr>
            <a:normAutofit/>
          </a:bodyPr>
          <a:lstStyle/>
          <a:p>
            <a:r>
              <a:rPr lang="sl-SI">
                <a:solidFill>
                  <a:srgbClr val="FFFFFF"/>
                </a:solidFill>
              </a:rPr>
              <a:t>Ženska kriminaliteta</a:t>
            </a:r>
            <a:endParaRPr lang="it-IT">
              <a:solidFill>
                <a:srgbClr val="FFFFFF"/>
              </a:solidFill>
            </a:endParaRPr>
          </a:p>
        </p:txBody>
      </p:sp>
      <p:graphicFrame>
        <p:nvGraphicFramePr>
          <p:cNvPr id="5" name="Označba mesta vsebine 2">
            <a:extLst>
              <a:ext uri="{FF2B5EF4-FFF2-40B4-BE49-F238E27FC236}">
                <a16:creationId xmlns:a16="http://schemas.microsoft.com/office/drawing/2014/main" id="{45A25B4F-377E-147C-9E5E-5A2F84DFD117}"/>
              </a:ext>
            </a:extLst>
          </p:cNvPr>
          <p:cNvGraphicFramePr>
            <a:graphicFrameLocks noGrp="1"/>
          </p:cNvGraphicFramePr>
          <p:nvPr>
            <p:ph idx="1"/>
            <p:extLst>
              <p:ext uri="{D42A27DB-BD31-4B8C-83A1-F6EECF244321}">
                <p14:modId xmlns:p14="http://schemas.microsoft.com/office/powerpoint/2010/main" val="2531391528"/>
              </p:ext>
            </p:extLst>
          </p:nvPr>
        </p:nvGraphicFramePr>
        <p:xfrm>
          <a:off x="4966138" y="268015"/>
          <a:ext cx="6921061" cy="6416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9292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značba mesta vsebine 4">
            <a:extLst>
              <a:ext uri="{FF2B5EF4-FFF2-40B4-BE49-F238E27FC236}">
                <a16:creationId xmlns:a16="http://schemas.microsoft.com/office/drawing/2014/main" id="{D51AD5CD-F4AB-5D30-0B17-8387F6543580}"/>
              </a:ext>
            </a:extLst>
          </p:cNvPr>
          <p:cNvPicPr>
            <a:picLocks noChangeAspect="1"/>
          </p:cNvPicPr>
          <p:nvPr/>
        </p:nvPicPr>
        <p:blipFill>
          <a:blip r:embed="rId2"/>
          <a:stretch>
            <a:fillRect/>
          </a:stretch>
        </p:blipFill>
        <p:spPr>
          <a:xfrm>
            <a:off x="2658254" y="15751"/>
            <a:ext cx="7849033" cy="3432173"/>
          </a:xfrm>
          <a:prstGeom prst="rect">
            <a:avLst/>
          </a:prstGeom>
        </p:spPr>
      </p:pic>
      <p:pic>
        <p:nvPicPr>
          <p:cNvPr id="5" name="Slika 4">
            <a:extLst>
              <a:ext uri="{FF2B5EF4-FFF2-40B4-BE49-F238E27FC236}">
                <a16:creationId xmlns:a16="http://schemas.microsoft.com/office/drawing/2014/main" id="{4B2D180B-2054-9C69-5F7D-325B0CA00F5C}"/>
              </a:ext>
            </a:extLst>
          </p:cNvPr>
          <p:cNvPicPr>
            <a:picLocks noChangeAspect="1"/>
          </p:cNvPicPr>
          <p:nvPr/>
        </p:nvPicPr>
        <p:blipFill>
          <a:blip r:embed="rId3"/>
          <a:stretch>
            <a:fillRect/>
          </a:stretch>
        </p:blipFill>
        <p:spPr>
          <a:xfrm>
            <a:off x="2677174" y="3285660"/>
            <a:ext cx="7830113" cy="3477469"/>
          </a:xfrm>
          <a:prstGeom prst="rect">
            <a:avLst/>
          </a:prstGeom>
        </p:spPr>
      </p:pic>
    </p:spTree>
    <p:extLst>
      <p:ext uri="{BB962C8B-B14F-4D97-AF65-F5344CB8AC3E}">
        <p14:creationId xmlns:p14="http://schemas.microsoft.com/office/powerpoint/2010/main" val="3523065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Kaznovanje žensk</a:t>
            </a:r>
            <a:endParaRPr lang="it-IT" dirty="0"/>
          </a:p>
        </p:txBody>
      </p:sp>
      <p:sp>
        <p:nvSpPr>
          <p:cNvPr id="3" name="Označba mesta vsebine 2"/>
          <p:cNvSpPr>
            <a:spLocks noGrp="1"/>
          </p:cNvSpPr>
          <p:nvPr>
            <p:ph idx="1"/>
          </p:nvPr>
        </p:nvSpPr>
        <p:spPr>
          <a:xfrm>
            <a:off x="1024128" y="1733266"/>
            <a:ext cx="9720071" cy="4576094"/>
          </a:xfrm>
        </p:spPr>
        <p:txBody>
          <a:bodyPr>
            <a:noAutofit/>
          </a:bodyPr>
          <a:lstStyle/>
          <a:p>
            <a:r>
              <a:rPr lang="sl-SI" sz="2800" dirty="0"/>
              <a:t>- milejše</a:t>
            </a:r>
          </a:p>
          <a:p>
            <a:pPr marL="627063" lvl="1" indent="-136525"/>
            <a:r>
              <a:rPr lang="sl-SI" sz="2400" dirty="0"/>
              <a:t>hipoteza kavalirstva</a:t>
            </a:r>
            <a:r>
              <a:rPr lang="en-US" sz="2400" dirty="0"/>
              <a:t>: </a:t>
            </a:r>
            <a:r>
              <a:rPr lang="sl-SI" sz="2400" dirty="0"/>
              <a:t>kazenskopravno osebje (policija, tožilstvo, sodišče) žensko storilko zazna kot izrazito nemočno, potrebno pomoči, nežno (skratka tako, kot v skladu z družbeno konstrukcijo spola velja za izrazito ženstveno), zato jo obravnava mileje</a:t>
            </a:r>
          </a:p>
          <a:p>
            <a:pPr marL="723900" lvl="1" indent="-136525"/>
            <a:r>
              <a:rPr lang="sl-SI" sz="2400" dirty="0"/>
              <a:t>spolni sporazum</a:t>
            </a:r>
            <a:r>
              <a:rPr lang="en-US" sz="2400" dirty="0"/>
              <a:t>: </a:t>
            </a:r>
            <a:r>
              <a:rPr lang="sl-SI" sz="2400" dirty="0"/>
              <a:t>ženske, ki niso pripravljene sprejeti take konstrukcije ženske identitete in je njihovo vedenje je ne-žensko ali celo proti-žensko, so obravnavane strožje</a:t>
            </a:r>
          </a:p>
          <a:p>
            <a:pPr marL="0" indent="-45720">
              <a:buNone/>
            </a:pPr>
            <a:r>
              <a:rPr lang="sl-SI" sz="2800" dirty="0"/>
              <a:t>- ni posebnih razlik</a:t>
            </a:r>
          </a:p>
          <a:p>
            <a:pPr marL="627063" lvl="1" indent="-136525"/>
            <a:r>
              <a:rPr lang="sl-SI" sz="2400" dirty="0"/>
              <a:t>ob upoštevanju vseh okoliščin je kaznovanje primerljivo</a:t>
            </a:r>
          </a:p>
          <a:p>
            <a:r>
              <a:rPr lang="sl-SI" sz="2800" dirty="0"/>
              <a:t>- trend </a:t>
            </a:r>
            <a:r>
              <a:rPr lang="sl-SI" sz="2800" dirty="0" err="1"/>
              <a:t>strožanja</a:t>
            </a:r>
            <a:endParaRPr lang="sl-SI" sz="2800" dirty="0"/>
          </a:p>
        </p:txBody>
      </p:sp>
    </p:spTree>
    <p:extLst>
      <p:ext uri="{BB962C8B-B14F-4D97-AF65-F5344CB8AC3E}">
        <p14:creationId xmlns:p14="http://schemas.microsoft.com/office/powerpoint/2010/main" val="1241699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643468" y="643467"/>
            <a:ext cx="3415612" cy="5571066"/>
          </a:xfrm>
        </p:spPr>
        <p:txBody>
          <a:bodyPr>
            <a:normAutofit/>
          </a:bodyPr>
          <a:lstStyle/>
          <a:p>
            <a:r>
              <a:rPr lang="sl-SI">
                <a:solidFill>
                  <a:srgbClr val="FFFFFF"/>
                </a:solidFill>
              </a:rPr>
              <a:t>Ženske v zaporu</a:t>
            </a:r>
            <a:endParaRPr lang="it-IT">
              <a:solidFill>
                <a:srgbClr val="FFFFFF"/>
              </a:solidFill>
            </a:endParaRPr>
          </a:p>
        </p:txBody>
      </p:sp>
      <p:graphicFrame>
        <p:nvGraphicFramePr>
          <p:cNvPr id="5" name="Označba mesta vsebine 2">
            <a:extLst>
              <a:ext uri="{FF2B5EF4-FFF2-40B4-BE49-F238E27FC236}">
                <a16:creationId xmlns:a16="http://schemas.microsoft.com/office/drawing/2014/main" id="{F68317AC-40E4-DB62-3DBC-71BBE6901DAE}"/>
              </a:ext>
            </a:extLst>
          </p:cNvPr>
          <p:cNvGraphicFramePr>
            <a:graphicFrameLocks noGrp="1"/>
          </p:cNvGraphicFramePr>
          <p:nvPr>
            <p:ph idx="1"/>
            <p:extLst>
              <p:ext uri="{D42A27DB-BD31-4B8C-83A1-F6EECF244321}">
                <p14:modId xmlns:p14="http://schemas.microsoft.com/office/powerpoint/2010/main" val="2575225534"/>
              </p:ext>
            </p:extLst>
          </p:nvPr>
        </p:nvGraphicFramePr>
        <p:xfrm>
          <a:off x="5155325" y="441434"/>
          <a:ext cx="6589986" cy="6022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202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643468" y="643467"/>
            <a:ext cx="3415612" cy="5571066"/>
          </a:xfrm>
        </p:spPr>
        <p:txBody>
          <a:bodyPr>
            <a:normAutofit/>
          </a:bodyPr>
          <a:lstStyle/>
          <a:p>
            <a:r>
              <a:rPr lang="sl-SI">
                <a:solidFill>
                  <a:srgbClr val="FFFFFF"/>
                </a:solidFill>
              </a:rPr>
              <a:t>Ženske v zaporu II.</a:t>
            </a:r>
            <a:endParaRPr lang="it-IT">
              <a:solidFill>
                <a:srgbClr val="FFFFFF"/>
              </a:solidFill>
            </a:endParaRPr>
          </a:p>
        </p:txBody>
      </p:sp>
      <p:graphicFrame>
        <p:nvGraphicFramePr>
          <p:cNvPr id="5" name="Označba mesta vsebine 2">
            <a:extLst>
              <a:ext uri="{FF2B5EF4-FFF2-40B4-BE49-F238E27FC236}">
                <a16:creationId xmlns:a16="http://schemas.microsoft.com/office/drawing/2014/main" id="{2D3A9DF3-C1ED-41CA-D034-ADC5B9E2AF6B}"/>
              </a:ext>
            </a:extLst>
          </p:cNvPr>
          <p:cNvGraphicFramePr>
            <a:graphicFrameLocks noGrp="1"/>
          </p:cNvGraphicFramePr>
          <p:nvPr>
            <p:ph idx="1"/>
            <p:extLst>
              <p:ext uri="{D42A27DB-BD31-4B8C-83A1-F6EECF244321}">
                <p14:modId xmlns:p14="http://schemas.microsoft.com/office/powerpoint/2010/main" val="3611186366"/>
              </p:ext>
            </p:extLst>
          </p:nvPr>
        </p:nvGraphicFramePr>
        <p:xfrm>
          <a:off x="5291667" y="441434"/>
          <a:ext cx="6485174" cy="6038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005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1024128" y="585216"/>
            <a:ext cx="6066818" cy="1499616"/>
          </a:xfrm>
        </p:spPr>
        <p:txBody>
          <a:bodyPr>
            <a:normAutofit/>
          </a:bodyPr>
          <a:lstStyle/>
          <a:p>
            <a:r>
              <a:rPr lang="sl-SI" dirty="0"/>
              <a:t>bolečine zapor</a:t>
            </a:r>
            <a:r>
              <a:rPr lang="en-US" dirty="0"/>
              <a:t>a</a:t>
            </a:r>
            <a:endParaRPr lang="it-IT" dirty="0"/>
          </a:p>
        </p:txBody>
      </p:sp>
      <p:sp>
        <p:nvSpPr>
          <p:cNvPr id="3" name="Označba mesta vsebine 2"/>
          <p:cNvSpPr>
            <a:spLocks noGrp="1"/>
          </p:cNvSpPr>
          <p:nvPr>
            <p:ph idx="1"/>
          </p:nvPr>
        </p:nvSpPr>
        <p:spPr>
          <a:xfrm>
            <a:off x="1024128" y="1765737"/>
            <a:ext cx="6066818" cy="4871545"/>
          </a:xfrm>
        </p:spPr>
        <p:txBody>
          <a:bodyPr numCol="1">
            <a:normAutofit/>
          </a:bodyPr>
          <a:lstStyle/>
          <a:p>
            <a:pPr marL="128016" lvl="1" indent="0">
              <a:buNone/>
            </a:pPr>
            <a:endParaRPr lang="en-US" sz="3200" b="1" dirty="0"/>
          </a:p>
          <a:p>
            <a:pPr marL="128016" lvl="1" indent="0">
              <a:buNone/>
            </a:pPr>
            <a:r>
              <a:rPr lang="en-US" sz="3200" b="1" dirty="0"/>
              <a:t>1. </a:t>
            </a:r>
            <a:r>
              <a:rPr lang="sl-SI" sz="2800" b="1" dirty="0"/>
              <a:t>G. </a:t>
            </a:r>
            <a:r>
              <a:rPr lang="sl-SI" sz="2800" b="1" dirty="0" err="1"/>
              <a:t>Sykes</a:t>
            </a:r>
            <a:r>
              <a:rPr lang="sl-SI" sz="2800" b="1" dirty="0"/>
              <a:t>: </a:t>
            </a:r>
            <a:r>
              <a:rPr lang="sl-SI" sz="2800" b="1" dirty="0" err="1"/>
              <a:t>Pains</a:t>
            </a:r>
            <a:r>
              <a:rPr lang="sl-SI" sz="2800" b="1" dirty="0"/>
              <a:t> </a:t>
            </a:r>
            <a:r>
              <a:rPr lang="sl-SI" sz="2800" b="1" dirty="0" err="1"/>
              <a:t>of</a:t>
            </a:r>
            <a:r>
              <a:rPr lang="sl-SI" sz="2800" b="1" dirty="0"/>
              <a:t> </a:t>
            </a:r>
            <a:r>
              <a:rPr lang="sl-SI" sz="2800" b="1" dirty="0" err="1"/>
              <a:t>imprisonment</a:t>
            </a:r>
            <a:r>
              <a:rPr lang="sl-SI" sz="2800" b="1" dirty="0"/>
              <a:t>, 1958</a:t>
            </a:r>
          </a:p>
          <a:p>
            <a:pPr lvl="2"/>
            <a:r>
              <a:rPr lang="en-US" sz="3200" dirty="0"/>
              <a:t> </a:t>
            </a:r>
            <a:r>
              <a:rPr lang="sl-SI" sz="3200" dirty="0"/>
              <a:t>Pomanjkanje svobode</a:t>
            </a:r>
          </a:p>
          <a:p>
            <a:pPr lvl="2"/>
            <a:r>
              <a:rPr lang="en-US" sz="3200" dirty="0"/>
              <a:t> </a:t>
            </a:r>
            <a:r>
              <a:rPr lang="sl-SI" sz="3200" dirty="0"/>
              <a:t>Pomanjkanje materialnih dobrin</a:t>
            </a:r>
          </a:p>
          <a:p>
            <a:pPr lvl="2"/>
            <a:r>
              <a:rPr lang="en-US" sz="3200" dirty="0"/>
              <a:t> </a:t>
            </a:r>
            <a:r>
              <a:rPr lang="sl-SI" sz="3200" dirty="0"/>
              <a:t>Pomanjkanje heteroseksualnih odnosov</a:t>
            </a:r>
            <a:endParaRPr lang="it-IT" sz="3200" dirty="0"/>
          </a:p>
          <a:p>
            <a:pPr lvl="2"/>
            <a:r>
              <a:rPr lang="en-US" sz="3200" dirty="0"/>
              <a:t> </a:t>
            </a:r>
            <a:r>
              <a:rPr lang="sl-SI" sz="3200" dirty="0"/>
              <a:t>Pomanjkanje avtonomije</a:t>
            </a:r>
            <a:endParaRPr lang="it-IT" sz="3200" dirty="0"/>
          </a:p>
          <a:p>
            <a:pPr lvl="2"/>
            <a:r>
              <a:rPr lang="en-US" sz="3200" dirty="0"/>
              <a:t> </a:t>
            </a:r>
            <a:r>
              <a:rPr lang="sl-SI" sz="3200" dirty="0"/>
              <a:t>Pomanjkanje varnosti</a:t>
            </a:r>
            <a:endParaRPr lang="it-IT" sz="3200" dirty="0"/>
          </a:p>
          <a:p>
            <a:pPr marL="128016" lvl="1" indent="0">
              <a:buNone/>
            </a:pPr>
            <a:endParaRPr lang="it-IT" dirty="0"/>
          </a:p>
          <a:p>
            <a:pPr marL="128016" lvl="1" indent="0">
              <a:buNone/>
            </a:pPr>
            <a:endParaRPr lang="en-US" dirty="0"/>
          </a:p>
        </p:txBody>
      </p:sp>
      <p:pic>
        <p:nvPicPr>
          <p:cNvPr id="2050" name="Picture 2" descr="Society of Captives: A Study of a Maximum Security Prison by ..."/>
          <p:cNvPicPr>
            <a:picLocks noChangeAspect="1" noChangeArrowheads="1"/>
          </p:cNvPicPr>
          <p:nvPr/>
        </p:nvPicPr>
        <p:blipFill>
          <a:blip r:embed="rId3">
            <a:extLst>
              <a:ext uri="{28A0092B-C50C-407E-A947-70E740481C1C}">
                <a14:useLocalDpi xmlns:a14="http://schemas.microsoft.com/office/drawing/2010/main" val="0"/>
              </a:ext>
            </a:extLst>
          </a:blip>
          <a:srcRect t="4293"/>
          <a:stretch>
            <a:fillRect/>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078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Ženske v zaporu III.</a:t>
            </a:r>
            <a:endParaRPr lang="it-IT" dirty="0"/>
          </a:p>
        </p:txBody>
      </p:sp>
      <p:sp>
        <p:nvSpPr>
          <p:cNvPr id="3" name="Označba mesta vsebine 2"/>
          <p:cNvSpPr>
            <a:spLocks noGrp="1"/>
          </p:cNvSpPr>
          <p:nvPr>
            <p:ph idx="1"/>
          </p:nvPr>
        </p:nvSpPr>
        <p:spPr>
          <a:xfrm>
            <a:off x="1024128" y="1774209"/>
            <a:ext cx="9720071" cy="4535151"/>
          </a:xfrm>
        </p:spPr>
        <p:txBody>
          <a:bodyPr>
            <a:normAutofit/>
          </a:bodyPr>
          <a:lstStyle/>
          <a:p>
            <a:pPr marL="91440" lvl="1" indent="-91440">
              <a:spcBef>
                <a:spcPts val="1200"/>
              </a:spcBef>
              <a:spcAft>
                <a:spcPts val="200"/>
              </a:spcAft>
              <a:buSzPct val="100000"/>
              <a:buFont typeface="Tw Cen MT" panose="020B0602020104020603" pitchFamily="34" charset="0"/>
              <a:buChar char=" "/>
            </a:pPr>
            <a:r>
              <a:rPr lang="sl-SI" dirty="0"/>
              <a:t>- </a:t>
            </a:r>
            <a:r>
              <a:rPr lang="sl-SI" sz="2200" dirty="0" err="1"/>
              <a:t>Viktimiziranost</a:t>
            </a:r>
            <a:endParaRPr lang="sl-SI" sz="2200" dirty="0"/>
          </a:p>
          <a:p>
            <a:pPr lvl="1"/>
            <a:r>
              <a:rPr lang="sl-SI" dirty="0"/>
              <a:t>izkušnja nasilja (fizično, spolno, emocionalno)</a:t>
            </a:r>
          </a:p>
          <a:p>
            <a:pPr lvl="2"/>
            <a:r>
              <a:rPr lang="sl-SI" dirty="0"/>
              <a:t>paternalizem </a:t>
            </a:r>
            <a:r>
              <a:rPr lang="sl-SI" dirty="0" err="1"/>
              <a:t>vs</a:t>
            </a:r>
            <a:r>
              <a:rPr lang="sl-SI" dirty="0"/>
              <a:t>. hinavščina</a:t>
            </a:r>
          </a:p>
          <a:p>
            <a:pPr lvl="2"/>
            <a:r>
              <a:rPr lang="sl-SI" dirty="0"/>
              <a:t>zapor kot „institucionalni podaljšek zlorab“</a:t>
            </a:r>
          </a:p>
          <a:p>
            <a:pPr lvl="1"/>
            <a:r>
              <a:rPr lang="sl-SI" dirty="0"/>
              <a:t>moški zaposleni</a:t>
            </a:r>
          </a:p>
          <a:p>
            <a:pPr lvl="2"/>
            <a:r>
              <a:rPr lang="sl-SI" dirty="0"/>
              <a:t>zlorabe</a:t>
            </a:r>
          </a:p>
          <a:p>
            <a:pPr lvl="2"/>
            <a:r>
              <a:rPr lang="sl-SI" dirty="0"/>
              <a:t>možnost normalnih odnosov</a:t>
            </a:r>
            <a:endParaRPr lang="it-IT" dirty="0"/>
          </a:p>
          <a:p>
            <a:r>
              <a:rPr lang="sl-SI" dirty="0"/>
              <a:t>- Zasvojenost, duševno zdravje, </a:t>
            </a:r>
            <a:r>
              <a:rPr lang="sl-SI" dirty="0" err="1"/>
              <a:t>samopoškodovanje</a:t>
            </a:r>
            <a:endParaRPr lang="sl-SI" dirty="0"/>
          </a:p>
          <a:p>
            <a:pPr lvl="1"/>
            <a:r>
              <a:rPr lang="sl-SI" dirty="0"/>
              <a:t>droge in alkohol</a:t>
            </a:r>
          </a:p>
          <a:p>
            <a:pPr lvl="1"/>
            <a:r>
              <a:rPr lang="sl-SI" dirty="0"/>
              <a:t>povezanost med stanjem in kaznivimi dejanji</a:t>
            </a:r>
          </a:p>
          <a:p>
            <a:pPr lvl="1"/>
            <a:r>
              <a:rPr lang="sl-SI" dirty="0" err="1"/>
              <a:t>internalizacija</a:t>
            </a:r>
            <a:r>
              <a:rPr lang="sl-SI" dirty="0"/>
              <a:t> nasilja</a:t>
            </a:r>
          </a:p>
          <a:p>
            <a:pPr marL="91440" lvl="1" indent="-91440">
              <a:spcBef>
                <a:spcPts val="1200"/>
              </a:spcBef>
              <a:spcAft>
                <a:spcPts val="200"/>
              </a:spcAft>
              <a:buSzPct val="100000"/>
              <a:buFont typeface="Tw Cen MT" panose="020B0602020104020603" pitchFamily="34" charset="0"/>
              <a:buChar char=" "/>
            </a:pPr>
            <a:r>
              <a:rPr lang="sl-SI" sz="2200" dirty="0"/>
              <a:t>- Socialno-ekonomski status</a:t>
            </a:r>
          </a:p>
          <a:p>
            <a:pPr marL="285750" lvl="1" indent="-285750">
              <a:spcBef>
                <a:spcPts val="1200"/>
              </a:spcBef>
              <a:spcAft>
                <a:spcPts val="200"/>
              </a:spcAft>
              <a:buSzPct val="100000"/>
            </a:pPr>
            <a:r>
              <a:rPr lang="sl-SI" dirty="0"/>
              <a:t>nižji izobrazbeni in zaposlitveni status</a:t>
            </a:r>
          </a:p>
          <a:p>
            <a:pPr marL="274320" lvl="2" indent="-91440">
              <a:spcBef>
                <a:spcPts val="1200"/>
              </a:spcBef>
              <a:spcAft>
                <a:spcPts val="200"/>
              </a:spcAft>
              <a:buSzPct val="100000"/>
              <a:buFont typeface="Tw Cen MT" panose="020B0602020104020603" pitchFamily="34" charset="0"/>
              <a:buChar char=" "/>
            </a:pPr>
            <a:endParaRPr lang="sl-SI" dirty="0"/>
          </a:p>
        </p:txBody>
      </p:sp>
    </p:spTree>
    <p:extLst>
      <p:ext uri="{BB962C8B-B14F-4D97-AF65-F5344CB8AC3E}">
        <p14:creationId xmlns:p14="http://schemas.microsoft.com/office/powerpoint/2010/main" val="1486599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literatura</a:t>
            </a:r>
            <a:endParaRPr lang="it-IT" dirty="0"/>
          </a:p>
        </p:txBody>
      </p:sp>
      <p:sp>
        <p:nvSpPr>
          <p:cNvPr id="3" name="Označba mesta vsebine 2"/>
          <p:cNvSpPr>
            <a:spLocks noGrp="1"/>
          </p:cNvSpPr>
          <p:nvPr>
            <p:ph idx="1"/>
          </p:nvPr>
        </p:nvSpPr>
        <p:spPr>
          <a:xfrm>
            <a:off x="851338" y="1781503"/>
            <a:ext cx="10168759" cy="4792718"/>
          </a:xfrm>
        </p:spPr>
        <p:txBody>
          <a:bodyPr>
            <a:normAutofit fontScale="62500" lnSpcReduction="20000"/>
          </a:bodyPr>
          <a:lstStyle/>
          <a:p>
            <a:pPr lvl="1"/>
            <a:r>
              <a:rPr lang="sl-SI" sz="2400" dirty="0"/>
              <a:t>Cvikl L., Ambrož, M. (2017) Pravice v zaporu: Pregled in ovrednotenje sodne prakse Evropskega sodišča za človekove pravice, Ljubljana: Pravna fakulteta in Inštitut za kriminologijo</a:t>
            </a:r>
          </a:p>
          <a:p>
            <a:pPr lvl="1"/>
            <a:r>
              <a:rPr lang="sl-SI" sz="2400" dirty="0"/>
              <a:t>Zakon o izvrševanju kazni zapora (ZIKS-1): </a:t>
            </a:r>
            <a:r>
              <a:rPr lang="sl-SI" sz="2400" dirty="0">
                <a:hlinkClick r:id="rId2"/>
              </a:rPr>
              <a:t>http://www.pisrs.si/Pis.web/pregledPredpisa?id=ZAKO1223</a:t>
            </a:r>
            <a:endParaRPr lang="sl-SI" sz="2400" dirty="0"/>
          </a:p>
          <a:p>
            <a:pPr lvl="1"/>
            <a:r>
              <a:rPr lang="sl-SI" sz="2400" dirty="0"/>
              <a:t>Pravilnik o izvrševanju kazni zapora (PIKS): </a:t>
            </a:r>
            <a:r>
              <a:rPr lang="sl-SI" sz="2400" dirty="0">
                <a:hlinkClick r:id="rId3"/>
              </a:rPr>
              <a:t>http://www.pisrs.si/Pis.web/pregledPredpisa?id=PRAV13565</a:t>
            </a:r>
            <a:r>
              <a:rPr lang="sl-SI" sz="2400" dirty="0"/>
              <a:t> </a:t>
            </a:r>
          </a:p>
          <a:p>
            <a:pPr lvl="1"/>
            <a:r>
              <a:rPr lang="sl-SI" sz="2400" dirty="0"/>
              <a:t>Zobavnik, I., </a:t>
            </a:r>
            <a:r>
              <a:rPr lang="sl-SI" sz="2400" dirty="0" err="1"/>
              <a:t>Zeilhofer</a:t>
            </a:r>
            <a:r>
              <a:rPr lang="sl-SI" sz="2400" dirty="0"/>
              <a:t> N. (2013) Primerjalni pregled – Zaporski sistemi, Raziskovalno dokumentacijski sektor DZ, Ljubljana:</a:t>
            </a:r>
            <a:br>
              <a:rPr lang="sl-SI" sz="2400" dirty="0"/>
            </a:br>
            <a:r>
              <a:rPr lang="sl-SI" sz="2400" dirty="0">
                <a:hlinkClick r:id="rId4"/>
              </a:rPr>
              <a:t>https://fotogalerija.dz-rs.si/datoteke/Publikacije/Zborniki_RN/2013/Zaporski_sistemi.pdf</a:t>
            </a:r>
            <a:endParaRPr lang="sl-SI" sz="2400" dirty="0"/>
          </a:p>
          <a:p>
            <a:pPr lvl="1"/>
            <a:r>
              <a:rPr lang="sl-SI" sz="2400" dirty="0"/>
              <a:t>Plesničar, M. M. (2019) Zakaj drugačna obravnava zapornic?, v: O posebnem položaju žensk v zaporih : prispevki in izbrani mednarodni akti : zbornik ob 40-letnici Konvencije o odpravi vseh oblik diskriminacije žensk (ur. S. Drenik Bavdek, P. Pavlin, D. Tadič, J. Vidmar), Ministrstvo za pravosodje, Ljubljana, str. 41-58</a:t>
            </a:r>
          </a:p>
          <a:p>
            <a:pPr lvl="1"/>
            <a:r>
              <a:rPr lang="en-US" sz="2400" dirty="0" err="1"/>
              <a:t>Tadič</a:t>
            </a:r>
            <a:r>
              <a:rPr lang="en-US" sz="2400" dirty="0"/>
              <a:t>, D. (2018). Prison, women and prison rules for women. European Journal of Criminology. </a:t>
            </a:r>
            <a:r>
              <a:rPr lang="en-US" sz="2400" dirty="0">
                <a:hlinkClick r:id="rId5"/>
              </a:rPr>
              <a:t>https://doi.org/10.1177/1477370818788016</a:t>
            </a:r>
            <a:endParaRPr lang="sl-SI" sz="2400" dirty="0"/>
          </a:p>
          <a:p>
            <a:pPr lvl="1"/>
            <a:endParaRPr lang="sl-SI" sz="2400" dirty="0"/>
          </a:p>
          <a:p>
            <a:pPr lvl="1"/>
            <a:endParaRPr lang="sl-SI" sz="2400" dirty="0"/>
          </a:p>
          <a:p>
            <a:pPr marL="128016" lvl="1" indent="0">
              <a:buNone/>
            </a:pPr>
            <a:r>
              <a:rPr lang="sl-SI" sz="2400" dirty="0"/>
              <a:t>Priporočena</a:t>
            </a:r>
          </a:p>
          <a:p>
            <a:pPr lvl="1"/>
            <a:r>
              <a:rPr lang="sl-SI" sz="2400" dirty="0"/>
              <a:t>Tadič, D. (2019) Pravila in ideologije o posebnem položaju žensk v zaporih, v: O posebnem položaju žensk v zaporih : prispevki in izbrani mednarodni akti : zbornik ob 40-letnici Konvencije o odpravi vseh oblik diskriminacije žensk (ur. S. Drenik Bavdek, P. Pavlin, D. Tadič, J. Vidmar), Ministrstvo za pravosodje, Ljubljana, str. 59-73</a:t>
            </a:r>
          </a:p>
          <a:p>
            <a:pPr lvl="1"/>
            <a:r>
              <a:rPr lang="sl-SI" sz="2400" dirty="0"/>
              <a:t>Ženske in kriminaliteta: Značilnosti ženske kriminalitete in družbeno odzivanje nanjo (ur. M. M. Plesničar, A. Šelih, K. Filipčič) (2018) SAZU, IK. Ljubljana.</a:t>
            </a:r>
          </a:p>
          <a:p>
            <a:pPr lvl="1"/>
            <a:r>
              <a:rPr lang="sl-SI" sz="2400" dirty="0"/>
              <a:t>Nežnejši spol? Ženske, nasilje in kazenskopravni sistem (ur. Mojca M. Plesničar) (2012) IK, Ljubljana.</a:t>
            </a:r>
          </a:p>
          <a:p>
            <a:pPr lvl="1"/>
            <a:r>
              <a:rPr lang="sl-SI" sz="2400" dirty="0"/>
              <a:t>D. Scott: </a:t>
            </a:r>
            <a:r>
              <a:rPr lang="sl-SI" sz="2400" dirty="0" err="1"/>
              <a:t>Penology</a:t>
            </a:r>
            <a:r>
              <a:rPr lang="sl-SI" sz="2400" dirty="0"/>
              <a:t>, Sage, 2008</a:t>
            </a:r>
          </a:p>
          <a:p>
            <a:pPr lvl="1"/>
            <a:endParaRPr lang="it-IT" sz="2400" dirty="0"/>
          </a:p>
          <a:p>
            <a:pPr lvl="1"/>
            <a:endParaRPr lang="it-IT" sz="2400" dirty="0"/>
          </a:p>
        </p:txBody>
      </p:sp>
    </p:spTree>
    <p:extLst>
      <p:ext uri="{BB962C8B-B14F-4D97-AF65-F5344CB8AC3E}">
        <p14:creationId xmlns:p14="http://schemas.microsoft.com/office/powerpoint/2010/main" val="2929399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DA22ED-D500-E113-FF77-A5F54FD182B4}"/>
              </a:ext>
            </a:extLst>
          </p:cNvPr>
          <p:cNvSpPr>
            <a:spLocks noGrp="1"/>
          </p:cNvSpPr>
          <p:nvPr>
            <p:ph type="title"/>
          </p:nvPr>
        </p:nvSpPr>
        <p:spPr>
          <a:xfrm>
            <a:off x="643468" y="643467"/>
            <a:ext cx="3415612" cy="5571066"/>
          </a:xfrm>
        </p:spPr>
        <p:txBody>
          <a:bodyPr>
            <a:normAutofit/>
          </a:bodyPr>
          <a:lstStyle/>
          <a:p>
            <a:r>
              <a:rPr lang="en-US">
                <a:solidFill>
                  <a:srgbClr val="FFFFFF"/>
                </a:solidFill>
              </a:rPr>
              <a:t>Bolečine zapora - posodobljene</a:t>
            </a:r>
            <a:endParaRPr lang="en-SI">
              <a:solidFill>
                <a:srgbClr val="FFFFFF"/>
              </a:solidFill>
            </a:endParaRPr>
          </a:p>
        </p:txBody>
      </p:sp>
      <p:graphicFrame>
        <p:nvGraphicFramePr>
          <p:cNvPr id="5" name="Content Placeholder 2">
            <a:extLst>
              <a:ext uri="{FF2B5EF4-FFF2-40B4-BE49-F238E27FC236}">
                <a16:creationId xmlns:a16="http://schemas.microsoft.com/office/drawing/2014/main" id="{2F27CAE7-A932-B8CC-5807-BFD14734B429}"/>
              </a:ext>
            </a:extLst>
          </p:cNvPr>
          <p:cNvGraphicFramePr>
            <a:graphicFrameLocks noGrp="1"/>
          </p:cNvGraphicFramePr>
          <p:nvPr>
            <p:ph idx="1"/>
            <p:extLst>
              <p:ext uri="{D42A27DB-BD31-4B8C-83A1-F6EECF244321}">
                <p14:modId xmlns:p14="http://schemas.microsoft.com/office/powerpoint/2010/main" val="4114855259"/>
              </p:ext>
            </p:extLst>
          </p:nvPr>
        </p:nvGraphicFramePr>
        <p:xfrm>
          <a:off x="5407097" y="488731"/>
          <a:ext cx="6141435" cy="614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094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Zapor pri nas</a:t>
            </a:r>
            <a:endParaRPr lang="it-IT" dirty="0"/>
          </a:p>
        </p:txBody>
      </p:sp>
      <p:sp>
        <p:nvSpPr>
          <p:cNvPr id="3" name="Označba mesta vsebine 2"/>
          <p:cNvSpPr>
            <a:spLocks noGrp="1"/>
          </p:cNvSpPr>
          <p:nvPr>
            <p:ph idx="1"/>
          </p:nvPr>
        </p:nvSpPr>
        <p:spPr>
          <a:xfrm>
            <a:off x="932292" y="2003367"/>
            <a:ext cx="5077414" cy="4023360"/>
          </a:xfrm>
        </p:spPr>
        <p:txBody>
          <a:bodyPr/>
          <a:lstStyle/>
          <a:p>
            <a:r>
              <a:rPr lang="sl-SI" dirty="0"/>
              <a:t>Običajno: </a:t>
            </a:r>
          </a:p>
          <a:p>
            <a:pPr lvl="1"/>
            <a:r>
              <a:rPr lang="sl-SI" dirty="0"/>
              <a:t>okrog 1500 zaprtih oseb</a:t>
            </a:r>
          </a:p>
          <a:p>
            <a:pPr lvl="1"/>
            <a:r>
              <a:rPr lang="sl-SI" dirty="0"/>
              <a:t>UIKS + 7 zavodov (4m, 1ž, 1mlad+m, 1pd)</a:t>
            </a:r>
          </a:p>
          <a:p>
            <a:endParaRPr lang="it-IT" dirty="0"/>
          </a:p>
        </p:txBody>
      </p:sp>
      <p:pic>
        <p:nvPicPr>
          <p:cNvPr id="4" name="Slika 3"/>
          <p:cNvPicPr>
            <a:picLocks noChangeAspect="1"/>
          </p:cNvPicPr>
          <p:nvPr/>
        </p:nvPicPr>
        <p:blipFill rotWithShape="1">
          <a:blip r:embed="rId3">
            <a:extLst>
              <a:ext uri="{28A0092B-C50C-407E-A947-70E740481C1C}">
                <a14:useLocalDpi xmlns:a14="http://schemas.microsoft.com/office/drawing/2010/main" val="0"/>
              </a:ext>
            </a:extLst>
          </a:blip>
          <a:srcRect l="8175" t="18994" r="7876" b="4693"/>
          <a:stretch/>
        </p:blipFill>
        <p:spPr>
          <a:xfrm>
            <a:off x="6746543" y="-102359"/>
            <a:ext cx="5445457" cy="6960359"/>
          </a:xfrm>
          <a:prstGeom prst="rect">
            <a:avLst/>
          </a:prstGeom>
        </p:spPr>
      </p:pic>
      <p:pic>
        <p:nvPicPr>
          <p:cNvPr id="7" name="Slika 6">
            <a:extLst>
              <a:ext uri="{FF2B5EF4-FFF2-40B4-BE49-F238E27FC236}">
                <a16:creationId xmlns:a16="http://schemas.microsoft.com/office/drawing/2014/main" id="{022310D0-CF5A-B2CE-E0CA-578D49F6E1DB}"/>
              </a:ext>
            </a:extLst>
          </p:cNvPr>
          <p:cNvPicPr>
            <a:picLocks noChangeAspect="1"/>
          </p:cNvPicPr>
          <p:nvPr/>
        </p:nvPicPr>
        <p:blipFill>
          <a:blip r:embed="rId4"/>
          <a:stretch>
            <a:fillRect/>
          </a:stretch>
        </p:blipFill>
        <p:spPr>
          <a:xfrm>
            <a:off x="382386" y="3377820"/>
            <a:ext cx="6177227" cy="3378171"/>
          </a:xfrm>
          <a:prstGeom prst="rect">
            <a:avLst/>
          </a:prstGeom>
        </p:spPr>
      </p:pic>
    </p:spTree>
    <p:extLst>
      <p:ext uri="{BB962C8B-B14F-4D97-AF65-F5344CB8AC3E}">
        <p14:creationId xmlns:p14="http://schemas.microsoft.com/office/powerpoint/2010/main" val="1673754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E5DA9132-506F-D583-71A5-92D470B8860F}"/>
              </a:ext>
            </a:extLst>
          </p:cNvPr>
          <p:cNvPicPr>
            <a:picLocks noGrp="1" noChangeAspect="1"/>
          </p:cNvPicPr>
          <p:nvPr>
            <p:ph idx="4294967295"/>
          </p:nvPr>
        </p:nvPicPr>
        <p:blipFill>
          <a:blip r:embed="rId2"/>
          <a:stretch>
            <a:fillRect/>
          </a:stretch>
        </p:blipFill>
        <p:spPr>
          <a:xfrm>
            <a:off x="1497012" y="-116378"/>
            <a:ext cx="9199563" cy="4022725"/>
          </a:xfrm>
        </p:spPr>
      </p:pic>
      <p:pic>
        <p:nvPicPr>
          <p:cNvPr id="7" name="Slika 6">
            <a:extLst>
              <a:ext uri="{FF2B5EF4-FFF2-40B4-BE49-F238E27FC236}">
                <a16:creationId xmlns:a16="http://schemas.microsoft.com/office/drawing/2014/main" id="{9A8E8A8F-BDB5-8027-6772-E725CD920D50}"/>
              </a:ext>
            </a:extLst>
          </p:cNvPr>
          <p:cNvPicPr>
            <a:picLocks noChangeAspect="1"/>
          </p:cNvPicPr>
          <p:nvPr/>
        </p:nvPicPr>
        <p:blipFill>
          <a:blip r:embed="rId3"/>
          <a:stretch>
            <a:fillRect/>
          </a:stretch>
        </p:blipFill>
        <p:spPr>
          <a:xfrm>
            <a:off x="382384" y="3830394"/>
            <a:ext cx="6276111" cy="3027606"/>
          </a:xfrm>
          <a:prstGeom prst="rect">
            <a:avLst/>
          </a:prstGeom>
        </p:spPr>
      </p:pic>
      <p:pic>
        <p:nvPicPr>
          <p:cNvPr id="9" name="Slika 8">
            <a:extLst>
              <a:ext uri="{FF2B5EF4-FFF2-40B4-BE49-F238E27FC236}">
                <a16:creationId xmlns:a16="http://schemas.microsoft.com/office/drawing/2014/main" id="{AFD1A25B-A3BE-E226-027E-EF2B54A5ED55}"/>
              </a:ext>
            </a:extLst>
          </p:cNvPr>
          <p:cNvPicPr>
            <a:picLocks noChangeAspect="1"/>
          </p:cNvPicPr>
          <p:nvPr/>
        </p:nvPicPr>
        <p:blipFill>
          <a:blip r:embed="rId4"/>
          <a:stretch>
            <a:fillRect/>
          </a:stretch>
        </p:blipFill>
        <p:spPr>
          <a:xfrm>
            <a:off x="6816434" y="3906347"/>
            <a:ext cx="4993182" cy="2768756"/>
          </a:xfrm>
          <a:prstGeom prst="rect">
            <a:avLst/>
          </a:prstGeom>
        </p:spPr>
      </p:pic>
    </p:spTree>
    <p:extLst>
      <p:ext uri="{BB962C8B-B14F-4D97-AF65-F5344CB8AC3E}">
        <p14:creationId xmlns:p14="http://schemas.microsoft.com/office/powerpoint/2010/main" val="1969091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a:xfrm>
            <a:off x="643468" y="643467"/>
            <a:ext cx="3415612" cy="5571066"/>
          </a:xfrm>
        </p:spPr>
        <p:txBody>
          <a:bodyPr>
            <a:normAutofit/>
          </a:bodyPr>
          <a:lstStyle/>
          <a:p>
            <a:r>
              <a:rPr lang="en-US">
                <a:solidFill>
                  <a:srgbClr val="FFFFFF"/>
                </a:solidFill>
              </a:rPr>
              <a:t>Kaj oblikuje </a:t>
            </a:r>
            <a:r>
              <a:rPr lang="sl-SI">
                <a:solidFill>
                  <a:srgbClr val="FFFFFF"/>
                </a:solidFill>
              </a:rPr>
              <a:t>Konkretn</a:t>
            </a:r>
            <a:r>
              <a:rPr lang="en-US">
                <a:solidFill>
                  <a:srgbClr val="FFFFFF"/>
                </a:solidFill>
              </a:rPr>
              <a:t>o</a:t>
            </a:r>
            <a:r>
              <a:rPr lang="sl-SI">
                <a:solidFill>
                  <a:srgbClr val="FFFFFF"/>
                </a:solidFill>
              </a:rPr>
              <a:t> izkušnj</a:t>
            </a:r>
            <a:r>
              <a:rPr lang="en-US">
                <a:solidFill>
                  <a:srgbClr val="FFFFFF"/>
                </a:solidFill>
              </a:rPr>
              <a:t>o</a:t>
            </a:r>
            <a:r>
              <a:rPr lang="sl-SI">
                <a:solidFill>
                  <a:srgbClr val="FFFFFF"/>
                </a:solidFill>
              </a:rPr>
              <a:t> v zaporu</a:t>
            </a:r>
            <a:r>
              <a:rPr lang="en-US">
                <a:solidFill>
                  <a:srgbClr val="FFFFFF"/>
                </a:solidFill>
              </a:rPr>
              <a:t>?</a:t>
            </a:r>
            <a:endParaRPr lang="it-IT">
              <a:solidFill>
                <a:srgbClr val="FFFFFF"/>
              </a:solidFill>
            </a:endParaRPr>
          </a:p>
        </p:txBody>
      </p:sp>
      <p:graphicFrame>
        <p:nvGraphicFramePr>
          <p:cNvPr id="5" name="Označba mesta vsebine 2">
            <a:extLst>
              <a:ext uri="{FF2B5EF4-FFF2-40B4-BE49-F238E27FC236}">
                <a16:creationId xmlns:a16="http://schemas.microsoft.com/office/drawing/2014/main" id="{764DDB64-2C2C-8C51-3788-F3691CE5F865}"/>
              </a:ext>
            </a:extLst>
          </p:cNvPr>
          <p:cNvGraphicFramePr>
            <a:graphicFrameLocks noGrp="1"/>
          </p:cNvGraphicFramePr>
          <p:nvPr>
            <p:ph idx="1"/>
            <p:extLst>
              <p:ext uri="{D42A27DB-BD31-4B8C-83A1-F6EECF244321}">
                <p14:modId xmlns:p14="http://schemas.microsoft.com/office/powerpoint/2010/main" val="3346187582"/>
              </p:ext>
            </p:extLst>
          </p:nvPr>
        </p:nvGraphicFramePr>
        <p:xfrm>
          <a:off x="5603874" y="236484"/>
          <a:ext cx="6425215" cy="6479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670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8D8B92D6-03AB-59CD-F318-741905FAE95E}"/>
              </a:ext>
            </a:extLst>
          </p:cNvPr>
          <p:cNvSpPr>
            <a:spLocks noGrp="1"/>
          </p:cNvSpPr>
          <p:nvPr>
            <p:ph type="title"/>
          </p:nvPr>
        </p:nvSpPr>
        <p:spPr/>
        <p:txBody>
          <a:bodyPr/>
          <a:lstStyle/>
          <a:p>
            <a:r>
              <a:rPr lang="sl-SI" dirty="0"/>
              <a:t>Režimi v zaporu</a:t>
            </a:r>
            <a:endParaRPr lang="en-GB" dirty="0"/>
          </a:p>
        </p:txBody>
      </p:sp>
      <p:sp>
        <p:nvSpPr>
          <p:cNvPr id="5" name="Označba mesta besedila 4">
            <a:extLst>
              <a:ext uri="{FF2B5EF4-FFF2-40B4-BE49-F238E27FC236}">
                <a16:creationId xmlns:a16="http://schemas.microsoft.com/office/drawing/2014/main" id="{19F1BA3C-2310-56E9-A973-D1D75ED24C9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481439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9791</TotalTime>
  <Words>3261</Words>
  <Application>Microsoft Office PowerPoint</Application>
  <PresentationFormat>Widescreen</PresentationFormat>
  <Paragraphs>334</Paragraphs>
  <Slides>41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Calibri</vt:lpstr>
      <vt:lpstr>Tw Cen MT</vt:lpstr>
      <vt:lpstr>Tw Cen MT Condensed</vt:lpstr>
      <vt:lpstr>Wingdings</vt:lpstr>
      <vt:lpstr>Wingdings 3</vt:lpstr>
      <vt:lpstr>Integral</vt:lpstr>
      <vt:lpstr>penologija pedagoška fakulteta UL, socialna pedagogika  </vt:lpstr>
      <vt:lpstr>zapor</vt:lpstr>
      <vt:lpstr>Totalna ustanova</vt:lpstr>
      <vt:lpstr>bolečine zapora</vt:lpstr>
      <vt:lpstr>Bolečine zapora - posodobljene</vt:lpstr>
      <vt:lpstr>Zapor pri nas</vt:lpstr>
      <vt:lpstr>PowerPoint Presentation</vt:lpstr>
      <vt:lpstr>Kaj oblikuje Konkretno izkušnjo v zaporu?</vt:lpstr>
      <vt:lpstr>Režimi v zaporu</vt:lpstr>
      <vt:lpstr>„Režimi“ v zaporu</vt:lpstr>
      <vt:lpstr>Režimi v sloveniji</vt:lpstr>
      <vt:lpstr>Zaprti režim</vt:lpstr>
      <vt:lpstr>Polodprti režim</vt:lpstr>
      <vt:lpstr>Odprti režim</vt:lpstr>
      <vt:lpstr>Poseben strožji (varovan) režim</vt:lpstr>
      <vt:lpstr>Drugi dejavniki</vt:lpstr>
      <vt:lpstr>Razmere v zaporu</vt:lpstr>
      <vt:lpstr>Osebne okoliščine in zapor</vt:lpstr>
      <vt:lpstr>Osebne okoliščine in zapor</vt:lpstr>
      <vt:lpstr>Socialni status</vt:lpstr>
      <vt:lpstr>Socialni status / premoženje</vt:lpstr>
      <vt:lpstr>tujost</vt:lpstr>
      <vt:lpstr>Državljanstvo / narodnost / RASA</vt:lpstr>
      <vt:lpstr>PowerPoint Presentation</vt:lpstr>
      <vt:lpstr>starost</vt:lpstr>
      <vt:lpstr>Pomen starosti za zapor (in kaznovanje širše)</vt:lpstr>
      <vt:lpstr>Vzgojni ukrepi (kaznovanje mladoletnikov)</vt:lpstr>
      <vt:lpstr>PowerPoint Presentation</vt:lpstr>
      <vt:lpstr>Delež mladoletnih storilcev</vt:lpstr>
      <vt:lpstr>Mladi odrasli</vt:lpstr>
      <vt:lpstr>Vprašanja kaznovanja starejših</vt:lpstr>
      <vt:lpstr>spol</vt:lpstr>
      <vt:lpstr>Dimenzije diskusije spol in zapor</vt:lpstr>
      <vt:lpstr>Moškost kot norma</vt:lpstr>
      <vt:lpstr>Ženska kriminaliteta</vt:lpstr>
      <vt:lpstr>PowerPoint Presentation</vt:lpstr>
      <vt:lpstr>Kaznovanje žensk</vt:lpstr>
      <vt:lpstr>Ženske v zaporu</vt:lpstr>
      <vt:lpstr>Ženske v zaporu II.</vt:lpstr>
      <vt:lpstr>Ženske v zaporu III.</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Pravo in psihologija, Uvodno</dc:title>
  <dc:creator>Mojca M. Plesničar</dc:creator>
  <cp:lastModifiedBy>Mojca Mihelj Plesničar</cp:lastModifiedBy>
  <cp:revision>78</cp:revision>
  <cp:lastPrinted>2020-02-25T12:15:14Z</cp:lastPrinted>
  <dcterms:created xsi:type="dcterms:W3CDTF">2019-02-07T08:52:09Z</dcterms:created>
  <dcterms:modified xsi:type="dcterms:W3CDTF">2026-03-30T22:58:57Z</dcterms:modified>
</cp:coreProperties>
</file>