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9" r:id="rId2"/>
    <p:sldId id="293" r:id="rId3"/>
    <p:sldId id="300" r:id="rId4"/>
    <p:sldId id="298" r:id="rId5"/>
    <p:sldId id="273" r:id="rId6"/>
    <p:sldId id="294" r:id="rId7"/>
    <p:sldId id="274" r:id="rId8"/>
    <p:sldId id="295" r:id="rId9"/>
    <p:sldId id="280" r:id="rId10"/>
    <p:sldId id="297" r:id="rId11"/>
    <p:sldId id="302" r:id="rId12"/>
    <p:sldId id="284" r:id="rId13"/>
    <p:sldId id="308" r:id="rId14"/>
    <p:sldId id="309" r:id="rId15"/>
    <p:sldId id="307" r:id="rId16"/>
    <p:sldId id="282" r:id="rId17"/>
    <p:sldId id="285" r:id="rId18"/>
    <p:sldId id="263" r:id="rId19"/>
    <p:sldId id="277" r:id="rId20"/>
    <p:sldId id="286" r:id="rId21"/>
    <p:sldId id="306" r:id="rId22"/>
    <p:sldId id="303" r:id="rId23"/>
    <p:sldId id="292" r:id="rId24"/>
    <p:sldId id="304" r:id="rId25"/>
    <p:sldId id="296" r:id="rId26"/>
    <p:sldId id="289" r:id="rId27"/>
    <p:sldId id="291" r:id="rId28"/>
    <p:sldId id="288" r:id="rId29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40" autoAdjust="0"/>
    <p:restoredTop sz="94660"/>
  </p:normalViewPr>
  <p:slideViewPr>
    <p:cSldViewPr snapToGrid="0">
      <p:cViewPr varScale="1">
        <p:scale>
          <a:sx n="73" d="100"/>
          <a:sy n="73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2445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279989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62644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007570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00496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38235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9814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076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52591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057680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632554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83D26-BFCD-4DD0-BE95-41D3E8B5D282}" type="datetimeFigureOut">
              <a:rPr lang="sl-SI" smtClean="0"/>
              <a:t>22. 10. 2019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1FD81-7E79-4FD1-A460-D18971D661A9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2568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2.arnes.si/~gljsentvid10/spekter.html" TargetMode="Externa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spiff.rit.edu/classes/phys301/lectures/spec_lines/Atoms_Nav.swf" TargetMode="External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image" Target="../media/image41.w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" y="-6"/>
            <a:ext cx="9224963" cy="6783896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sl-SI" sz="9600" b="1" dirty="0" smtClean="0">
                <a:solidFill>
                  <a:srgbClr val="FFFF00"/>
                </a:solidFill>
              </a:rPr>
              <a:t>LASERJI</a:t>
            </a:r>
            <a:endParaRPr lang="sl-SI" sz="9600" b="1" dirty="0">
              <a:solidFill>
                <a:srgbClr val="FFFF00"/>
              </a:solidFill>
            </a:endParaRP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12102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hlinkClick r:id="rId2"/>
          </p:cNvPr>
          <p:cNvPicPr/>
          <p:nvPr/>
        </p:nvPicPr>
        <p:blipFill rotWithShape="1">
          <a:blip r:embed="rId3"/>
          <a:srcRect l="12400" t="25289" r="17825" b="8253"/>
          <a:stretch/>
        </p:blipFill>
        <p:spPr bwMode="auto">
          <a:xfrm>
            <a:off x="-117571" y="1242314"/>
            <a:ext cx="9078530" cy="48615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ravokotnik 2"/>
          <p:cNvSpPr/>
          <p:nvPr/>
        </p:nvSpPr>
        <p:spPr>
          <a:xfrm>
            <a:off x="132156" y="9677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Absorbirani in emitirani fotoni</a:t>
            </a:r>
          </a:p>
        </p:txBody>
      </p:sp>
    </p:spTree>
    <p:extLst>
      <p:ext uri="{BB962C8B-B14F-4D97-AF65-F5344CB8AC3E}">
        <p14:creationId xmlns:p14="http://schemas.microsoft.com/office/powerpoint/2010/main" val="370684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83" y="720090"/>
            <a:ext cx="9172766" cy="6137910"/>
          </a:xfrm>
          <a:prstGeom prst="rect">
            <a:avLst/>
          </a:prstGeom>
          <a:solidFill>
            <a:schemeClr val="tx1"/>
          </a:solidFill>
        </p:spPr>
      </p:pic>
      <p:sp>
        <p:nvSpPr>
          <p:cNvPr id="4" name="PoljeZBesedilom 3"/>
          <p:cNvSpPr txBox="1"/>
          <p:nvPr/>
        </p:nvSpPr>
        <p:spPr>
          <a:xfrm>
            <a:off x="0" y="0"/>
            <a:ext cx="9144000" cy="76944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4400" dirty="0" smtClean="0">
                <a:solidFill>
                  <a:srgbClr val="FFFF00"/>
                </a:solidFill>
              </a:rPr>
              <a:t>EMISIJSKI IN ABSORPCIJSKI SPEKTRI</a:t>
            </a:r>
            <a:endParaRPr lang="sl-SI" sz="4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5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5528"/>
            <a:ext cx="5831840" cy="4582160"/>
          </a:xfrm>
          <a:prstGeom prst="rect">
            <a:avLst/>
          </a:prstGeom>
        </p:spPr>
      </p:pic>
      <p:pic>
        <p:nvPicPr>
          <p:cNvPr id="3" name="Slika 2"/>
          <p:cNvPicPr/>
          <p:nvPr/>
        </p:nvPicPr>
        <p:blipFill rotWithShape="1">
          <a:blip r:embed="rId3"/>
          <a:srcRect l="59856" t="13821" r="10383" b="7077"/>
          <a:stretch/>
        </p:blipFill>
        <p:spPr bwMode="auto">
          <a:xfrm>
            <a:off x="5954762" y="975528"/>
            <a:ext cx="3097798" cy="46291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2573382" y="216833"/>
            <a:ext cx="3905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 smtClean="0"/>
              <a:t>SPEKTER VODIKA</a:t>
            </a:r>
            <a:endParaRPr lang="sl-SI" sz="3600" dirty="0"/>
          </a:p>
        </p:txBody>
      </p:sp>
      <p:pic>
        <p:nvPicPr>
          <p:cNvPr id="5" name="Slika 4"/>
          <p:cNvPicPr/>
          <p:nvPr/>
        </p:nvPicPr>
        <p:blipFill rotWithShape="1">
          <a:blip r:embed="rId4"/>
          <a:srcRect l="22344" t="18820" r="19477" b="69418"/>
          <a:stretch/>
        </p:blipFill>
        <p:spPr bwMode="auto">
          <a:xfrm>
            <a:off x="1082033" y="5670052"/>
            <a:ext cx="6888493" cy="84320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060910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Rezultat iskanja slik za absorpcija emisija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4344" cy="687898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oljeZBesedilom 2"/>
          <p:cNvSpPr txBox="1"/>
          <p:nvPr/>
        </p:nvSpPr>
        <p:spPr>
          <a:xfrm>
            <a:off x="326571" y="723836"/>
            <a:ext cx="209005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/>
              <a:t>VZBUJEN PLIN</a:t>
            </a:r>
            <a:endParaRPr lang="sl-SI" sz="2000" dirty="0"/>
          </a:p>
        </p:txBody>
      </p:sp>
      <p:sp>
        <p:nvSpPr>
          <p:cNvPr id="4" name="PoljeZBesedilom 3"/>
          <p:cNvSpPr txBox="1"/>
          <p:nvPr/>
        </p:nvSpPr>
        <p:spPr>
          <a:xfrm>
            <a:off x="326571" y="3701385"/>
            <a:ext cx="194636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dirty="0" smtClean="0"/>
              <a:t>NEVZBUJEN </a:t>
            </a:r>
            <a:r>
              <a:rPr lang="sl-SI" dirty="0"/>
              <a:t>PLIN</a:t>
            </a:r>
            <a:endParaRPr lang="sl-SI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6148251" y="880051"/>
            <a:ext cx="2394858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/>
              <a:t>EMISIJSKI SPEKTER</a:t>
            </a:r>
            <a:endParaRPr lang="sl-SI" sz="2000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6148251" y="3701385"/>
            <a:ext cx="2656115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ABSORPCIJSKI SPEKTER</a:t>
            </a:r>
            <a:endParaRPr lang="sl-SI" sz="2000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1058091" y="6048103"/>
            <a:ext cx="220762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sl-SI" sz="2000" dirty="0" smtClean="0"/>
              <a:t>ŽARNICA</a:t>
            </a:r>
            <a:endParaRPr lang="sl-SI" sz="2000" dirty="0"/>
          </a:p>
        </p:txBody>
      </p:sp>
    </p:spTree>
    <p:extLst>
      <p:ext uri="{BB962C8B-B14F-4D97-AF65-F5344CB8AC3E}">
        <p14:creationId xmlns:p14="http://schemas.microsoft.com/office/powerpoint/2010/main" val="2309488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32738" t="22348" r="14021" b="27367"/>
          <a:stretch/>
        </p:blipFill>
        <p:spPr bwMode="auto">
          <a:xfrm>
            <a:off x="2334144" y="903375"/>
            <a:ext cx="3463633" cy="183922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/>
          <p:nvPr/>
        </p:nvPicPr>
        <p:blipFill rotWithShape="1">
          <a:blip r:embed="rId3"/>
          <a:srcRect l="32242" t="30288" r="12533" b="9724"/>
          <a:stretch/>
        </p:blipFill>
        <p:spPr bwMode="auto">
          <a:xfrm>
            <a:off x="473257" y="3750671"/>
            <a:ext cx="3592704" cy="219412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Slika 3"/>
          <p:cNvPicPr/>
          <p:nvPr/>
        </p:nvPicPr>
        <p:blipFill rotWithShape="1">
          <a:blip r:embed="rId4"/>
          <a:srcRect l="32242" t="25877" r="11541" b="12664"/>
          <a:stretch/>
        </p:blipFill>
        <p:spPr bwMode="auto">
          <a:xfrm>
            <a:off x="4533353" y="3750671"/>
            <a:ext cx="3657239" cy="22479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1342145" y="209875"/>
            <a:ext cx="592098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200" b="1" dirty="0" smtClean="0"/>
              <a:t>ENERGISKA STANJA ATOMA</a:t>
            </a:r>
            <a:endParaRPr lang="sl-SI" sz="3200" b="1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104503" y="2886891"/>
            <a:ext cx="3961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dirty="0" smtClean="0"/>
              <a:t>ABSORPCIJA  </a:t>
            </a:r>
          </a:p>
          <a:p>
            <a:pPr algn="ctr"/>
            <a:r>
              <a:rPr lang="sl-SI" sz="2000" b="1" dirty="0" smtClean="0"/>
              <a:t>ATOM PREIDE V VZBUJENO STANJE</a:t>
            </a:r>
            <a:endParaRPr lang="sl-SI" sz="2000" b="1" dirty="0"/>
          </a:p>
        </p:txBody>
      </p:sp>
      <p:sp>
        <p:nvSpPr>
          <p:cNvPr id="7" name="PoljeZBesedilom 6"/>
          <p:cNvSpPr txBox="1"/>
          <p:nvPr/>
        </p:nvSpPr>
        <p:spPr>
          <a:xfrm>
            <a:off x="4533353" y="2886891"/>
            <a:ext cx="39614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2000" b="1" dirty="0" smtClean="0"/>
              <a:t>EMISIJA</a:t>
            </a:r>
          </a:p>
          <a:p>
            <a:pPr algn="ctr"/>
            <a:r>
              <a:rPr lang="sl-SI" sz="2000" b="1" dirty="0" smtClean="0"/>
              <a:t>ATOM PREIDE V OSNOVNO STANJE</a:t>
            </a:r>
            <a:endParaRPr lang="sl-SI" sz="2000" b="1" dirty="0"/>
          </a:p>
        </p:txBody>
      </p:sp>
    </p:spTree>
    <p:extLst>
      <p:ext uri="{BB962C8B-B14F-4D97-AF65-F5344CB8AC3E}">
        <p14:creationId xmlns:p14="http://schemas.microsoft.com/office/powerpoint/2010/main" val="2538770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6865" t="15585" r="22123" b="12664"/>
          <a:stretch/>
        </p:blipFill>
        <p:spPr bwMode="auto">
          <a:xfrm>
            <a:off x="280432" y="1609271"/>
            <a:ext cx="7938363" cy="52487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PoljeZBesedilom 2"/>
          <p:cNvSpPr txBox="1"/>
          <p:nvPr/>
        </p:nvSpPr>
        <p:spPr>
          <a:xfrm>
            <a:off x="875211" y="339634"/>
            <a:ext cx="73935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b="1" dirty="0" smtClean="0"/>
              <a:t>MOŽNI PREHODI ELEKTRONA MED ENERGIJSKIMI STANJI</a:t>
            </a:r>
            <a:endParaRPr lang="sl-SI" sz="3600" b="1" dirty="0"/>
          </a:p>
        </p:txBody>
      </p:sp>
    </p:spTree>
    <p:extLst>
      <p:ext uri="{BB962C8B-B14F-4D97-AF65-F5344CB8AC3E}">
        <p14:creationId xmlns:p14="http://schemas.microsoft.com/office/powerpoint/2010/main" val="4292758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53"/>
          <a:stretch/>
        </p:blipFill>
        <p:spPr>
          <a:xfrm>
            <a:off x="0" y="784313"/>
            <a:ext cx="9144000" cy="5543694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6328007"/>
            <a:ext cx="9144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>
                <a:hlinkClick r:id="rId3"/>
              </a:rPr>
              <a:t>http://</a:t>
            </a:r>
            <a:r>
              <a:rPr lang="sl-SI" dirty="0" smtClean="0">
                <a:hlinkClick r:id="rId3"/>
              </a:rPr>
              <a:t>spiff.rit.edu/classes/phys301/lectures/spec_lines/Atoms_Nav.swf</a:t>
            </a:r>
            <a:endParaRPr lang="sl-SI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699"/>
          <a:stretch/>
        </p:blipFill>
        <p:spPr>
          <a:xfrm>
            <a:off x="0" y="223651"/>
            <a:ext cx="9144000" cy="405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8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i.stack.imgur.com/TgQN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2"/>
          <a:stretch/>
        </p:blipFill>
        <p:spPr bwMode="auto">
          <a:xfrm>
            <a:off x="660848" y="1095110"/>
            <a:ext cx="8133176" cy="5531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E-spectra-H-He-Li-Be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842" b="50761"/>
          <a:stretch/>
        </p:blipFill>
        <p:spPr bwMode="auto">
          <a:xfrm>
            <a:off x="2614355" y="2898150"/>
            <a:ext cx="5021002" cy="962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2508068" y="132461"/>
            <a:ext cx="39057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 smtClean="0"/>
              <a:t>SPEKTER HELIJA</a:t>
            </a:r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3732073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2"/>
          <p:cNvSpPr/>
          <p:nvPr/>
        </p:nvSpPr>
        <p:spPr>
          <a:xfrm>
            <a:off x="0" y="54480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E</a:t>
            </a:r>
            <a:r>
              <a:rPr lang="sl-SI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misijski</a:t>
            </a:r>
            <a:r>
              <a:rPr lang="sl-SI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sl-SI" sz="2500" b="1" dirty="0" err="1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spek</a:t>
            </a:r>
            <a:r>
              <a:rPr lang="en-GB" sz="2500" b="1" dirty="0" smtClean="0">
                <a:ln w="3175">
                  <a:noFill/>
                </a:ln>
                <a:latin typeface="Cambria" panose="02040503050406030204" pitchFamily="18" charset="0"/>
                <a:ea typeface="Verdana" pitchFamily="34" charset="0"/>
                <a:cs typeface="Verdana" pitchFamily="34" charset="0"/>
              </a:rPr>
              <a:t>tri</a:t>
            </a:r>
            <a:endParaRPr lang="sl-SI" sz="2500" b="1" dirty="0" smtClean="0">
              <a:ln w="3175">
                <a:noFill/>
              </a:ln>
              <a:latin typeface="Cambria" panose="02040503050406030204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4" name="Picture 6" descr="https://noschese180.files.wordpress.com/2014/12/emission_spe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6916"/>
            <a:ext cx="9144000" cy="6251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3105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-1" y="120359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A</a:t>
            </a:r>
            <a:r>
              <a:rPr lang="sl-SI" sz="2500" b="1" dirty="0" err="1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bsorpcija</a:t>
            </a:r>
            <a:r>
              <a:rPr lang="sl-SI" sz="25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 svetlobe na klorofilu.</a:t>
            </a:r>
            <a:endParaRPr lang="sl-SI" sz="2500" b="1" dirty="0">
              <a:ln w="3175">
                <a:noFill/>
              </a:ln>
              <a:ea typeface="Verdana" pitchFamily="34" charset="0"/>
              <a:cs typeface="Verdana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491" y="741967"/>
            <a:ext cx="7877015" cy="5524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112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l-SI" b="1" dirty="0" smtClean="0"/>
              <a:t>BELA SVETLOBA</a:t>
            </a:r>
            <a:endParaRPr lang="sl-SI" b="1" dirty="0"/>
          </a:p>
        </p:txBody>
      </p:sp>
      <p:pic>
        <p:nvPicPr>
          <p:cNvPr id="4" name="Označba mesta vsebine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7531" y="1825625"/>
            <a:ext cx="59889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297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ile:Las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95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oljeZBesedilom 1"/>
          <p:cNvSpPr txBox="1"/>
          <p:nvPr/>
        </p:nvSpPr>
        <p:spPr>
          <a:xfrm>
            <a:off x="4898571" y="2677886"/>
            <a:ext cx="3056709" cy="92333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sl-SI" sz="5400" dirty="0" smtClean="0">
                <a:solidFill>
                  <a:srgbClr val="FFFF00"/>
                </a:solidFill>
              </a:rPr>
              <a:t>LASERJI</a:t>
            </a:r>
            <a:endParaRPr lang="sl-SI" sz="5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085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slov 1"/>
          <p:cNvSpPr txBox="1">
            <a:spLocks/>
          </p:cNvSpPr>
          <p:nvPr/>
        </p:nvSpPr>
        <p:spPr>
          <a:xfrm>
            <a:off x="628649" y="447373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dirty="0" smtClean="0"/>
              <a:t>VRSTE LASERJAV</a:t>
            </a:r>
            <a:endParaRPr lang="sl-SI" b="1" dirty="0"/>
          </a:p>
        </p:txBody>
      </p:sp>
      <p:pic>
        <p:nvPicPr>
          <p:cNvPr id="4" name="Slika 3"/>
          <p:cNvPicPr/>
          <p:nvPr/>
        </p:nvPicPr>
        <p:blipFill rotWithShape="1">
          <a:blip r:embed="rId2"/>
          <a:srcRect l="16700" t="28722" r="21627" b="7958"/>
          <a:stretch/>
        </p:blipFill>
        <p:spPr bwMode="auto">
          <a:xfrm>
            <a:off x="158597" y="1483862"/>
            <a:ext cx="8826804" cy="509518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00990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28650" y="186116"/>
            <a:ext cx="7886700" cy="1325563"/>
          </a:xfrm>
        </p:spPr>
        <p:txBody>
          <a:bodyPr/>
          <a:lstStyle/>
          <a:p>
            <a:pPr algn="ctr"/>
            <a:r>
              <a:rPr lang="sl-SI" b="1" dirty="0" smtClean="0"/>
              <a:t>VRSTE </a:t>
            </a:r>
            <a:r>
              <a:rPr lang="sl-SI" b="1" dirty="0" smtClean="0"/>
              <a:t>LASERJAV</a:t>
            </a:r>
            <a:endParaRPr lang="sl-SI" b="1" dirty="0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PLINSKI LASERJI</a:t>
            </a:r>
            <a:endParaRPr lang="sl-SI" dirty="0"/>
          </a:p>
          <a:p>
            <a:endParaRPr lang="sl-SI" dirty="0" smtClean="0"/>
          </a:p>
          <a:p>
            <a:r>
              <a:rPr lang="sl-SI" dirty="0" smtClean="0"/>
              <a:t>TRDNINSKI LASERJI</a:t>
            </a:r>
          </a:p>
          <a:p>
            <a:endParaRPr lang="sl-SI" dirty="0"/>
          </a:p>
          <a:p>
            <a:endParaRPr lang="sl-SI" dirty="0" smtClean="0"/>
          </a:p>
          <a:p>
            <a:r>
              <a:rPr lang="sl-SI" dirty="0" smtClean="0"/>
              <a:t>POLPREVODNIŠKI LASERJI</a:t>
            </a:r>
            <a:endParaRPr lang="sl-SI" dirty="0"/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5452" y="1286204"/>
            <a:ext cx="3680352" cy="1078841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5452" y="2453516"/>
            <a:ext cx="4322614" cy="1592250"/>
          </a:xfrm>
          <a:prstGeom prst="rect">
            <a:avLst/>
          </a:prstGeom>
        </p:spPr>
      </p:pic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16929" y="4180702"/>
            <a:ext cx="2428875" cy="1619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738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6" y="-15"/>
            <a:ext cx="9176983" cy="6461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24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6700" t="16173" r="20966" b="5901"/>
          <a:stretch/>
        </p:blipFill>
        <p:spPr bwMode="auto">
          <a:xfrm>
            <a:off x="60386" y="242044"/>
            <a:ext cx="9083614" cy="63844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39428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jeZBesedilom 2"/>
          <p:cNvSpPr txBox="1"/>
          <p:nvPr/>
        </p:nvSpPr>
        <p:spPr>
          <a:xfrm>
            <a:off x="1410788" y="104503"/>
            <a:ext cx="685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smtClean="0"/>
              <a:t>PLINSKI NEVTRALNI He-Ne LASER</a:t>
            </a:r>
            <a:endParaRPr lang="sl-SI" sz="3600" b="1" dirty="0"/>
          </a:p>
        </p:txBody>
      </p:sp>
      <p:pic>
        <p:nvPicPr>
          <p:cNvPr id="4" name="Picture 2" descr="http://www.physics-and-radio-electronics.com/physics/laser/images/heliumconstructio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9336"/>
            <a:ext cx="9014214" cy="4297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519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interactive.quantumnano.at/wp-content/uploads/2013/07/coherenc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5978"/>
            <a:ext cx="9293225" cy="5227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787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Arrow 6"/>
          <p:cNvSpPr/>
          <p:nvPr/>
        </p:nvSpPr>
        <p:spPr>
          <a:xfrm rot="5400000">
            <a:off x="4173894" y="2307622"/>
            <a:ext cx="622644" cy="262467"/>
          </a:xfrm>
          <a:prstGeom prst="rightArrow">
            <a:avLst>
              <a:gd name="adj1" fmla="val 50000"/>
              <a:gd name="adj2" fmla="val 14032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graphicFrame>
        <p:nvGraphicFramePr>
          <p:cNvPr id="14" name="Object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15753727"/>
              </p:ext>
            </p:extLst>
          </p:nvPr>
        </p:nvGraphicFramePr>
        <p:xfrm>
          <a:off x="2582329" y="1496676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5" name="Image" r:id="rId3" imgW="3758400" imgH="1117440" progId="Photoshop.Image.13">
                  <p:embed/>
                </p:oleObj>
              </mc:Choice>
              <mc:Fallback>
                <p:oleObj name="Image" r:id="rId3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2329" y="1496676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9915019"/>
              </p:ext>
            </p:extLst>
          </p:nvPr>
        </p:nvGraphicFramePr>
        <p:xfrm>
          <a:off x="2582329" y="387687"/>
          <a:ext cx="3882803" cy="50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6" name="Image" r:id="rId5" imgW="3758400" imgH="1117440" progId="Photoshop.Image.13">
                  <p:embed/>
                </p:oleObj>
              </mc:Choice>
              <mc:Fallback>
                <p:oleObj name="Image" r:id="rId5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2329" y="387687"/>
                        <a:ext cx="3882803" cy="504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ross 15"/>
          <p:cNvSpPr/>
          <p:nvPr/>
        </p:nvSpPr>
        <p:spPr>
          <a:xfrm>
            <a:off x="4256617" y="979627"/>
            <a:ext cx="457200" cy="429109"/>
          </a:xfrm>
          <a:prstGeom prst="plus">
            <a:avLst>
              <a:gd name="adj" fmla="val 3881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77109825"/>
              </p:ext>
            </p:extLst>
          </p:nvPr>
        </p:nvGraphicFramePr>
        <p:xfrm>
          <a:off x="2582329" y="2760334"/>
          <a:ext cx="3882803" cy="10397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Image" r:id="rId6" imgW="3758400" imgH="1117440" progId="Photoshop.Image.13">
                  <p:embed/>
                </p:oleObj>
              </mc:Choice>
              <mc:Fallback>
                <p:oleObj name="Image" r:id="rId6" imgW="3758400" imgH="111744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82329" y="2760334"/>
                        <a:ext cx="3882803" cy="10397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2846916" y="322904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3312583" y="639687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505450" y="482337"/>
            <a:ext cx="0" cy="3355543"/>
          </a:xfrm>
          <a:prstGeom prst="line">
            <a:avLst/>
          </a:prstGeom>
          <a:ln w="127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6215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d/d7/Helium_neon_laser_spectrum.png/1920px-Helium_neon_laser_spectrum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66817"/>
            <a:ext cx="8702675" cy="5770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90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0791" y="1776413"/>
            <a:ext cx="5852732" cy="4400550"/>
          </a:xfrm>
          <a:prstGeom prst="rect">
            <a:avLst/>
          </a:prstGeom>
        </p:spPr>
      </p:pic>
      <p:sp>
        <p:nvSpPr>
          <p:cNvPr id="5" name="Naslov 1"/>
          <p:cNvSpPr txBox="1">
            <a:spLocks/>
          </p:cNvSpPr>
          <p:nvPr/>
        </p:nvSpPr>
        <p:spPr>
          <a:xfrm>
            <a:off x="781050" y="5175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smtClean="0"/>
              <a:t>BELA SVETLOBA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2769255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0" r="23429"/>
          <a:stretch/>
        </p:blipFill>
        <p:spPr>
          <a:xfrm>
            <a:off x="530608" y="1027907"/>
            <a:ext cx="8082783" cy="5590903"/>
          </a:xfrm>
          <a:prstGeom prst="rect">
            <a:avLst/>
          </a:prstGeom>
        </p:spPr>
      </p:pic>
      <p:sp>
        <p:nvSpPr>
          <p:cNvPr id="4" name="Naslov 1"/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sl-SI" b="1" dirty="0" smtClean="0"/>
              <a:t>BELA SVETLOBA</a:t>
            </a:r>
            <a:endParaRPr lang="sl-SI" b="1" dirty="0"/>
          </a:p>
        </p:txBody>
      </p:sp>
    </p:spTree>
    <p:extLst>
      <p:ext uri="{BB962C8B-B14F-4D97-AF65-F5344CB8AC3E}">
        <p14:creationId xmlns:p14="http://schemas.microsoft.com/office/powerpoint/2010/main" val="1312347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arkmeadscience.com/sites/default/files/banner/f0503-Prism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4104"/>
            <a:ext cx="9144000" cy="331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Pravokotnik 2"/>
          <p:cNvSpPr/>
          <p:nvPr/>
        </p:nvSpPr>
        <p:spPr>
          <a:xfrm>
            <a:off x="419820" y="0"/>
            <a:ext cx="872418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500" b="1" dirty="0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B</a:t>
            </a:r>
            <a:r>
              <a:rPr lang="sl-SI" sz="2500" b="1" dirty="0" err="1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el</a:t>
            </a:r>
            <a:r>
              <a:rPr lang="en-GB" sz="2500" b="1" dirty="0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a</a:t>
            </a:r>
            <a:r>
              <a:rPr lang="sl-SI" sz="2500" b="1" dirty="0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svetlob</a:t>
            </a:r>
            <a:r>
              <a:rPr lang="en-GB" sz="2500" b="1" dirty="0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a je </a:t>
            </a:r>
            <a:r>
              <a:rPr lang="en-GB" sz="2500" b="1" dirty="0" err="1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sestavljena</a:t>
            </a:r>
            <a:r>
              <a:rPr lang="sl-SI" sz="2500" b="1" dirty="0" smtClean="0">
                <a:ln w="3175">
                  <a:noFill/>
                </a:ln>
                <a:solidFill>
                  <a:schemeClr val="bg1"/>
                </a:solidFill>
                <a:ea typeface="Verdana" pitchFamily="34" charset="0"/>
                <a:cs typeface="Verdana" pitchFamily="34" charset="0"/>
              </a:rPr>
              <a:t> iz spektra barv.</a:t>
            </a:r>
          </a:p>
        </p:txBody>
      </p:sp>
      <p:pic>
        <p:nvPicPr>
          <p:cNvPr id="6" name="Picture 4" descr="http://homepages.cwi.nl/~steven/Talks/2012/01-13-steven-colour/spectrum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57503"/>
            <a:ext cx="9144000" cy="2685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5011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Povezana slika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0298"/>
            <a:ext cx="8996825" cy="41333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http://cdns.nocamels.com/wp-content/uploads/2011/03/rad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788" y="5092820"/>
            <a:ext cx="2405824" cy="180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8" descr="http://www.o-4os.ce.edus.si/gradiva/geo/podnebje/foto_klima/topla_greda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8508" y="5053631"/>
            <a:ext cx="2005633" cy="128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3" descr="http://www.zobozdravnica-katja.si/wp-content/uploads/2013/05/rentgen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63" r="14756"/>
          <a:stretch/>
        </p:blipFill>
        <p:spPr bwMode="auto">
          <a:xfrm>
            <a:off x="6890363" y="5201126"/>
            <a:ext cx="1920240" cy="991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322297" y="172638"/>
            <a:ext cx="820774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b="1" dirty="0" smtClean="0"/>
              <a:t>SPEKTER ELEKTROMAGNETNIH VALOV</a:t>
            </a:r>
            <a:endParaRPr lang="sl-SI" sz="3600" b="1" dirty="0"/>
          </a:p>
        </p:txBody>
      </p:sp>
    </p:spTree>
    <p:extLst>
      <p:ext uri="{BB962C8B-B14F-4D97-AF65-F5344CB8AC3E}">
        <p14:creationId xmlns:p14="http://schemas.microsoft.com/office/powerpoint/2010/main" val="1727054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08759"/>
            <a:ext cx="9161585" cy="3287560"/>
          </a:xfrm>
          <a:prstGeom prst="rect">
            <a:avLst/>
          </a:prstGeom>
        </p:spPr>
      </p:pic>
      <p:sp>
        <p:nvSpPr>
          <p:cNvPr id="5" name="Pravokotnik 2"/>
          <p:cNvSpPr/>
          <p:nvPr/>
        </p:nvSpPr>
        <p:spPr>
          <a:xfrm>
            <a:off x="4905828" y="3351764"/>
            <a:ext cx="127725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vidna svetloba</a:t>
            </a:r>
          </a:p>
        </p:txBody>
      </p:sp>
      <p:sp>
        <p:nvSpPr>
          <p:cNvPr id="6" name="Pravokotnik 2"/>
          <p:cNvSpPr/>
          <p:nvPr/>
        </p:nvSpPr>
        <p:spPr>
          <a:xfrm>
            <a:off x="500824" y="2948554"/>
            <a:ext cx="2133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radijski valovi</a:t>
            </a:r>
          </a:p>
        </p:txBody>
      </p:sp>
      <p:sp>
        <p:nvSpPr>
          <p:cNvPr id="7" name="Pravokotnik 2"/>
          <p:cNvSpPr/>
          <p:nvPr/>
        </p:nvSpPr>
        <p:spPr>
          <a:xfrm>
            <a:off x="2862244" y="2948554"/>
            <a:ext cx="14949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mikrovalovi</a:t>
            </a:r>
          </a:p>
        </p:txBody>
      </p:sp>
      <p:sp>
        <p:nvSpPr>
          <p:cNvPr id="8" name="Pravokotnik 2"/>
          <p:cNvSpPr/>
          <p:nvPr/>
        </p:nvSpPr>
        <p:spPr>
          <a:xfrm>
            <a:off x="4290435" y="2948554"/>
            <a:ext cx="8563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IR</a:t>
            </a:r>
          </a:p>
        </p:txBody>
      </p:sp>
      <p:sp>
        <p:nvSpPr>
          <p:cNvPr id="9" name="Pravokotnik 2"/>
          <p:cNvSpPr/>
          <p:nvPr/>
        </p:nvSpPr>
        <p:spPr>
          <a:xfrm>
            <a:off x="5827484" y="2948554"/>
            <a:ext cx="711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UV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6586765" y="2948554"/>
            <a:ext cx="10377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X-žarki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7624536" y="2894879"/>
            <a:ext cx="13625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gama žarki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8755462" y="808155"/>
            <a:ext cx="493485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0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ν</a:t>
            </a:r>
            <a:endParaRPr lang="sl-SI" sz="3000" b="1" dirty="0" smtClean="0">
              <a:ln w="3175">
                <a:noFill/>
              </a:ln>
              <a:ea typeface="Verdana" pitchFamily="34" charset="0"/>
              <a:cs typeface="Verdana" pitchFamily="34" charset="0"/>
            </a:endParaRPr>
          </a:p>
        </p:txBody>
      </p:sp>
      <p:sp>
        <p:nvSpPr>
          <p:cNvPr id="13" name="Pravokotnik 2"/>
          <p:cNvSpPr/>
          <p:nvPr/>
        </p:nvSpPr>
        <p:spPr>
          <a:xfrm>
            <a:off x="8711920" y="1656025"/>
            <a:ext cx="58057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0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λ</a:t>
            </a:r>
            <a:endParaRPr lang="sl-SI" sz="3000" b="1" dirty="0" smtClean="0">
              <a:ln w="3175">
                <a:noFill/>
              </a:ln>
              <a:ea typeface="Verdana" pitchFamily="34" charset="0"/>
              <a:cs typeface="Verdana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24"/>
              <p:cNvSpPr txBox="1"/>
              <p:nvPr/>
            </p:nvSpPr>
            <p:spPr>
              <a:xfrm>
                <a:off x="3455804" y="4355191"/>
                <a:ext cx="3306161" cy="93500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sl-SI" sz="32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sl-SI" sz="320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W</m:t>
                          </m:r>
                        </m:e>
                        <m:sub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E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hν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h𝑐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𝜆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0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55804" y="4355191"/>
                <a:ext cx="3306161" cy="93500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4"/>
              <p:cNvSpPr txBox="1"/>
              <p:nvPr/>
            </p:nvSpPr>
            <p:spPr>
              <a:xfrm>
                <a:off x="2167759" y="5530216"/>
                <a:ext cx="5738558" cy="84023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=6,63 </m:t>
                      </m:r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3200" b="0" i="0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−34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Js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 ;</m:t>
                      </m:r>
                      <m:r>
                        <m:rPr>
                          <m:sty m:val="p"/>
                        </m:rP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sl-SI" sz="3200" b="0" i="0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=3</m:t>
                      </m:r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p>
                      </m:sSup>
                      <m:r>
                        <a:rPr lang="sl-SI" sz="32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f>
                        <m:fPr>
                          <m:ctrlP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num>
                        <m:den>
                          <m:r>
                            <a:rPr lang="sl-SI" sz="32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sl-SI" sz="32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7759" y="5530216"/>
                <a:ext cx="5738558" cy="8402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Pravokotnik 2"/>
          <p:cNvSpPr/>
          <p:nvPr/>
        </p:nvSpPr>
        <p:spPr>
          <a:xfrm>
            <a:off x="8276490" y="1144003"/>
            <a:ext cx="681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(Hz)</a:t>
            </a:r>
          </a:p>
        </p:txBody>
      </p:sp>
      <p:sp>
        <p:nvSpPr>
          <p:cNvPr id="23" name="Pravokotnik 2"/>
          <p:cNvSpPr/>
          <p:nvPr/>
        </p:nvSpPr>
        <p:spPr>
          <a:xfrm>
            <a:off x="8371288" y="2060801"/>
            <a:ext cx="68126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(m)</a:t>
            </a:r>
          </a:p>
        </p:txBody>
      </p:sp>
    </p:spTree>
    <p:extLst>
      <p:ext uri="{BB962C8B-B14F-4D97-AF65-F5344CB8AC3E}">
        <p14:creationId xmlns:p14="http://schemas.microsoft.com/office/powerpoint/2010/main" val="1219426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/>
          <p:cNvPicPr/>
          <p:nvPr/>
        </p:nvPicPr>
        <p:blipFill rotWithShape="1">
          <a:blip r:embed="rId2"/>
          <a:srcRect l="14015" t="19847" r="14990" b="950"/>
          <a:stretch/>
        </p:blipFill>
        <p:spPr bwMode="auto">
          <a:xfrm>
            <a:off x="401587" y="999580"/>
            <a:ext cx="4618633" cy="289692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Slika 2"/>
          <p:cNvPicPr/>
          <p:nvPr/>
        </p:nvPicPr>
        <p:blipFill rotWithShape="1">
          <a:blip r:embed="rId3"/>
          <a:srcRect l="14055" t="19114" r="13525" b="2666"/>
          <a:stretch/>
        </p:blipFill>
        <p:spPr bwMode="auto">
          <a:xfrm>
            <a:off x="4432662" y="3781968"/>
            <a:ext cx="4711338" cy="286097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849086" y="313509"/>
            <a:ext cx="72368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3600" dirty="0" smtClean="0"/>
              <a:t>Energijska stanja elektronov v atomu</a:t>
            </a:r>
            <a:endParaRPr lang="sl-SI" sz="3600" dirty="0"/>
          </a:p>
        </p:txBody>
      </p:sp>
      <p:sp>
        <p:nvSpPr>
          <p:cNvPr id="5" name="PoljeZBesedilom 4"/>
          <p:cNvSpPr txBox="1"/>
          <p:nvPr/>
        </p:nvSpPr>
        <p:spPr>
          <a:xfrm>
            <a:off x="822960" y="3896509"/>
            <a:ext cx="38666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ATOM V OSNOVNEM STANJU</a:t>
            </a:r>
            <a:endParaRPr lang="sl-SI" sz="2400" b="1" dirty="0"/>
          </a:p>
        </p:txBody>
      </p:sp>
      <p:sp>
        <p:nvSpPr>
          <p:cNvPr id="6" name="PoljeZBesedilom 5"/>
          <p:cNvSpPr txBox="1"/>
          <p:nvPr/>
        </p:nvSpPr>
        <p:spPr>
          <a:xfrm>
            <a:off x="5329646" y="3412636"/>
            <a:ext cx="3997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b="1" dirty="0" smtClean="0"/>
              <a:t>ATOM V VZBUJENEM STANJU</a:t>
            </a:r>
            <a:endParaRPr lang="sl-SI" sz="2400" b="1" dirty="0"/>
          </a:p>
        </p:txBody>
      </p:sp>
    </p:spTree>
    <p:extLst>
      <p:ext uri="{BB962C8B-B14F-4D97-AF65-F5344CB8AC3E}">
        <p14:creationId xmlns:p14="http://schemas.microsoft.com/office/powerpoint/2010/main" val="3706200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06" t="8523" r="620" b="-8523"/>
          <a:stretch/>
        </p:blipFill>
        <p:spPr>
          <a:xfrm>
            <a:off x="4859201" y="1366157"/>
            <a:ext cx="4296803" cy="5491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719"/>
          <a:stretch/>
        </p:blipFill>
        <p:spPr>
          <a:xfrm>
            <a:off x="127907" y="847996"/>
            <a:ext cx="4411436" cy="5491843"/>
          </a:xfrm>
          <a:prstGeom prst="rect">
            <a:avLst/>
          </a:prstGeom>
        </p:spPr>
      </p:pic>
      <p:sp>
        <p:nvSpPr>
          <p:cNvPr id="4" name="Pravokotnik 2"/>
          <p:cNvSpPr/>
          <p:nvPr/>
        </p:nvSpPr>
        <p:spPr>
          <a:xfrm>
            <a:off x="0" y="1953157"/>
            <a:ext cx="1012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jedro</a:t>
            </a:r>
          </a:p>
        </p:txBody>
      </p:sp>
      <p:sp>
        <p:nvSpPr>
          <p:cNvPr id="5" name="Pravokotnik 2"/>
          <p:cNvSpPr/>
          <p:nvPr/>
        </p:nvSpPr>
        <p:spPr>
          <a:xfrm>
            <a:off x="8240485" y="5207985"/>
            <a:ext cx="101237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jedro</a:t>
            </a:r>
          </a:p>
        </p:txBody>
      </p:sp>
      <p:sp>
        <p:nvSpPr>
          <p:cNvPr id="7" name="Pravokotnik 2"/>
          <p:cNvSpPr/>
          <p:nvPr/>
        </p:nvSpPr>
        <p:spPr>
          <a:xfrm>
            <a:off x="2340401" y="1245271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absorbirani foton</a:t>
            </a:r>
          </a:p>
        </p:txBody>
      </p:sp>
      <p:sp>
        <p:nvSpPr>
          <p:cNvPr id="9" name="Pravokotnik 2"/>
          <p:cNvSpPr/>
          <p:nvPr/>
        </p:nvSpPr>
        <p:spPr>
          <a:xfrm>
            <a:off x="7217562" y="5723861"/>
            <a:ext cx="129506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emitirani</a:t>
            </a:r>
          </a:p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foton</a:t>
            </a:r>
          </a:p>
        </p:txBody>
      </p:sp>
      <p:sp>
        <p:nvSpPr>
          <p:cNvPr id="10" name="Pravokotnik 2"/>
          <p:cNvSpPr/>
          <p:nvPr/>
        </p:nvSpPr>
        <p:spPr>
          <a:xfrm>
            <a:off x="4098722" y="4700154"/>
            <a:ext cx="118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osnovno stanje</a:t>
            </a:r>
          </a:p>
        </p:txBody>
      </p:sp>
      <p:sp>
        <p:nvSpPr>
          <p:cNvPr id="11" name="Pravokotnik 2"/>
          <p:cNvSpPr/>
          <p:nvPr/>
        </p:nvSpPr>
        <p:spPr>
          <a:xfrm>
            <a:off x="4109608" y="2374411"/>
            <a:ext cx="118909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vzbujeno stanje</a:t>
            </a:r>
          </a:p>
        </p:txBody>
      </p:sp>
      <p:sp>
        <p:nvSpPr>
          <p:cNvPr id="12" name="Pravokotnik 2"/>
          <p:cNvSpPr/>
          <p:nvPr/>
        </p:nvSpPr>
        <p:spPr>
          <a:xfrm>
            <a:off x="6751837" y="1245271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emitirani foton</a:t>
            </a:r>
          </a:p>
        </p:txBody>
      </p:sp>
      <p:sp>
        <p:nvSpPr>
          <p:cNvPr id="13" name="Pravokotnik 2"/>
          <p:cNvSpPr/>
          <p:nvPr/>
        </p:nvSpPr>
        <p:spPr>
          <a:xfrm>
            <a:off x="2793174" y="5569973"/>
            <a:ext cx="14780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absorbirani foton</a:t>
            </a:r>
          </a:p>
        </p:txBody>
      </p:sp>
      <p:sp>
        <p:nvSpPr>
          <p:cNvPr id="15" name="Pravokotnik 2"/>
          <p:cNvSpPr/>
          <p:nvPr/>
        </p:nvSpPr>
        <p:spPr>
          <a:xfrm>
            <a:off x="132156" y="96773"/>
            <a:ext cx="914400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500" b="1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Absorbirani in emitirani fotoni</a:t>
            </a:r>
          </a:p>
        </p:txBody>
      </p:sp>
      <p:sp>
        <p:nvSpPr>
          <p:cNvPr id="16" name="Pravokotnik 2"/>
          <p:cNvSpPr/>
          <p:nvPr/>
        </p:nvSpPr>
        <p:spPr>
          <a:xfrm>
            <a:off x="127907" y="5408040"/>
            <a:ext cx="1127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elektron</a:t>
            </a:r>
          </a:p>
        </p:txBody>
      </p:sp>
      <p:sp>
        <p:nvSpPr>
          <p:cNvPr id="17" name="Pravokotnik 2"/>
          <p:cNvSpPr/>
          <p:nvPr/>
        </p:nvSpPr>
        <p:spPr>
          <a:xfrm>
            <a:off x="8071423" y="1668813"/>
            <a:ext cx="11270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2000" dirty="0" smtClean="0">
                <a:ln w="3175">
                  <a:noFill/>
                </a:ln>
                <a:ea typeface="Verdana" pitchFamily="34" charset="0"/>
                <a:cs typeface="Verdana" pitchFamily="34" charset="0"/>
              </a:rPr>
              <a:t>elektron</a:t>
            </a:r>
          </a:p>
        </p:txBody>
      </p:sp>
    </p:spTree>
    <p:extLst>
      <p:ext uri="{BB962C8B-B14F-4D97-AF65-F5344CB8AC3E}">
        <p14:creationId xmlns:p14="http://schemas.microsoft.com/office/powerpoint/2010/main" val="29755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9" grpId="0"/>
      <p:bldP spid="10" grpId="0"/>
      <p:bldP spid="11" grpId="0"/>
      <p:bldP spid="12" grpId="0"/>
      <p:bldP spid="13" grpId="0"/>
      <p:bldP spid="15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143</Words>
  <Application>Microsoft Office PowerPoint</Application>
  <PresentationFormat>Diaprojekcija na zaslonu (4:3)</PresentationFormat>
  <Paragraphs>62</Paragraphs>
  <Slides>28</Slides>
  <Notes>0</Notes>
  <HiddenSlides>0</HiddenSlides>
  <MMClips>0</MMClips>
  <ScaleCrop>false</ScaleCrop>
  <HeadingPairs>
    <vt:vector size="8" baseType="variant">
      <vt:variant>
        <vt:lpstr>Uporabljene pisave</vt:lpstr>
      </vt:variant>
      <vt:variant>
        <vt:i4>6</vt:i4>
      </vt:variant>
      <vt:variant>
        <vt:lpstr>Tema</vt:lpstr>
      </vt:variant>
      <vt:variant>
        <vt:i4>1</vt:i4>
      </vt:variant>
      <vt:variant>
        <vt:lpstr>Vdelani OLE strežniki</vt:lpstr>
      </vt:variant>
      <vt:variant>
        <vt:i4>1</vt:i4>
      </vt:variant>
      <vt:variant>
        <vt:lpstr>Naslovi diapozitivov</vt:lpstr>
      </vt:variant>
      <vt:variant>
        <vt:i4>28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Cambria Math</vt:lpstr>
      <vt:lpstr>Verdana</vt:lpstr>
      <vt:lpstr>Office Theme</vt:lpstr>
      <vt:lpstr>Image</vt:lpstr>
      <vt:lpstr>LASERJI</vt:lpstr>
      <vt:lpstr>BELA SVETLOBA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VRSTE LASERJAV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Abak</dc:creator>
  <cp:lastModifiedBy>Angela</cp:lastModifiedBy>
  <cp:revision>72</cp:revision>
  <dcterms:created xsi:type="dcterms:W3CDTF">2016-04-04T20:43:36Z</dcterms:created>
  <dcterms:modified xsi:type="dcterms:W3CDTF">2019-10-22T09:07:18Z</dcterms:modified>
</cp:coreProperties>
</file>