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36" r:id="rId2"/>
    <p:sldId id="340" r:id="rId3"/>
    <p:sldId id="331" r:id="rId4"/>
    <p:sldId id="339" r:id="rId5"/>
    <p:sldId id="312" r:id="rId6"/>
    <p:sldId id="330" r:id="rId7"/>
    <p:sldId id="334" r:id="rId8"/>
    <p:sldId id="314" r:id="rId9"/>
    <p:sldId id="337" r:id="rId10"/>
    <p:sldId id="335" r:id="rId11"/>
    <p:sldId id="332" r:id="rId12"/>
    <p:sldId id="313" r:id="rId13"/>
    <p:sldId id="333" r:id="rId14"/>
    <p:sldId id="338" r:id="rId15"/>
    <p:sldId id="341" r:id="rId16"/>
    <p:sldId id="342" r:id="rId17"/>
    <p:sldId id="343" r:id="rId18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D23A"/>
    <a:srgbClr val="ED001D"/>
    <a:srgbClr val="FACE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7" autoAdjust="0"/>
    <p:restoredTop sz="88934" autoAdjust="0"/>
  </p:normalViewPr>
  <p:slideViewPr>
    <p:cSldViewPr snapToGrid="0">
      <p:cViewPr varScale="1">
        <p:scale>
          <a:sx n="78" d="100"/>
          <a:sy n="78" d="100"/>
        </p:scale>
        <p:origin x="61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00F149-DFD8-4BF0-9DDB-273A67A11997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D4DF6E2-5585-4BFE-89E2-42AB6203C0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00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https://upload.wikimedia.org/wikipedia/commons/thumb/c/c0/Eyesensitivity.svg/1163px-Eyesensitivity.svg.png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08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http://image.tutorvista.com/content/feed/u2244/sphere.GIF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791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vascak.cz/data/android/physicsatschool/template.php?s=opt_certeleso&amp;l=si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vascak.cz/data/android/physicsatschool/template.php?s=opt_svitivost&amp;l=si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660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vascak.cz/data/android/physicsatschool/template.php?s=opt_osvetleni&amp;l=si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phet.colorado.edu/sims/html/color-vision/latest/color-vision_en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reload=9&amp;v=8g69b0VakmI&amp;feature=related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-f9.ijs.si/~margan/LT_web_test/ST_main_article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vascak.cz/data/android/physicsatschool/template.php?s=opt_svtok&amp;l=si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235974" y="13133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Fotometrija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416" y="3049236"/>
            <a:ext cx="5761219" cy="3237257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962605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Stefanov zakon sevanja črnega telesa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Planckov zakon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Wienov zakon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1" y="60864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Svetilnost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390" y="1810371"/>
            <a:ext cx="576121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9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004" y="551371"/>
            <a:ext cx="4105037" cy="292304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t="49368"/>
          <a:stretch/>
        </p:blipFill>
        <p:spPr>
          <a:xfrm>
            <a:off x="209993" y="2002103"/>
            <a:ext cx="4303173" cy="144412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720" y="3887771"/>
            <a:ext cx="2821718" cy="297022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5004" y="3950932"/>
            <a:ext cx="4128996" cy="2907068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280504" y="529824"/>
            <a:ext cx="442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Gostota svetlobnega toka:</a:t>
            </a:r>
          </a:p>
          <a:p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241015" y="3474412"/>
            <a:ext cx="1910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Osvetljenost:</a:t>
            </a:r>
          </a:p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jeZBesedilom 10"/>
              <p:cNvSpPr txBox="1"/>
              <p:nvPr/>
            </p:nvSpPr>
            <p:spPr>
              <a:xfrm>
                <a:off x="810930" y="1166380"/>
                <a:ext cx="3101298" cy="821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𝐣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e>
                            <m:sub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num>
                        <m:den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</m:t>
                          </m:r>
                          <m:sSup>
                            <m:sSup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sz="24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sl-SI" sz="24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𝐥𝐱</m:t>
                          </m:r>
                        </m:e>
                      </m:d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1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30" y="1166380"/>
                <a:ext cx="3101298" cy="8218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oljeZBesedilom 11"/>
              <p:cNvSpPr txBox="1"/>
              <p:nvPr/>
            </p:nvSpPr>
            <p:spPr>
              <a:xfrm>
                <a:off x="6927445" y="2703889"/>
                <a:ext cx="1980000" cy="540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𝐄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𝐣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𝐜𝐨𝐬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sl-SI" sz="2400" b="1" dirty="0"/>
              </a:p>
            </p:txBody>
          </p:sp>
        </mc:Choice>
        <mc:Fallback>
          <p:sp>
            <p:nvSpPr>
              <p:cNvPr id="12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445" y="2703889"/>
                <a:ext cx="1980000" cy="54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83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</a:t>
            </a:r>
          </a:p>
        </p:txBody>
      </p:sp>
      <p:sp>
        <p:nvSpPr>
          <p:cNvPr id="3" name="Pravokotnik 2"/>
          <p:cNvSpPr/>
          <p:nvPr/>
        </p:nvSpPr>
        <p:spPr>
          <a:xfrm>
            <a:off x="7718789" y="0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78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0" y="1016255"/>
                <a:ext cx="91440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Osvetljenost (E) </a:t>
                </a:r>
                <a:r>
                  <a:rPr lang="sl-SI" sz="24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pove</a:t>
                </a:r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koliko svetlobnega toka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sz="24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sz="24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)</a:t>
                </a:r>
              </a:p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osvetljuje izbrano ploskev (S).</a:t>
                </a:r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16255"/>
                <a:ext cx="9144000" cy="830997"/>
              </a:xfrm>
              <a:prstGeom prst="rect">
                <a:avLst/>
              </a:prstGeom>
              <a:blipFill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24"/>
              <p:cNvSpPr txBox="1"/>
              <p:nvPr/>
            </p:nvSpPr>
            <p:spPr>
              <a:xfrm>
                <a:off x="731836" y="2250107"/>
                <a:ext cx="2164567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l-GR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6" y="2250107"/>
                <a:ext cx="2164567" cy="921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3655534" y="2237091"/>
                <a:ext cx="2049728" cy="935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lm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lx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534" y="2237091"/>
                <a:ext cx="2049728" cy="935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6"/>
          <p:cNvSpPr/>
          <p:nvPr/>
        </p:nvSpPr>
        <p:spPr>
          <a:xfrm>
            <a:off x="0" y="3458759"/>
            <a:ext cx="6428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Ploskev, ki jo osvetljuje točkasto svetilo,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krogla s površino S.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 se veča s kvadratom razdalje (S = 4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24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854167" y="4942550"/>
                <a:ext cx="2645853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167" y="4942550"/>
                <a:ext cx="2645853" cy="9219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3436374" y="4945756"/>
                <a:ext cx="1988532" cy="9187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Isr</m:t>
                          </m:r>
                        </m:num>
                        <m:den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374" y="4945756"/>
                <a:ext cx="1988532" cy="9187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ravokotnik 10"/>
          <p:cNvSpPr/>
          <p:nvPr/>
        </p:nvSpPr>
        <p:spPr>
          <a:xfrm>
            <a:off x="5487608" y="5173813"/>
            <a:ext cx="1881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svetilnost točkastega svetila:</a:t>
            </a:r>
            <a:endParaRPr lang="sl-SI" sz="24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7334221" y="5312985"/>
                <a:ext cx="1677043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sr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21" y="5312985"/>
                <a:ext cx="1677043" cy="9219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Slika 12"/>
          <p:cNvPicPr>
            <a:picLocks noChangeAspect="1"/>
          </p:cNvPicPr>
          <p:nvPr/>
        </p:nvPicPr>
        <p:blipFill rotWithShape="1">
          <a:blip r:embed="rId9"/>
          <a:srcRect l="3149"/>
          <a:stretch/>
        </p:blipFill>
        <p:spPr>
          <a:xfrm>
            <a:off x="6049070" y="2310090"/>
            <a:ext cx="3094930" cy="254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0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</a:t>
            </a: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390" y="1810371"/>
            <a:ext cx="576121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81" y="4007233"/>
            <a:ext cx="3054361" cy="230448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555" y="3918833"/>
            <a:ext cx="3499407" cy="2481287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72" y="1133071"/>
            <a:ext cx="2290378" cy="227627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251" y="1284238"/>
            <a:ext cx="1938013" cy="1973937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Aditivno in subtraktivno mešanje barv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96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095" y="1824851"/>
            <a:ext cx="4945809" cy="32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095" y="2038229"/>
            <a:ext cx="4945809" cy="27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7129"/>
            <a:ext cx="9092439" cy="510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493" y="1310456"/>
            <a:ext cx="5243014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Oko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0703"/>
            <a:ext cx="4454916" cy="3094903"/>
          </a:xfrm>
          <a:prstGeom prst="rect">
            <a:avLst/>
          </a:prstGeom>
        </p:spPr>
      </p:pic>
      <p:pic>
        <p:nvPicPr>
          <p:cNvPr id="4" name="Slika 3"/>
          <p:cNvPicPr/>
          <p:nvPr/>
        </p:nvPicPr>
        <p:blipFill rotWithShape="1">
          <a:blip r:embed="rId3"/>
          <a:srcRect l="22983" t="19408" r="23610" b="13841"/>
          <a:stretch/>
        </p:blipFill>
        <p:spPr bwMode="auto">
          <a:xfrm>
            <a:off x="4541078" y="920703"/>
            <a:ext cx="4377785" cy="3076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/>
          <p:nvPr/>
        </p:nvPicPr>
        <p:blipFill rotWithShape="1">
          <a:blip r:embed="rId4"/>
          <a:srcRect l="22322" t="18526" r="23280" b="13252"/>
          <a:stretch/>
        </p:blipFill>
        <p:spPr bwMode="auto">
          <a:xfrm>
            <a:off x="2771626" y="4197144"/>
            <a:ext cx="3538903" cy="2495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016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6" y="415029"/>
            <a:ext cx="9076207" cy="60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1" y="1967345"/>
            <a:ext cx="5554523" cy="489065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Relativna barvna občutljivost očesa</a:t>
            </a:r>
          </a:p>
        </p:txBody>
      </p:sp>
      <p:sp>
        <p:nvSpPr>
          <p:cNvPr id="4" name="Pravokotnik 3"/>
          <p:cNvSpPr/>
          <p:nvPr/>
        </p:nvSpPr>
        <p:spPr>
          <a:xfrm>
            <a:off x="-1" y="66527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Človeško oko zazna 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EMV z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380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760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Najbolj občutljivo je na sredini spektra (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555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kjer je rumeno-zelena svetloba.</a:t>
            </a:r>
          </a:p>
        </p:txBody>
      </p:sp>
      <p:cxnSp>
        <p:nvCxnSpPr>
          <p:cNvPr id="6" name="Raven povezovalnik 5"/>
          <p:cNvCxnSpPr/>
          <p:nvPr/>
        </p:nvCxnSpPr>
        <p:spPr>
          <a:xfrm>
            <a:off x="1736436" y="2983344"/>
            <a:ext cx="2290619" cy="0"/>
          </a:xfrm>
          <a:prstGeom prst="line">
            <a:avLst/>
          </a:prstGeom>
          <a:ln w="28575">
            <a:solidFill>
              <a:srgbClr val="FAC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1524000" y="6340764"/>
            <a:ext cx="3934691" cy="0"/>
          </a:xfrm>
          <a:prstGeom prst="line">
            <a:avLst/>
          </a:prstGeom>
          <a:ln w="28575">
            <a:solidFill>
              <a:srgbClr val="ED00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/>
          <p:cNvCxnSpPr/>
          <p:nvPr/>
        </p:nvCxnSpPr>
        <p:spPr>
          <a:xfrm>
            <a:off x="1736436" y="2452255"/>
            <a:ext cx="1607125" cy="0"/>
          </a:xfrm>
          <a:prstGeom prst="line">
            <a:avLst/>
          </a:prstGeom>
          <a:ln w="28575">
            <a:solidFill>
              <a:srgbClr val="30D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otnik 14"/>
          <p:cNvSpPr/>
          <p:nvPr/>
        </p:nvSpPr>
        <p:spPr>
          <a:xfrm>
            <a:off x="5991515" y="1967345"/>
            <a:ext cx="31524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Občutljivost RBO(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preberemo iz grafa: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5991514" y="2900085"/>
            <a:ext cx="3152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RBO(533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0,86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RBO(598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0,76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RBO(660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0,06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ravokotnik 2"/>
          <p:cNvSpPr/>
          <p:nvPr/>
        </p:nvSpPr>
        <p:spPr>
          <a:xfrm>
            <a:off x="7792748" y="-58983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76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4684"/>
            <a:ext cx="5058107" cy="2901703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385" y="3439260"/>
            <a:ext cx="3786615" cy="2927127"/>
          </a:xfrm>
          <a:prstGeom prst="rect">
            <a:avLst/>
          </a:prstGeom>
        </p:spPr>
      </p:pic>
      <p:sp>
        <p:nvSpPr>
          <p:cNvPr id="11" name="Pravokotnik 10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Svetlobni tok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24"/>
              <p:cNvSpPr txBox="1"/>
              <p:nvPr/>
            </p:nvSpPr>
            <p:spPr>
              <a:xfrm>
                <a:off x="1304214" y="819987"/>
                <a:ext cx="6535571" cy="6485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lm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RBO</m:t>
                      </m:r>
                      <m:d>
                        <m:d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</m:d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∙680</m:t>
                      </m:r>
                      <m:f>
                        <m:fPr>
                          <m:type m:val="skw"/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W</m:t>
                          </m:r>
                        </m:den>
                      </m:f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W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214" y="819987"/>
                <a:ext cx="6535571" cy="6485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ravokotnik 16"/>
          <p:cNvSpPr/>
          <p:nvPr/>
        </p:nvSpPr>
        <p:spPr>
          <a:xfrm>
            <a:off x="117987" y="191105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Vidni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(zaznani)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svetlobni tok 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4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4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lm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 je odvisen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energijskega toka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[P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(W)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relativne barvne občutljivosti </a:t>
            </a:r>
            <a:r>
              <a:rPr lang="sl-SI" sz="24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očesa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[RBO(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)].</a:t>
            </a:r>
          </a:p>
        </p:txBody>
      </p:sp>
    </p:spTree>
    <p:extLst>
      <p:ext uri="{BB962C8B-B14F-4D97-AF65-F5344CB8AC3E}">
        <p14:creationId xmlns:p14="http://schemas.microsoft.com/office/powerpoint/2010/main" val="220118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390" y="1810371"/>
            <a:ext cx="5761219" cy="3237257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Svetlobni tok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" y="1221690"/>
            <a:ext cx="91439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2400" dirty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svetlobni tok svetila, ki sveti z 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589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energijskim tokom 40 W? [RBO(589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0,76]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Svetlobni tok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98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9565"/>
            <a:ext cx="4454916" cy="31297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oljeZBesedilom 2"/>
              <p:cNvSpPr txBox="1"/>
              <p:nvPr/>
            </p:nvSpPr>
            <p:spPr>
              <a:xfrm>
                <a:off x="3243831" y="2993198"/>
                <a:ext cx="1131524" cy="612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𝐈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b="1" i="0" smtClean="0"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e>
                            <m:sub>
                              <m:r>
                                <a:rPr lang="sl-SI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num>
                        <m:den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sl-SI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</m:t>
                          </m:r>
                          <m:r>
                            <a:rPr lang="sl-SI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𝐬𝐫</m:t>
                          </m:r>
                        </m:den>
                      </m:f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831" y="2993198"/>
                <a:ext cx="1131524" cy="612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867" y="1945084"/>
            <a:ext cx="4404133" cy="3098256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-1" y="60864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Svetilnost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1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6006</TotalTime>
  <Words>355</Words>
  <Application>Microsoft Office PowerPoint</Application>
  <PresentationFormat>Diaprojekcija na zaslonu (4:3)</PresentationFormat>
  <Paragraphs>49</Paragraphs>
  <Slides>17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Cambria Math</vt:lpstr>
      <vt:lpstr>Verdana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 Petek</cp:lastModifiedBy>
  <cp:revision>1014</cp:revision>
  <cp:lastPrinted>2019-01-04T07:01:52Z</cp:lastPrinted>
  <dcterms:created xsi:type="dcterms:W3CDTF">2015-11-23T20:51:38Z</dcterms:created>
  <dcterms:modified xsi:type="dcterms:W3CDTF">2021-03-02T17:31:25Z</dcterms:modified>
</cp:coreProperties>
</file>