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33"/>
  </p:notesMasterIdLst>
  <p:handoutMasterIdLst>
    <p:handoutMasterId r:id="rId34"/>
  </p:handoutMasterIdLst>
  <p:sldIdLst>
    <p:sldId id="274" r:id="rId5"/>
    <p:sldId id="262" r:id="rId6"/>
    <p:sldId id="279" r:id="rId7"/>
    <p:sldId id="284" r:id="rId8"/>
    <p:sldId id="280" r:id="rId9"/>
    <p:sldId id="281" r:id="rId10"/>
    <p:sldId id="282" r:id="rId11"/>
    <p:sldId id="283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4" r:id="rId31"/>
    <p:sldId id="30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900"/>
    <a:srgbClr val="000000"/>
    <a:srgbClr val="FFFFF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7CE84F3-28C3-443E-9E96-99CF82512B7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703" autoAdjust="0"/>
  </p:normalViewPr>
  <p:slideViewPr>
    <p:cSldViewPr snapToGrid="0">
      <p:cViewPr varScale="1">
        <p:scale>
          <a:sx n="64" d="100"/>
          <a:sy n="64" d="100"/>
        </p:scale>
        <p:origin x="7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E33EC2-9EC5-4E10-9144-86E86613D3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F9F941-E752-4BD2-BA91-874CE8E1C0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DD978-A294-4268-829C-55C7EB5D9910}" type="datetimeFigureOut">
              <a:rPr lang="en-US" smtClean="0"/>
              <a:t>2/19/2022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7F5445-1C7B-4CE5-97AA-11FE3B0D1D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9B5BE-3C96-4779-BAFC-FA6CC51DA2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CA8D4-27C8-4D41-90BD-AED8D47A3C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47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E9404-0252-4823-AD24-A092A5EE9433}" type="datetimeFigureOut">
              <a:rPr lang="en-US" smtClean="0"/>
              <a:t>2/19/2022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972E0-5198-46C6-8EFE-44A646AD9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9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template for students to design a field trip to a location for other students to view. Includes directions to the student of what to include on each slide and what content should be considered.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972E0-5198-46C6-8EFE-44A646AD96E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4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386F08-408F-4BD2-A5F9-1FF72E18D3C3}" type="datetimeFigureOut">
              <a:rPr lang="en-US" noProof="0" smtClean="0"/>
              <a:pPr/>
              <a:t>2/19/2022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F0A33C-B6D6-454E-A4EA-5198AC78DEE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941F392-55E3-4875-A0A8-7C2B611343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65359" y="599983"/>
            <a:ext cx="638175" cy="539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>
                <a:solidFill>
                  <a:schemeClr val="bg1"/>
                </a:solidFill>
              </a:defRPr>
            </a:lvl2pPr>
            <a:lvl3pPr marL="457200" indent="0" algn="ctr">
              <a:buNone/>
              <a:defRPr sz="2800">
                <a:solidFill>
                  <a:schemeClr val="bg1"/>
                </a:solidFill>
              </a:defRPr>
            </a:lvl3pPr>
            <a:lvl4pPr marL="685800" indent="0" algn="ctr">
              <a:buNone/>
              <a:defRPr sz="2800">
                <a:solidFill>
                  <a:schemeClr val="bg1"/>
                </a:solidFill>
              </a:defRPr>
            </a:lvl4pPr>
            <a:lvl5pPr marL="9144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792D370F-01D2-4F21-BE9F-9951674A6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05594" y="1242501"/>
            <a:ext cx="638175" cy="539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>
                <a:solidFill>
                  <a:schemeClr val="bg1"/>
                </a:solidFill>
              </a:defRPr>
            </a:lvl2pPr>
            <a:lvl3pPr marL="457200" indent="0" algn="ctr">
              <a:buNone/>
              <a:defRPr sz="2800">
                <a:solidFill>
                  <a:schemeClr val="bg1"/>
                </a:solidFill>
              </a:defRPr>
            </a:lvl3pPr>
            <a:lvl4pPr marL="685800" indent="0" algn="ctr">
              <a:buNone/>
              <a:defRPr sz="2800">
                <a:solidFill>
                  <a:schemeClr val="bg1"/>
                </a:solidFill>
              </a:defRPr>
            </a:lvl4pPr>
            <a:lvl5pPr marL="9144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0D26AC6-BA38-4193-A559-9227287583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5359" y="1885019"/>
            <a:ext cx="638175" cy="539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/>
            </a:lvl2pPr>
            <a:lvl3pPr marL="457200" indent="0" algn="ctr">
              <a:buNone/>
              <a:defRPr sz="2800"/>
            </a:lvl3pPr>
            <a:lvl4pPr marL="685800" indent="0" algn="ctr">
              <a:buNone/>
              <a:defRPr sz="2800"/>
            </a:lvl4pPr>
            <a:lvl5pPr marL="914400" indent="0" algn="ctr">
              <a:buNone/>
              <a:defRPr sz="2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E8BC1B5E-B477-4CD0-996D-5614FE4B3F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27184" y="1238157"/>
            <a:ext cx="638175" cy="539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/>
            </a:lvl2pPr>
            <a:lvl3pPr marL="457200" indent="0" algn="ctr">
              <a:buNone/>
              <a:defRPr sz="2800"/>
            </a:lvl3pPr>
            <a:lvl4pPr marL="685800" indent="0" algn="ctr">
              <a:buNone/>
              <a:defRPr sz="2800"/>
            </a:lvl4pPr>
            <a:lvl5pPr marL="914400" indent="0" algn="ctr">
              <a:buNone/>
              <a:defRPr sz="2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White">
          <a:xfrm>
            <a:off x="4311650" y="1512376"/>
            <a:ext cx="3568700" cy="1809943"/>
          </a:xfrm>
          <a:noFill/>
          <a:ln w="38100">
            <a:noFill/>
          </a:ln>
        </p:spPr>
        <p:txBody>
          <a:bodyPr lIns="274320" rIns="274320" anchor="ctr" anchorCtr="0">
            <a:normAutofit/>
          </a:bodyPr>
          <a:lstStyle>
            <a:lvl1pPr algn="ctr">
              <a:defRPr sz="3800" cap="none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1650" y="3322319"/>
            <a:ext cx="3568700" cy="202330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530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White">
          <a:xfrm>
            <a:off x="1600200" y="2386744"/>
            <a:ext cx="8991600" cy="1645920"/>
          </a:xfrm>
          <a:noFill/>
          <a:ln w="38100">
            <a:solidFill>
              <a:srgbClr val="FFFFFF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400">
                <a:solidFill>
                  <a:srgbClr val="262626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6F08-408F-4BD2-A5F9-1FF72E18D3C3}" type="datetimeFigureOut">
              <a:rPr lang="en-US" noProof="0" smtClean="0"/>
              <a:t>2/19/2022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A33C-B6D6-454E-A4EA-5198AC78DEE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737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68440A-E3ED-426B-A1F8-1D7557F9584D}"/>
              </a:ext>
            </a:extLst>
          </p:cNvPr>
          <p:cNvSpPr/>
          <p:nvPr userDrawn="1"/>
        </p:nvSpPr>
        <p:spPr>
          <a:xfrm>
            <a:off x="0" y="3648173"/>
            <a:ext cx="12192000" cy="3209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White">
          <a:xfrm>
            <a:off x="1600200" y="1887121"/>
            <a:ext cx="8991600" cy="1645920"/>
          </a:xfrm>
          <a:noFill/>
          <a:ln w="38100">
            <a:solidFill>
              <a:srgbClr val="FFFFFF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386F08-408F-4BD2-A5F9-1FF72E18D3C3}" type="datetimeFigureOut">
              <a:rPr lang="en-US" noProof="0" smtClean="0"/>
              <a:pPr/>
              <a:t>2/19/2022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A33C-B6D6-454E-A4EA-5198AC78DEE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634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noFill/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6F08-408F-4BD2-A5F9-1FF72E18D3C3}" type="datetimeFigureOut">
              <a:rPr lang="en-US" noProof="0" smtClean="0"/>
              <a:t>2/19/2022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A33C-B6D6-454E-A4EA-5198AC78DEE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B668FB-6A04-4C02-A197-0044D616A95A}"/>
              </a:ext>
            </a:extLst>
          </p:cNvPr>
          <p:cNvSpPr/>
          <p:nvPr userDrawn="1"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8643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noFill/>
          <a:ln>
            <a:noFill/>
          </a:ln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6F08-408F-4BD2-A5F9-1FF72E18D3C3}" type="datetimeFigureOut">
              <a:rPr lang="en-US" noProof="0" smtClean="0"/>
              <a:t>2/19/2022</a:t>
            </a:fld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A33C-B6D6-454E-A4EA-5198AC78DEE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72FC25-236C-4A4E-83A6-4EBE36B8339C}"/>
              </a:ext>
            </a:extLst>
          </p:cNvPr>
          <p:cNvSpPr/>
          <p:nvPr userDrawn="1"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552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83436" y="2313433"/>
            <a:ext cx="4270248" cy="704087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83436" y="3143250"/>
            <a:ext cx="4270248" cy="25967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fld id="{38386F08-408F-4BD2-A5F9-1FF72E18D3C3}" type="datetimeFigureOut">
              <a:rPr lang="en-US" noProof="0" smtClean="0"/>
              <a:pPr/>
              <a:t>2/19/2022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A33C-B6D6-454E-A4EA-5198AC78DEE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 bwMode="gray">
          <a:noFill/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CC6D812-2BC4-484A-A3B0-D751943CAC2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04927" y="2313433"/>
            <a:ext cx="4270248" cy="704088"/>
          </a:xfr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4450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59962" y="6324918"/>
            <a:ext cx="365760" cy="365760"/>
          </a:xfrm>
        </p:spPr>
        <p:txBody>
          <a:bodyPr/>
          <a:lstStyle/>
          <a:p>
            <a:fld id="{42F0A33C-B6D6-454E-A4EA-5198AC78DEE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44389" y="6345814"/>
            <a:ext cx="2753746" cy="323968"/>
          </a:xfrm>
        </p:spPr>
        <p:txBody>
          <a:bodyPr/>
          <a:lstStyle/>
          <a:p>
            <a:fld id="{38386F08-408F-4BD2-A5F9-1FF72E18D3C3}" type="datetimeFigureOut">
              <a:rPr lang="en-US" noProof="0" smtClean="0"/>
              <a:t>2/19/2022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03848"/>
            <a:ext cx="5901189" cy="320040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070FEF-D9D1-45DF-A806-9CA5B8270E72}"/>
              </a:ext>
            </a:extLst>
          </p:cNvPr>
          <p:cNvSpPr/>
          <p:nvPr userDrawn="1"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8A7AD-2B2B-4A1B-8A04-1B822384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631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6F08-408F-4BD2-A5F9-1FF72E18D3C3}" type="datetimeFigureOut">
              <a:rPr lang="en-US" noProof="0" smtClean="0"/>
              <a:t>2/19/2022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A33C-B6D6-454E-A4EA-5198AC78DEE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018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88624" y="594360"/>
            <a:ext cx="10893775" cy="1962150"/>
          </a:xfrm>
          <a:noFill/>
          <a:ln w="38100">
            <a:solidFill>
              <a:schemeClr val="bg1"/>
            </a:solidFill>
          </a:ln>
        </p:spPr>
        <p:txBody>
          <a:bodyPr lIns="72000" tIns="72000" rIns="72000" bIns="72000" anchor="t" anchorCtr="0">
            <a:normAutofit/>
          </a:bodyPr>
          <a:lstStyle>
            <a:lvl1pPr algn="l">
              <a:defRPr sz="4000" cap="none" spc="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9108" y="2084071"/>
            <a:ext cx="10883292" cy="3501154"/>
          </a:xfrm>
        </p:spPr>
        <p:txBody>
          <a:bodyPr numCol="2" spcCol="108000">
            <a:normAutofit/>
          </a:bodyPr>
          <a:lstStyle>
            <a:lvl1pPr marL="2286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6858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3pPr>
            <a:lvl4pPr marL="9144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4pPr>
            <a:lvl5pPr marL="11430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56090" y="6234888"/>
            <a:ext cx="2025832" cy="323968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38386F08-408F-4BD2-A5F9-1FF72E18D3C3}" type="datetimeFigureOut">
              <a:rPr lang="en-US" noProof="0" smtClean="0"/>
              <a:pPr/>
              <a:t>2/19/2022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5599" y="6238816"/>
            <a:ext cx="4229101" cy="32004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916161" y="5804577"/>
            <a:ext cx="365760" cy="36576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2F0A33C-B6D6-454E-A4EA-5198AC78DEE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B8FA8-6A22-40E7-B3E9-A963C93B51FA}"/>
              </a:ext>
            </a:extLst>
          </p:cNvPr>
          <p:cNvSpPr/>
          <p:nvPr userDrawn="1"/>
        </p:nvSpPr>
        <p:spPr>
          <a:xfrm>
            <a:off x="-15240" y="2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820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B1E50CE-2A10-414D-A44D-9CE008E33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white">
          <a:xfrm>
            <a:off x="0" y="0"/>
            <a:ext cx="12192000" cy="6858000"/>
          </a:xfr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FBB01-2158-40AB-B652-ED00805909B1}"/>
              </a:ext>
            </a:extLst>
          </p:cNvPr>
          <p:cNvSpPr/>
          <p:nvPr userDrawn="1"/>
        </p:nvSpPr>
        <p:spPr>
          <a:xfrm rot="5400000">
            <a:off x="5657999" y="340659"/>
            <a:ext cx="864000" cy="122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fld id="{38386F08-408F-4BD2-A5F9-1FF72E18D3C3}" type="datetimeFigureOut">
              <a:rPr lang="en-US" noProof="0" smtClean="0"/>
              <a:pPr/>
              <a:t>2/19/2022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51855" y="6236208"/>
            <a:ext cx="5901189" cy="320040"/>
          </a:xfrm>
        </p:spPr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A33C-B6D6-454E-A4EA-5198AC78DEE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A01CDD-F399-4646-90ED-E57A0E609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7748789" y="246231"/>
            <a:ext cx="3787891" cy="957729"/>
          </a:xfrm>
          <a:noFill/>
          <a:ln>
            <a:noFill/>
          </a:ln>
        </p:spPr>
        <p:txBody>
          <a:bodyPr anchor="b" anchorCtr="0">
            <a:normAutofit/>
          </a:bodyPr>
          <a:lstStyle>
            <a:lvl1pPr algn="r">
              <a:defRPr sz="40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452D643-DA50-4240-9810-A9BBB97288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92439" y="1343510"/>
            <a:ext cx="3383905" cy="4472513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228600" indent="0" algn="r">
              <a:buNone/>
              <a:defRPr sz="2000">
                <a:solidFill>
                  <a:schemeClr val="bg1"/>
                </a:solidFill>
              </a:defRPr>
            </a:lvl2pPr>
            <a:lvl3pPr marL="457200" indent="0" algn="r">
              <a:buNone/>
              <a:defRPr sz="2000">
                <a:solidFill>
                  <a:schemeClr val="bg1"/>
                </a:solidFill>
              </a:defRPr>
            </a:lvl3pPr>
            <a:lvl4pPr marL="685800" indent="0" algn="r">
              <a:buNone/>
              <a:defRPr sz="2000">
                <a:solidFill>
                  <a:schemeClr val="bg1"/>
                </a:solidFill>
              </a:defRPr>
            </a:lvl4pPr>
            <a:lvl5pPr marL="9144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9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883920" y="592183"/>
            <a:ext cx="5750440" cy="1810379"/>
          </a:xfrm>
          <a:noFill/>
          <a:ln>
            <a:noFill/>
          </a:ln>
        </p:spPr>
        <p:txBody>
          <a:bodyPr lIns="0" anchor="t" anchorCtr="0">
            <a:noAutofit/>
          </a:bodyPr>
          <a:lstStyle>
            <a:lvl1pPr marL="0" indent="0" algn="l" defTabSz="0">
              <a:buFont typeface="Arial" panose="020B0604020202020204" pitchFamily="34" charset="0"/>
              <a:buNone/>
              <a:defRPr sz="4000" cap="none" spc="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7200" y="0"/>
            <a:ext cx="5700896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 bwMode="white">
          <a:xfrm>
            <a:off x="632071" y="2417802"/>
            <a:ext cx="5297398" cy="3710855"/>
          </a:xfrm>
        </p:spPr>
        <p:txBody>
          <a:bodyPr anchor="t" anchorCtr="1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8386F08-408F-4BD2-A5F9-1FF72E18D3C3}" type="datetimeFigureOut">
              <a:rPr lang="en-US" noProof="0" smtClean="0"/>
              <a:t>2/19/2022</a:t>
            </a:fld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A33C-B6D6-454E-A4EA-5198AC78DEE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30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C226BE6-63BD-4193-A5B9-87DBDF176AB9}"/>
              </a:ext>
            </a:extLst>
          </p:cNvPr>
          <p:cNvSpPr/>
          <p:nvPr userDrawn="1"/>
        </p:nvSpPr>
        <p:spPr>
          <a:xfrm rot="5400000">
            <a:off x="5712000" y="-5718344"/>
            <a:ext cx="756000" cy="122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4175220" y="3508040"/>
            <a:ext cx="3841560" cy="3420000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algn="l">
              <a:defRPr sz="2400" cap="none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04860" y="1005840"/>
            <a:ext cx="3497580" cy="5593080"/>
          </a:xfrm>
        </p:spPr>
        <p:txBody>
          <a:bodyPr anchor="t" anchorCtr="0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629149" y="6254056"/>
            <a:ext cx="2753746" cy="323968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8386F08-408F-4BD2-A5F9-1FF72E18D3C3}" type="datetimeFigureOut">
              <a:rPr lang="en-US" noProof="0" smtClean="0"/>
              <a:t>2/19/2022</a:t>
            </a:fld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175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566642" y="6233160"/>
            <a:ext cx="365760" cy="365760"/>
          </a:xfrm>
        </p:spPr>
        <p:txBody>
          <a:bodyPr/>
          <a:lstStyle/>
          <a:p>
            <a:fld id="{42F0A33C-B6D6-454E-A4EA-5198AC78DEE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010B646-69BD-42FF-80B8-7A065EA6A284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293917" y="996684"/>
            <a:ext cx="3497580" cy="5593080"/>
          </a:xfrm>
        </p:spPr>
        <p:txBody>
          <a:bodyPr anchor="t" anchorCtr="0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54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59962" y="6324918"/>
            <a:ext cx="365760" cy="365760"/>
          </a:xfrm>
        </p:spPr>
        <p:txBody>
          <a:bodyPr/>
          <a:lstStyle/>
          <a:p>
            <a:fld id="{42F0A33C-B6D6-454E-A4EA-5198AC78DEE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B21E085-4E62-4EC9-A5F1-16523F195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6942215" y="426720"/>
            <a:ext cx="4699941" cy="1188720"/>
          </a:xfrm>
          <a:noFill/>
          <a:ln>
            <a:noFill/>
          </a:ln>
        </p:spPr>
        <p:txBody>
          <a:bodyPr/>
          <a:lstStyle>
            <a:lvl1pPr algn="l">
              <a:defRPr cap="none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FCDFB3A-4CE3-463F-8C40-B15E3F5CFC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48876" y="1818152"/>
            <a:ext cx="4045844" cy="4277848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228600" indent="0" algn="l">
              <a:buNone/>
              <a:defRPr>
                <a:solidFill>
                  <a:schemeClr val="tx1"/>
                </a:solidFill>
              </a:defRPr>
            </a:lvl2pPr>
            <a:lvl3pPr marL="457200" indent="0" algn="l">
              <a:buNone/>
              <a:defRPr>
                <a:solidFill>
                  <a:schemeClr val="tx1"/>
                </a:solidFill>
              </a:defRPr>
            </a:lvl3pPr>
            <a:lvl4pPr marL="685800" indent="0" algn="l">
              <a:buNone/>
              <a:defRPr>
                <a:solidFill>
                  <a:schemeClr val="tx1"/>
                </a:solidFill>
              </a:defRPr>
            </a:lvl4pPr>
            <a:lvl5pPr marL="9144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44389" y="6345814"/>
            <a:ext cx="2753746" cy="323968"/>
          </a:xfrm>
        </p:spPr>
        <p:txBody>
          <a:bodyPr/>
          <a:lstStyle/>
          <a:p>
            <a:fld id="{38386F08-408F-4BD2-A5F9-1FF72E18D3C3}" type="datetimeFigureOut">
              <a:rPr lang="en-US" noProof="0" smtClean="0"/>
              <a:t>2/19/2022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03848"/>
            <a:ext cx="5901189" cy="320040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D356109-298D-4C51-9DC7-DC74594DC2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2155" y="396240"/>
            <a:ext cx="5927725" cy="598963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070FEF-D9D1-45DF-A806-9CA5B8270E72}"/>
              </a:ext>
            </a:extLst>
          </p:cNvPr>
          <p:cNvSpPr/>
          <p:nvPr userDrawn="1"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9" name="Straight Connector 8" descr="decorative element">
            <a:extLst>
              <a:ext uri="{FF2B5EF4-FFF2-40B4-BE49-F238E27FC236}">
                <a16:creationId xmlns:a16="http://schemas.microsoft.com/office/drawing/2014/main" id="{167C85F9-C124-4D12-B4AC-317A35D71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1749" y="1720670"/>
            <a:ext cx="3780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94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DE53EE8-1567-4A1C-B5FB-9243D17B16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45CB378-10E3-4D4E-82B7-47858EDEE5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62827" y="543339"/>
            <a:ext cx="5040000" cy="5765661"/>
          </a:xfrm>
          <a:ln w="38100">
            <a:solidFill>
              <a:schemeClr val="bg1"/>
            </a:solidFill>
          </a:ln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37045" y="6358084"/>
            <a:ext cx="2753746" cy="323968"/>
          </a:xfrm>
        </p:spPr>
        <p:txBody>
          <a:bodyPr/>
          <a:lstStyle/>
          <a:p>
            <a:fld id="{38386F08-408F-4BD2-A5F9-1FF72E18D3C3}" type="datetimeFigureOut">
              <a:rPr lang="en-US" noProof="0" smtClean="0"/>
              <a:t>2/19/2022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4361" y="6382908"/>
            <a:ext cx="5901189" cy="320040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74538" y="6337188"/>
            <a:ext cx="365760" cy="365760"/>
          </a:xfrm>
        </p:spPr>
        <p:txBody>
          <a:bodyPr/>
          <a:lstStyle/>
          <a:p>
            <a:fld id="{42F0A33C-B6D6-454E-A4EA-5198AC78DEE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A2BF3C7-5EFF-4508-B560-D9A68D3F7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04361" y="164690"/>
            <a:ext cx="4593772" cy="2624056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>
              <a:defRPr sz="400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D64B51-A9B6-4A76-949F-5769931247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361" y="3233530"/>
            <a:ext cx="4593771" cy="2902590"/>
          </a:xfrm>
        </p:spPr>
        <p:txBody>
          <a:bodyPr>
            <a:normAutofit/>
          </a:bodyPr>
          <a:lstStyle>
            <a:lvl1pPr marL="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1pPr>
            <a:lvl2pPr marL="2286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2pPr>
            <a:lvl3pPr marL="4572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3pPr>
            <a:lvl4pPr marL="6858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4pPr>
            <a:lvl5pPr marL="9144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011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712900" y="407684"/>
            <a:ext cx="4910096" cy="2257167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rgbClr val="262626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 bwMode="white">
          <a:xfrm>
            <a:off x="6780414" y="3019130"/>
            <a:ext cx="4584265" cy="3159033"/>
          </a:xfrm>
        </p:spPr>
        <p:txBody>
          <a:bodyPr anchor="t" anchorCtr="1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6F08-408F-4BD2-A5F9-1FF72E18D3C3}" type="datetimeFigureOut">
              <a:rPr lang="en-US" noProof="0" smtClean="0"/>
              <a:t>2/19/2022</a:t>
            </a:fld>
            <a:endParaRPr lang="en-US" noProof="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A33C-B6D6-454E-A4EA-5198AC78DEE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EC71D9-8368-4022-BA35-B43400F925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7320" y="407684"/>
            <a:ext cx="5625849" cy="57704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9162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6F08-408F-4BD2-A5F9-1FF72E18D3C3}" type="datetimeFigureOut">
              <a:rPr lang="en-US" noProof="0" smtClean="0"/>
              <a:t>2/19/2022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A33C-B6D6-454E-A4EA-5198AC78DEE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E4AA6-ED36-4D3B-ABD8-3BA6059C3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44516" y="1127369"/>
            <a:ext cx="4703084" cy="1188720"/>
          </a:xfrm>
          <a:noFill/>
          <a:ln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4707B9-0409-43FA-B052-6AE401D76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4516" y="2263081"/>
            <a:ext cx="4702968" cy="3909119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28600" indent="0" algn="ctr">
              <a:buNone/>
              <a:defRPr>
                <a:solidFill>
                  <a:schemeClr val="bg1"/>
                </a:solidFill>
              </a:defRPr>
            </a:lvl2pPr>
            <a:lvl3pPr marL="457200" indent="0" algn="ctr">
              <a:buNone/>
              <a:defRPr>
                <a:solidFill>
                  <a:schemeClr val="bg1"/>
                </a:solidFill>
              </a:defRPr>
            </a:lvl3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  <a:lvl5pPr marL="9144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256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8386F08-408F-4BD2-A5F9-1FF72E18D3C3}" type="datetimeFigureOut">
              <a:rPr lang="en-US" noProof="0" smtClean="0"/>
              <a:t>2/19/2022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2F0A33C-B6D6-454E-A4EA-5198AC78DEE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314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9" r:id="rId3"/>
    <p:sldLayoutId id="2147483681" r:id="rId4"/>
    <p:sldLayoutId id="2147483690" r:id="rId5"/>
    <p:sldLayoutId id="2147483666" r:id="rId6"/>
    <p:sldLayoutId id="2147483687" r:id="rId7"/>
    <p:sldLayoutId id="2147483680" r:id="rId8"/>
    <p:sldLayoutId id="2147483688" r:id="rId9"/>
    <p:sldLayoutId id="2147483673" r:id="rId10"/>
    <p:sldLayoutId id="2147483692" r:id="rId11"/>
    <p:sldLayoutId id="2147483674" r:id="rId12"/>
    <p:sldLayoutId id="2147483676" r:id="rId13"/>
    <p:sldLayoutId id="2147483677" r:id="rId14"/>
    <p:sldLayoutId id="2147483691" r:id="rId15"/>
    <p:sldLayoutId id="2147483689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none" spc="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m0_W3xXIgD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fif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www.youtube.com/watch?v=oUBCLx3Upw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nnp-Ivj2ek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nnp-Ivj2ek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68idAfWNRXo&amp;ab_channel=OrphanedWildlifeCenter" TargetMode="Externa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s://www.youtube.com/watch?v=7leF_6u4oh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f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oblgpA5eT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T8YswmQuA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nd Canyon">
            <a:extLst>
              <a:ext uri="{FF2B5EF4-FFF2-40B4-BE49-F238E27FC236}">
                <a16:creationId xmlns:a16="http://schemas.microsoft.com/office/drawing/2014/main" id="{D4DB4774-6C88-4182-9622-B0F68F5AC5B3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2"/>
            <a:ext cx="12192000" cy="6876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73785415-E552-4742-B0A5-FC1ECF293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1650" y="1513712"/>
            <a:ext cx="3568700" cy="3852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itle 36">
            <a:extLst>
              <a:ext uri="{FF2B5EF4-FFF2-40B4-BE49-F238E27FC236}">
                <a16:creationId xmlns:a16="http://schemas.microsoft.com/office/drawing/2014/main" id="{1C44CABD-3945-420B-A1E8-0D3E5F523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6809" y="1512376"/>
            <a:ext cx="4583677" cy="1916624"/>
          </a:xfrm>
        </p:spPr>
        <p:txBody>
          <a:bodyPr>
            <a:normAutofit/>
          </a:bodyPr>
          <a:lstStyle/>
          <a:p>
            <a:r>
              <a:rPr lang="sl-SI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PRILAGODITVE ORGANIZMOV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Subtitle 37">
            <a:extLst>
              <a:ext uri="{FF2B5EF4-FFF2-40B4-BE49-F238E27FC236}">
                <a16:creationId xmlns:a16="http://schemas.microsoft.com/office/drawing/2014/main" id="{6ED6B106-CA53-428B-8BF0-1BC5768C0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1345" y="3322319"/>
            <a:ext cx="3369310" cy="2023304"/>
          </a:xfrm>
        </p:spPr>
        <p:txBody>
          <a:bodyPr>
            <a:normAutofit/>
          </a:bodyPr>
          <a:lstStyle/>
          <a:p>
            <a:r>
              <a:rPr lang="sl-SI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BIOLOGIJA 9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246D675-67E5-4555-A221-CF48521025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7DCC9775-E9C4-4A98-919A-D7C474DAAF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5DE801-F024-40F4-9D87-C92972A0A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AA70E4C-E817-4A4E-93CC-9733B4AE5F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AED02E-72AD-4F9E-B211-47F95715E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white">
          <a:xfrm>
            <a:off x="9458446" y="482032"/>
            <a:ext cx="2052000" cy="2052000"/>
            <a:chOff x="7452002" y="2805763"/>
            <a:chExt cx="3388474" cy="3388474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2D599C9-C2A3-48CB-9D9A-7AE27BA0F27A}"/>
                </a:ext>
              </a:extLst>
            </p:cNvPr>
            <p:cNvCxnSpPr>
              <a:cxnSpLocks/>
            </p:cNvCxnSpPr>
            <p:nvPr userDrawn="1"/>
          </p:nvCxnSpPr>
          <p:spPr bwMode="white">
            <a:xfrm rot="2700000" flipH="1">
              <a:off x="7452000" y="4500000"/>
              <a:ext cx="338847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1690C3C-C7B5-4535-A5D6-22DBC5630FA8}"/>
                </a:ext>
              </a:extLst>
            </p:cNvPr>
            <p:cNvCxnSpPr>
              <a:cxnSpLocks/>
            </p:cNvCxnSpPr>
            <p:nvPr userDrawn="1"/>
          </p:nvCxnSpPr>
          <p:spPr bwMode="white">
            <a:xfrm rot="18900000">
              <a:off x="7452002" y="4500000"/>
              <a:ext cx="338847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7897E6-775C-4603-8153-D078160E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620000" y="3221408"/>
            <a:ext cx="295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7EF755C8-D22F-4585-A846-467B938E1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42000" y="1437564"/>
            <a:ext cx="3708000" cy="3982873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4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82" y="146902"/>
            <a:ext cx="10676190" cy="196215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spcAft>
                <a:spcPts val="3000"/>
              </a:spcAft>
            </a:pPr>
            <a:r>
              <a:rPr lang="sl-SI" sz="4000" b="1" dirty="0">
                <a:solidFill>
                  <a:schemeClr val="tx1"/>
                </a:solidFill>
              </a:rPr>
              <a:t>EVOLUCIJSKA PRILAGODITEV ORGANIZMOV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/>
            <p:nvPr/>
          </p:nvCxnSpPr>
          <p:spPr>
            <a:xfrm>
              <a:off x="4267200" y="947420"/>
              <a:ext cx="71780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ED078-8EAD-450C-9AE7-C26196086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075" y="1630019"/>
            <a:ext cx="10883292" cy="4365462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000000"/>
                </a:solidFill>
              </a:rPr>
              <a:t>Zaradi prilagajanja organizmov so se nekatere lastnosti </a:t>
            </a:r>
            <a:r>
              <a:rPr lang="sl-SI" sz="2800" b="1" dirty="0">
                <a:solidFill>
                  <a:srgbClr val="000000"/>
                </a:solidFill>
              </a:rPr>
              <a:t>ohranjale</a:t>
            </a:r>
            <a:r>
              <a:rPr lang="sl-SI" sz="2800" dirty="0">
                <a:solidFill>
                  <a:srgbClr val="000000"/>
                </a:solidFill>
              </a:rPr>
              <a:t>, druge pa </a:t>
            </a:r>
            <a:r>
              <a:rPr lang="sl-SI" sz="2800" b="1" dirty="0">
                <a:solidFill>
                  <a:srgbClr val="000000"/>
                </a:solidFill>
              </a:rPr>
              <a:t>spreminjale</a:t>
            </a:r>
          </a:p>
          <a:p>
            <a:r>
              <a:rPr lang="sl-SI" sz="2800" dirty="0">
                <a:solidFill>
                  <a:srgbClr val="000000"/>
                </a:solidFill>
              </a:rPr>
              <a:t>V naslednjem videu boste spoznali </a:t>
            </a:r>
            <a:r>
              <a:rPr lang="sl-SI" sz="2800" b="1" dirty="0">
                <a:solidFill>
                  <a:srgbClr val="000000"/>
                </a:solidFill>
              </a:rPr>
              <a:t>homologne in analogne organe</a:t>
            </a:r>
          </a:p>
          <a:p>
            <a:r>
              <a:rPr lang="sl-SI" sz="2800" b="1" dirty="0">
                <a:solidFill>
                  <a:srgbClr val="000000"/>
                </a:solidFill>
                <a:hlinkClick r:id="rId2"/>
              </a:rPr>
              <a:t>https://www.youtube.com/watch?v=m0_W3xXIgDE</a:t>
            </a:r>
            <a:endParaRPr lang="sl-SI" sz="2800" b="1" dirty="0">
              <a:solidFill>
                <a:srgbClr val="000000"/>
              </a:solidFill>
            </a:endParaRPr>
          </a:p>
          <a:p>
            <a:endParaRPr lang="sl-SI" sz="2800" b="1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F750C1-F190-40C5-A803-10D5A4F30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577" y="780685"/>
            <a:ext cx="5742091" cy="4115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F39695-9A0C-4B33-98B0-679EA8FE4955}"/>
              </a:ext>
            </a:extLst>
          </p:cNvPr>
          <p:cNvSpPr txBox="1"/>
          <p:nvPr/>
        </p:nvSpPr>
        <p:spPr>
          <a:xfrm>
            <a:off x="5910577" y="4536402"/>
            <a:ext cx="9753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Človek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53324E-DFFA-4CC6-8050-A3C7535C92F1}"/>
              </a:ext>
            </a:extLst>
          </p:cNvPr>
          <p:cNvSpPr txBox="1"/>
          <p:nvPr/>
        </p:nvSpPr>
        <p:spPr>
          <a:xfrm>
            <a:off x="7614089" y="4564283"/>
            <a:ext cx="9753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Pes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C755F4-5BDC-424B-AC07-DAC6A90E6547}"/>
              </a:ext>
            </a:extLst>
          </p:cNvPr>
          <p:cNvSpPr txBox="1"/>
          <p:nvPr/>
        </p:nvSpPr>
        <p:spPr>
          <a:xfrm>
            <a:off x="9056045" y="4545401"/>
            <a:ext cx="9753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Ptič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7B3769-68DF-47DF-B80C-4C37A168EF0F}"/>
              </a:ext>
            </a:extLst>
          </p:cNvPr>
          <p:cNvSpPr txBox="1"/>
          <p:nvPr/>
        </p:nvSpPr>
        <p:spPr>
          <a:xfrm>
            <a:off x="10593324" y="4564283"/>
            <a:ext cx="9753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Kit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55A869-4639-4359-8CE5-99C65D85278B}"/>
              </a:ext>
            </a:extLst>
          </p:cNvPr>
          <p:cNvSpPr txBox="1"/>
          <p:nvPr/>
        </p:nvSpPr>
        <p:spPr>
          <a:xfrm>
            <a:off x="7937457" y="1105275"/>
            <a:ext cx="12708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Homologni organi</a:t>
            </a:r>
          </a:p>
        </p:txBody>
      </p:sp>
    </p:spTree>
    <p:extLst>
      <p:ext uri="{BB962C8B-B14F-4D97-AF65-F5344CB8AC3E}">
        <p14:creationId xmlns:p14="http://schemas.microsoft.com/office/powerpoint/2010/main" val="1187935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82" y="146902"/>
            <a:ext cx="10676190" cy="196215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spcAft>
                <a:spcPts val="3000"/>
              </a:spcAft>
            </a:pPr>
            <a:r>
              <a:rPr lang="sl-SI" sz="4000" b="1" dirty="0">
                <a:solidFill>
                  <a:schemeClr val="tx1"/>
                </a:solidFill>
              </a:rPr>
              <a:t>EVOLUCIJSKA PRILAGODITEV ORGANIZMOV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/>
            <p:nvPr/>
          </p:nvCxnSpPr>
          <p:spPr>
            <a:xfrm>
              <a:off x="4267200" y="947420"/>
              <a:ext cx="71780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ED078-8EAD-450C-9AE7-C26196086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075" y="1321904"/>
            <a:ext cx="10883292" cy="4869455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Homologni organi </a:t>
            </a:r>
            <a:r>
              <a:rPr lang="sl-SI" sz="2800" dirty="0">
                <a:solidFill>
                  <a:schemeClr val="tx1"/>
                </a:solidFill>
              </a:rPr>
              <a:t>so organi, ki imajo isti izvor, ne glede na podobnost ali funkcionalnost</a:t>
            </a:r>
          </a:p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Homologija </a:t>
            </a:r>
            <a:r>
              <a:rPr lang="sl-SI" sz="2800" dirty="0">
                <a:solidFill>
                  <a:schemeClr val="tx1"/>
                </a:solidFill>
              </a:rPr>
              <a:t>je torej podobnost v osnovni zgradbi organov zaradi skupnega evolucijskega izvora</a:t>
            </a:r>
          </a:p>
          <a:p>
            <a:r>
              <a:rPr lang="sl-SI" b="1" dirty="0">
                <a:solidFill>
                  <a:schemeClr val="tx1"/>
                </a:solidFill>
              </a:rPr>
              <a:t>Notranje ogrodje se razlikuje po obliki, dolžini itd., </a:t>
            </a:r>
            <a:r>
              <a:rPr lang="sl-SI" dirty="0">
                <a:solidFill>
                  <a:schemeClr val="tx1"/>
                </a:solidFill>
              </a:rPr>
              <a:t>ker so se organizmi različno prilagajali na potrebe okolja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F750C1-F190-40C5-A803-10D5A4F30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577" y="780685"/>
            <a:ext cx="5742091" cy="4115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F39695-9A0C-4B33-98B0-679EA8FE4955}"/>
              </a:ext>
            </a:extLst>
          </p:cNvPr>
          <p:cNvSpPr txBox="1"/>
          <p:nvPr/>
        </p:nvSpPr>
        <p:spPr>
          <a:xfrm>
            <a:off x="5910577" y="4536402"/>
            <a:ext cx="9753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Človek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53324E-DFFA-4CC6-8050-A3C7535C92F1}"/>
              </a:ext>
            </a:extLst>
          </p:cNvPr>
          <p:cNvSpPr txBox="1"/>
          <p:nvPr/>
        </p:nvSpPr>
        <p:spPr>
          <a:xfrm>
            <a:off x="7614089" y="4564283"/>
            <a:ext cx="9753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Pes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C755F4-5BDC-424B-AC07-DAC6A90E6547}"/>
              </a:ext>
            </a:extLst>
          </p:cNvPr>
          <p:cNvSpPr txBox="1"/>
          <p:nvPr/>
        </p:nvSpPr>
        <p:spPr>
          <a:xfrm>
            <a:off x="9056045" y="4545401"/>
            <a:ext cx="9753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Ptič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7B3769-68DF-47DF-B80C-4C37A168EF0F}"/>
              </a:ext>
            </a:extLst>
          </p:cNvPr>
          <p:cNvSpPr txBox="1"/>
          <p:nvPr/>
        </p:nvSpPr>
        <p:spPr>
          <a:xfrm>
            <a:off x="10593324" y="4564283"/>
            <a:ext cx="9753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Kit</a:t>
            </a:r>
          </a:p>
        </p:txBody>
      </p:sp>
    </p:spTree>
    <p:extLst>
      <p:ext uri="{BB962C8B-B14F-4D97-AF65-F5344CB8AC3E}">
        <p14:creationId xmlns:p14="http://schemas.microsoft.com/office/powerpoint/2010/main" val="4240983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82" y="146902"/>
            <a:ext cx="10676190" cy="196215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spcAft>
                <a:spcPts val="3000"/>
              </a:spcAft>
            </a:pPr>
            <a:r>
              <a:rPr lang="sl-SI" sz="4000" b="1" dirty="0">
                <a:solidFill>
                  <a:schemeClr val="tx1"/>
                </a:solidFill>
              </a:rPr>
              <a:t>EVOLUCIJSKA PRILAGODITEV ORGANIZMOV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/>
            <p:nvPr/>
          </p:nvCxnSpPr>
          <p:spPr>
            <a:xfrm>
              <a:off x="4267200" y="947420"/>
              <a:ext cx="71780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ED078-8EAD-450C-9AE7-C26196086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750" y="1172819"/>
            <a:ext cx="11105617" cy="5267735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chemeClr val="accent6">
                    <a:lumMod val="75000"/>
                  </a:schemeClr>
                </a:solidFill>
              </a:rPr>
              <a:t>Analogni organi </a:t>
            </a:r>
            <a:r>
              <a:rPr lang="sl-SI" sz="2800" dirty="0">
                <a:solidFill>
                  <a:schemeClr val="tx1"/>
                </a:solidFill>
              </a:rPr>
              <a:t>so organi, ki so si podobni, vendar nimajo istega izvora</a:t>
            </a:r>
          </a:p>
          <a:p>
            <a:r>
              <a:rPr lang="sl-SI" sz="2800" dirty="0">
                <a:solidFill>
                  <a:schemeClr val="tx1"/>
                </a:solidFill>
              </a:rPr>
              <a:t>Lastnosti organizmov, </a:t>
            </a:r>
            <a:r>
              <a:rPr lang="sl-SI" sz="2800" b="1" dirty="0">
                <a:solidFill>
                  <a:schemeClr val="tx1"/>
                </a:solidFill>
              </a:rPr>
              <a:t>živečih v podobnih okoljih</a:t>
            </a:r>
            <a:r>
              <a:rPr lang="sl-SI" sz="2800" dirty="0">
                <a:solidFill>
                  <a:schemeClr val="tx1"/>
                </a:solidFill>
              </a:rPr>
              <a:t>, so se podobno razvile – tako so si lahko nesorodni organizmi podobni</a:t>
            </a:r>
          </a:p>
          <a:p>
            <a:r>
              <a:rPr lang="sl-SI" sz="2300" dirty="0">
                <a:solidFill>
                  <a:schemeClr val="tx1"/>
                </a:solidFill>
              </a:rPr>
              <a:t>Okončine, ki so si podobne, so se razvile za: letenje, plavanje, grabljenje, preživetje rastlin v sušnih razmerah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B8873B-6D55-4BA5-87E4-856FE8C25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729" y="931861"/>
            <a:ext cx="4686300" cy="2895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A2951A-E673-442F-82D2-0A2866FA4323}"/>
              </a:ext>
            </a:extLst>
          </p:cNvPr>
          <p:cNvSpPr txBox="1"/>
          <p:nvPr/>
        </p:nvSpPr>
        <p:spPr>
          <a:xfrm>
            <a:off x="6520070" y="3619244"/>
            <a:ext cx="13417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Pterodaktil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5F6926-32F4-4118-9D2E-16F1B02A3F2F}"/>
              </a:ext>
            </a:extLst>
          </p:cNvPr>
          <p:cNvSpPr txBox="1"/>
          <p:nvPr/>
        </p:nvSpPr>
        <p:spPr>
          <a:xfrm>
            <a:off x="7965705" y="3703114"/>
            <a:ext cx="13417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Ptič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BC1A1F-5A59-4EBD-8B8C-F907B7EB4A6C}"/>
              </a:ext>
            </a:extLst>
          </p:cNvPr>
          <p:cNvSpPr txBox="1"/>
          <p:nvPr/>
        </p:nvSpPr>
        <p:spPr>
          <a:xfrm>
            <a:off x="9048645" y="3682986"/>
            <a:ext cx="13417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Netopir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9ACADA-75C4-4C89-85F0-729DCB4ED1AD}"/>
              </a:ext>
            </a:extLst>
          </p:cNvPr>
          <p:cNvSpPr txBox="1"/>
          <p:nvPr/>
        </p:nvSpPr>
        <p:spPr>
          <a:xfrm>
            <a:off x="6623923" y="2121495"/>
            <a:ext cx="8602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Metulj</a:t>
            </a:r>
          </a:p>
        </p:txBody>
      </p:sp>
    </p:spTree>
    <p:extLst>
      <p:ext uri="{BB962C8B-B14F-4D97-AF65-F5344CB8AC3E}">
        <p14:creationId xmlns:p14="http://schemas.microsoft.com/office/powerpoint/2010/main" val="3048810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82" y="146902"/>
            <a:ext cx="10676190" cy="196215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spcAft>
                <a:spcPts val="3000"/>
              </a:spcAft>
            </a:pPr>
            <a:r>
              <a:rPr lang="sl-SI" sz="4000" b="1" dirty="0">
                <a:solidFill>
                  <a:schemeClr val="tx1"/>
                </a:solidFill>
              </a:rPr>
              <a:t>VAJA – Razmisli, ali gre pri spodnjih dvojicah za homologne ali analogne organe.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/>
            <p:nvPr/>
          </p:nvCxnSpPr>
          <p:spPr>
            <a:xfrm>
              <a:off x="4267200" y="947420"/>
              <a:ext cx="71780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35C6DA2-707E-4EE0-AA12-76198B444E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42886"/>
              </p:ext>
            </p:extLst>
          </p:nvPr>
        </p:nvGraphicFramePr>
        <p:xfrm>
          <a:off x="698500" y="2084388"/>
          <a:ext cx="10883900" cy="45720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5441950">
                  <a:extLst>
                    <a:ext uri="{9D8B030D-6E8A-4147-A177-3AD203B41FA5}">
                      <a16:colId xmlns:a16="http://schemas.microsoft.com/office/drawing/2014/main" val="1359994111"/>
                    </a:ext>
                  </a:extLst>
                </a:gridCol>
                <a:gridCol w="5441950">
                  <a:extLst>
                    <a:ext uri="{9D8B030D-6E8A-4147-A177-3AD203B41FA5}">
                      <a16:colId xmlns:a16="http://schemas.microsoft.com/office/drawing/2014/main" val="839250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400" dirty="0">
                          <a:solidFill>
                            <a:schemeClr val="tx1"/>
                          </a:solidFill>
                        </a:rPr>
                        <a:t>Slonja noga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>
                          <a:solidFill>
                            <a:schemeClr val="tx1"/>
                          </a:solidFill>
                        </a:rPr>
                        <a:t>Ptičja perut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24810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4A601FAF-8E32-446C-9C13-E3FB9EAC5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403" y="2562466"/>
            <a:ext cx="3548261" cy="35482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9EB3CF-0336-415C-AF69-D97728D4A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760" y="2809368"/>
            <a:ext cx="4601817" cy="305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26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82" y="146902"/>
            <a:ext cx="10676190" cy="196215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spcAft>
                <a:spcPts val="3000"/>
              </a:spcAft>
            </a:pPr>
            <a:r>
              <a:rPr lang="sl-SI" sz="4000" b="1" dirty="0">
                <a:solidFill>
                  <a:schemeClr val="tx1"/>
                </a:solidFill>
              </a:rPr>
              <a:t>VAJA – Razmisli, ali gre pri spodnjih dvojicah za homologne ali analogne organe.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/>
            <p:nvPr/>
          </p:nvCxnSpPr>
          <p:spPr>
            <a:xfrm>
              <a:off x="4267200" y="947420"/>
              <a:ext cx="71780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35C6DA2-707E-4EE0-AA12-76198B444E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827882"/>
              </p:ext>
            </p:extLst>
          </p:nvPr>
        </p:nvGraphicFramePr>
        <p:xfrm>
          <a:off x="698500" y="2084388"/>
          <a:ext cx="10883900" cy="45720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5441950">
                  <a:extLst>
                    <a:ext uri="{9D8B030D-6E8A-4147-A177-3AD203B41FA5}">
                      <a16:colId xmlns:a16="http://schemas.microsoft.com/office/drawing/2014/main" val="1359994111"/>
                    </a:ext>
                  </a:extLst>
                </a:gridCol>
                <a:gridCol w="5441950">
                  <a:extLst>
                    <a:ext uri="{9D8B030D-6E8A-4147-A177-3AD203B41FA5}">
                      <a16:colId xmlns:a16="http://schemas.microsoft.com/office/drawing/2014/main" val="839250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400" dirty="0">
                          <a:solidFill>
                            <a:schemeClr val="tx1"/>
                          </a:solidFill>
                        </a:rPr>
                        <a:t>Iglica jelke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>
                          <a:solidFill>
                            <a:schemeClr val="tx1"/>
                          </a:solidFill>
                        </a:rPr>
                        <a:t>List bukve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2481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AC6F091-E3BC-4849-9AA5-D17BA99CC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336" y="3043343"/>
            <a:ext cx="3734629" cy="2327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60D0C3-3C35-44BB-9805-7CDC2CCD5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642" y="3026938"/>
            <a:ext cx="3475383" cy="230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14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82" y="146902"/>
            <a:ext cx="10676190" cy="196215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spcAft>
                <a:spcPts val="3000"/>
              </a:spcAft>
            </a:pPr>
            <a:r>
              <a:rPr lang="sl-SI" sz="4000" b="1" dirty="0">
                <a:solidFill>
                  <a:schemeClr val="tx1"/>
                </a:solidFill>
              </a:rPr>
              <a:t>VAJA – Razmisli, ali gre pri spodnjih dvojicah za homologne ali analogne organe.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/>
            <p:nvPr/>
          </p:nvCxnSpPr>
          <p:spPr>
            <a:xfrm>
              <a:off x="4267200" y="947420"/>
              <a:ext cx="71780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35C6DA2-707E-4EE0-AA12-76198B444E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856409"/>
              </p:ext>
            </p:extLst>
          </p:nvPr>
        </p:nvGraphicFramePr>
        <p:xfrm>
          <a:off x="698500" y="2084388"/>
          <a:ext cx="10883900" cy="45720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5441950">
                  <a:extLst>
                    <a:ext uri="{9D8B030D-6E8A-4147-A177-3AD203B41FA5}">
                      <a16:colId xmlns:a16="http://schemas.microsoft.com/office/drawing/2014/main" val="1359994111"/>
                    </a:ext>
                  </a:extLst>
                </a:gridCol>
                <a:gridCol w="5441950">
                  <a:extLst>
                    <a:ext uri="{9D8B030D-6E8A-4147-A177-3AD203B41FA5}">
                      <a16:colId xmlns:a16="http://schemas.microsoft.com/office/drawing/2014/main" val="839250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400" dirty="0">
                          <a:solidFill>
                            <a:schemeClr val="tx1"/>
                          </a:solidFill>
                        </a:rPr>
                        <a:t>Bramorjeve kopalne noge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>
                          <a:solidFill>
                            <a:schemeClr val="tx1"/>
                          </a:solidFill>
                        </a:rPr>
                        <a:t>Krtove kopalne noge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24810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BEF7D47-5A99-49EA-845F-E74C873F5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1" y="2920965"/>
            <a:ext cx="5318129" cy="25305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5C5477-DFAD-42F5-A358-00876AC60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211" y="2691365"/>
            <a:ext cx="4333461" cy="325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17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82" y="146902"/>
            <a:ext cx="10676190" cy="196215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spcAft>
                <a:spcPts val="3000"/>
              </a:spcAft>
            </a:pPr>
            <a:r>
              <a:rPr lang="sl-SI" sz="4000" b="1" dirty="0">
                <a:solidFill>
                  <a:schemeClr val="tx1"/>
                </a:solidFill>
              </a:rPr>
              <a:t>VAJA – Razmisli, ali gre pri spodnjih dvojicah za homologne ali analogne organe.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/>
            <p:nvPr/>
          </p:nvCxnSpPr>
          <p:spPr>
            <a:xfrm>
              <a:off x="4267200" y="947420"/>
              <a:ext cx="71780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35C6DA2-707E-4EE0-AA12-76198B444E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310375"/>
              </p:ext>
            </p:extLst>
          </p:nvPr>
        </p:nvGraphicFramePr>
        <p:xfrm>
          <a:off x="698500" y="2084388"/>
          <a:ext cx="10883900" cy="45720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5441950">
                  <a:extLst>
                    <a:ext uri="{9D8B030D-6E8A-4147-A177-3AD203B41FA5}">
                      <a16:colId xmlns:a16="http://schemas.microsoft.com/office/drawing/2014/main" val="1359994111"/>
                    </a:ext>
                  </a:extLst>
                </a:gridCol>
                <a:gridCol w="5441950">
                  <a:extLst>
                    <a:ext uri="{9D8B030D-6E8A-4147-A177-3AD203B41FA5}">
                      <a16:colId xmlns:a16="http://schemas.microsoft.com/office/drawing/2014/main" val="839250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400" dirty="0">
                          <a:solidFill>
                            <a:schemeClr val="tx1"/>
                          </a:solidFill>
                        </a:rPr>
                        <a:t>Netopirjevo krilo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>
                          <a:solidFill>
                            <a:schemeClr val="tx1"/>
                          </a:solidFill>
                        </a:rPr>
                        <a:t>Mačja noga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2481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F267401-9273-4542-A08B-4AAAE619A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872" y="2596230"/>
            <a:ext cx="3289850" cy="34403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4E5416-D1AD-43DF-916E-916457BCD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92" y="2639259"/>
            <a:ext cx="5189908" cy="341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05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82" y="146902"/>
            <a:ext cx="10676190" cy="196215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spcAft>
                <a:spcPts val="3000"/>
              </a:spcAft>
            </a:pPr>
            <a:r>
              <a:rPr lang="sl-SI" sz="4000" b="1" dirty="0">
                <a:solidFill>
                  <a:schemeClr val="tx1"/>
                </a:solidFill>
              </a:rPr>
              <a:t>VAJA – Razmisli, ali gre pri spodnjih dvojicah za homologne ali analogne organe.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/>
            <p:nvPr/>
          </p:nvCxnSpPr>
          <p:spPr>
            <a:xfrm>
              <a:off x="4267200" y="947420"/>
              <a:ext cx="71780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35C6DA2-707E-4EE0-AA12-76198B444E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422558"/>
              </p:ext>
            </p:extLst>
          </p:nvPr>
        </p:nvGraphicFramePr>
        <p:xfrm>
          <a:off x="698500" y="2084388"/>
          <a:ext cx="10883900" cy="45720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5441950">
                  <a:extLst>
                    <a:ext uri="{9D8B030D-6E8A-4147-A177-3AD203B41FA5}">
                      <a16:colId xmlns:a16="http://schemas.microsoft.com/office/drawing/2014/main" val="1359994111"/>
                    </a:ext>
                  </a:extLst>
                </a:gridCol>
                <a:gridCol w="5441950">
                  <a:extLst>
                    <a:ext uri="{9D8B030D-6E8A-4147-A177-3AD203B41FA5}">
                      <a16:colId xmlns:a16="http://schemas.microsoft.com/office/drawing/2014/main" val="839250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400" dirty="0">
                          <a:solidFill>
                            <a:schemeClr val="tx1"/>
                          </a:solidFill>
                        </a:rPr>
                        <a:t>Netopirjevo krilo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>
                          <a:solidFill>
                            <a:schemeClr val="tx1"/>
                          </a:solidFill>
                        </a:rPr>
                        <a:t>Metuljevo krilo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24810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B4E5416-D1AD-43DF-916E-916457BCD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92" y="2639259"/>
            <a:ext cx="5189908" cy="3418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AFFE6C-B599-4651-B147-E5F248511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237" y="2612039"/>
            <a:ext cx="3770928" cy="340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65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82" y="146902"/>
            <a:ext cx="10676190" cy="196215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spcAft>
                <a:spcPts val="3000"/>
              </a:spcAft>
            </a:pPr>
            <a:r>
              <a:rPr lang="sl-SI" sz="4000" b="1" dirty="0">
                <a:solidFill>
                  <a:schemeClr val="tx1"/>
                </a:solidFill>
              </a:rPr>
              <a:t>VAJA – Razmisli, ali gre pri spodnjih dvojicah za homologne ali analogne organe.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/>
            <p:nvPr/>
          </p:nvCxnSpPr>
          <p:spPr>
            <a:xfrm>
              <a:off x="4267200" y="947420"/>
              <a:ext cx="71780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35C6DA2-707E-4EE0-AA12-76198B444E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018374"/>
              </p:ext>
            </p:extLst>
          </p:nvPr>
        </p:nvGraphicFramePr>
        <p:xfrm>
          <a:off x="698500" y="2084388"/>
          <a:ext cx="10883900" cy="45720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5441950">
                  <a:extLst>
                    <a:ext uri="{9D8B030D-6E8A-4147-A177-3AD203B41FA5}">
                      <a16:colId xmlns:a16="http://schemas.microsoft.com/office/drawing/2014/main" val="1359994111"/>
                    </a:ext>
                  </a:extLst>
                </a:gridCol>
                <a:gridCol w="5441950">
                  <a:extLst>
                    <a:ext uri="{9D8B030D-6E8A-4147-A177-3AD203B41FA5}">
                      <a16:colId xmlns:a16="http://schemas.microsoft.com/office/drawing/2014/main" val="839250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400" dirty="0">
                          <a:solidFill>
                            <a:schemeClr val="tx1"/>
                          </a:solidFill>
                        </a:rPr>
                        <a:t>Kitova plavut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>
                          <a:solidFill>
                            <a:schemeClr val="tx1"/>
                          </a:solidFill>
                        </a:rPr>
                        <a:t>Ribja plavut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2481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0DED0DC-9BB4-4DA0-82EF-8B6A3903A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57" y="2639109"/>
            <a:ext cx="5534320" cy="33205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69B0EB-495C-4911-855B-5087A42B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484" y="2742835"/>
            <a:ext cx="6182557" cy="3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35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82" y="146902"/>
            <a:ext cx="10676190" cy="196215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spcAft>
                <a:spcPts val="3000"/>
              </a:spcAft>
            </a:pPr>
            <a:r>
              <a:rPr lang="sl-SI" sz="4000" b="1" dirty="0">
                <a:solidFill>
                  <a:schemeClr val="tx1"/>
                </a:solidFill>
              </a:rPr>
              <a:t>VAJA – Razmisli, ali gre pri spodnjih dvojicah za homologne ali analogne organe.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/>
            <p:nvPr/>
          </p:nvCxnSpPr>
          <p:spPr>
            <a:xfrm>
              <a:off x="4267200" y="947420"/>
              <a:ext cx="71780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35C6DA2-707E-4EE0-AA12-76198B444E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387850"/>
              </p:ext>
            </p:extLst>
          </p:nvPr>
        </p:nvGraphicFramePr>
        <p:xfrm>
          <a:off x="698500" y="2084388"/>
          <a:ext cx="10883900" cy="45720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5441950">
                  <a:extLst>
                    <a:ext uri="{9D8B030D-6E8A-4147-A177-3AD203B41FA5}">
                      <a16:colId xmlns:a16="http://schemas.microsoft.com/office/drawing/2014/main" val="1359994111"/>
                    </a:ext>
                  </a:extLst>
                </a:gridCol>
                <a:gridCol w="5441950">
                  <a:extLst>
                    <a:ext uri="{9D8B030D-6E8A-4147-A177-3AD203B41FA5}">
                      <a16:colId xmlns:a16="http://schemas.microsoft.com/office/drawing/2014/main" val="839250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400" dirty="0">
                          <a:solidFill>
                            <a:schemeClr val="tx1"/>
                          </a:solidFill>
                        </a:rPr>
                        <a:t>Krilo kobilice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>
                          <a:solidFill>
                            <a:schemeClr val="tx1"/>
                          </a:solidFill>
                        </a:rPr>
                        <a:t>Ptičja perut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24810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4A601FAF-8E32-446C-9C13-E3FB9EAC5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403" y="2562466"/>
            <a:ext cx="3548261" cy="3548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63362F-FBB0-40E0-A038-1C3033581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870" y="2858305"/>
            <a:ext cx="4339424" cy="288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6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91" y="178905"/>
            <a:ext cx="10676190" cy="196215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spcAft>
                <a:spcPts val="3000"/>
              </a:spcAft>
            </a:pPr>
            <a:r>
              <a:rPr lang="sl-SI" sz="4000" b="1" dirty="0">
                <a:solidFill>
                  <a:schemeClr val="tx1"/>
                </a:solidFill>
              </a:rPr>
              <a:t>DEJAVNOST </a:t>
            </a:r>
            <a:r>
              <a:rPr lang="sl-SI" sz="2400" b="1" dirty="0">
                <a:solidFill>
                  <a:schemeClr val="tx1"/>
                </a:solidFill>
              </a:rPr>
              <a:t>Izmisli si živo bitje in ga nariši – bitje mora biti prilagojeno na življenje v določenem okolju. Prilagoditve boš opisal.</a:t>
            </a:r>
            <a:br>
              <a:rPr lang="sl-SI" sz="4000" b="1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AF741B-DF59-46F3-B50D-1DD0373FB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28" y="1150358"/>
            <a:ext cx="4618769" cy="2598058"/>
          </a:xfr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/>
            <p:nvPr/>
          </p:nvCxnSpPr>
          <p:spPr>
            <a:xfrm>
              <a:off x="4267200" y="947420"/>
              <a:ext cx="71780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B91128F-25EA-466D-961A-FBC12B9FD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982" y="1166192"/>
            <a:ext cx="3455794" cy="2591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9BC820-E09A-4601-8C41-636494299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595" y="4252106"/>
            <a:ext cx="3906405" cy="26042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7380E6-1249-4257-8866-C30F7F0E4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697" y="3776026"/>
            <a:ext cx="4618763" cy="30807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F6F79D-408A-48F8-A9BA-837E7F7C74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2460" y="3776026"/>
            <a:ext cx="3392999" cy="30819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2FA753-AF7E-466D-B3A9-C5DF5DCB4D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2496" y="1168975"/>
            <a:ext cx="4309504" cy="242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38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82" y="146902"/>
            <a:ext cx="10676190" cy="196215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spcAft>
                <a:spcPts val="3000"/>
              </a:spcAft>
            </a:pPr>
            <a:r>
              <a:rPr lang="sl-SI" b="1" dirty="0">
                <a:solidFill>
                  <a:srgbClr val="00B050"/>
                </a:solidFill>
              </a:rPr>
              <a:t>VZAJEMNA EVOLUCIJA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/>
            <p:nvPr/>
          </p:nvCxnSpPr>
          <p:spPr>
            <a:xfrm>
              <a:off x="4267200" y="947420"/>
              <a:ext cx="71780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B9CC0-F15E-4FFA-90EC-91B0F3357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108" y="954157"/>
            <a:ext cx="10883292" cy="4631068"/>
          </a:xfrm>
        </p:spPr>
        <p:txBody>
          <a:bodyPr/>
          <a:lstStyle/>
          <a:p>
            <a:pPr marL="0" indent="0">
              <a:buNone/>
            </a:pPr>
            <a:r>
              <a:rPr lang="sl-SI" b="1" dirty="0"/>
              <a:t>V zvezek napiši nov naslov in naslednje točke. </a:t>
            </a:r>
          </a:p>
          <a:p>
            <a:r>
              <a:rPr lang="sl-SI" dirty="0"/>
              <a:t>Definicija vzajemne evolucije </a:t>
            </a:r>
          </a:p>
          <a:p>
            <a:r>
              <a:rPr lang="sl-SI" dirty="0"/>
              <a:t>a) Vzajemna evolucija je proces </a:t>
            </a:r>
            <a:r>
              <a:rPr lang="sl-SI" b="1" dirty="0"/>
              <a:t>medsebojnega prilagajanja dveh vrst</a:t>
            </a:r>
            <a:r>
              <a:rPr lang="sl-SI" dirty="0"/>
              <a:t>, ki je odvisno od odnosa v katerem sta dve vrsti. To pomeni, da ena vrsta vpliva na evolucijo druge in obratno. </a:t>
            </a:r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b) Proces razvoja dveh vrst je močno povezan s tem, v kakšnem odnosu sobivata. </a:t>
            </a:r>
            <a:r>
              <a:rPr lang="sl-SI" b="1" dirty="0"/>
              <a:t>Bolj ko sta povezani, večja je možnost vzajemne evolucije.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13D5E7-6C12-43F1-B809-09EFA5B58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20" y="4585986"/>
            <a:ext cx="3734408" cy="22720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76EF5C-3DED-4BEE-B99C-E4A3F78CA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525" y="3456049"/>
            <a:ext cx="5157475" cy="340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12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82" y="146902"/>
            <a:ext cx="10676190" cy="196215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spcAft>
                <a:spcPts val="3000"/>
              </a:spcAft>
            </a:pPr>
            <a:r>
              <a:rPr lang="sl-SI" b="1" dirty="0">
                <a:solidFill>
                  <a:srgbClr val="00B050"/>
                </a:solidFill>
              </a:rPr>
              <a:t>VZAJEMNA EVOLUCIJA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/>
            <p:nvPr/>
          </p:nvCxnSpPr>
          <p:spPr>
            <a:xfrm>
              <a:off x="4267200" y="947420"/>
              <a:ext cx="71780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B9CC0-F15E-4FFA-90EC-91B0F3357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108" y="954157"/>
            <a:ext cx="10883292" cy="4631068"/>
          </a:xfrm>
        </p:spPr>
        <p:txBody>
          <a:bodyPr/>
          <a:lstStyle/>
          <a:p>
            <a:r>
              <a:rPr lang="sl-SI" dirty="0"/>
              <a:t>Ogledate si spodnji video o galapaških želvah in odgovorite na prva 4 vprašanja na delovnem listu.</a:t>
            </a:r>
          </a:p>
          <a:p>
            <a:r>
              <a:rPr lang="sl-SI" dirty="0">
                <a:hlinkClick r:id="rId2"/>
              </a:rPr>
              <a:t>https://www.youtube.com/watch?v=oUBCLx3Upwc</a:t>
            </a:r>
            <a:endParaRPr lang="sl-SI" dirty="0"/>
          </a:p>
          <a:p>
            <a:endParaRPr lang="sl-S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13D5E7-6C12-43F1-B809-09EFA5B58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75" y="3213168"/>
            <a:ext cx="5990587" cy="36446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76EF5C-3DED-4BEE-B99C-E4A3F78CA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734" y="3213168"/>
            <a:ext cx="5525691" cy="364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63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82" y="146902"/>
            <a:ext cx="10676190" cy="196215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spcAft>
                <a:spcPts val="3000"/>
              </a:spcAft>
            </a:pPr>
            <a:r>
              <a:rPr lang="sl-SI" b="1" dirty="0">
                <a:solidFill>
                  <a:srgbClr val="00B050"/>
                </a:solidFill>
              </a:rPr>
              <a:t>VZAJEMNA EVOLUCIJA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/>
            <p:nvPr/>
          </p:nvCxnSpPr>
          <p:spPr>
            <a:xfrm>
              <a:off x="4267200" y="947420"/>
              <a:ext cx="71780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B9CC0-F15E-4FFA-90EC-91B0F3357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108" y="954156"/>
            <a:ext cx="10883292" cy="5135595"/>
          </a:xfrm>
        </p:spPr>
        <p:txBody>
          <a:bodyPr>
            <a:normAutofit/>
          </a:bodyPr>
          <a:lstStyle/>
          <a:p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Napišete podnaslov: </a:t>
            </a:r>
            <a:r>
              <a:rPr lang="sl-SI" b="1" u="sng" dirty="0">
                <a:latin typeface="Verdana" panose="020B0604030504040204" pitchFamily="34" charset="0"/>
                <a:ea typeface="Verdana" panose="020B0604030504040204" pitchFamily="34" charset="0"/>
              </a:rPr>
              <a:t>NARAŠČUJOČA ODPORNOST BAKTERIJ PROTI ANTIBIOTIKOM</a:t>
            </a:r>
          </a:p>
          <a:p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Prepišejo vprašanja: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Kje vse najdemo bakterije? Jih je veliko?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Kakšen učinek imajo lahko bakterije na človeka?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Zakaj so bakterije postale odporne na antibiotike? Kako odpornost nastane?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Naštej bakterije, ki so človeku nevarne.</a:t>
            </a:r>
          </a:p>
          <a:p>
            <a:pPr marL="0" indent="0">
              <a:buNone/>
            </a:pPr>
            <a:endParaRPr lang="sl-SI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sl-SI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</a:rPr>
              <a:t>Odgovorijo na vprašanja po ogledu videa: 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https://www.youtube.com/watch?v=znnp-Ivj2ek</a:t>
            </a:r>
            <a:endParaRPr lang="sl-SI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(video ima slovenske podnapise)</a:t>
            </a: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Pomagajo si še z U/str.78, 79.</a:t>
            </a:r>
          </a:p>
        </p:txBody>
      </p:sp>
    </p:spTree>
    <p:extLst>
      <p:ext uri="{BB962C8B-B14F-4D97-AF65-F5344CB8AC3E}">
        <p14:creationId xmlns:p14="http://schemas.microsoft.com/office/powerpoint/2010/main" val="133866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82" y="146902"/>
            <a:ext cx="10676190" cy="196215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spcAft>
                <a:spcPts val="3000"/>
              </a:spcAft>
            </a:pPr>
            <a:r>
              <a:rPr lang="sl-SI" b="1" dirty="0">
                <a:solidFill>
                  <a:srgbClr val="00B050"/>
                </a:solidFill>
              </a:rPr>
              <a:t>VZAJEMNA EVOLUCIJA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/>
            <p:nvPr/>
          </p:nvCxnSpPr>
          <p:spPr>
            <a:xfrm>
              <a:off x="4267200" y="947420"/>
              <a:ext cx="71780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B9CC0-F15E-4FFA-90EC-91B0F3357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108" y="954156"/>
            <a:ext cx="10883292" cy="5135595"/>
          </a:xfrm>
        </p:spPr>
        <p:txBody>
          <a:bodyPr>
            <a:normAutofit/>
          </a:bodyPr>
          <a:lstStyle/>
          <a:p>
            <a:r>
              <a:rPr lang="sl-SI" b="1" u="sng" dirty="0">
                <a:latin typeface="Verdana" panose="020B0604030504040204" pitchFamily="34" charset="0"/>
                <a:ea typeface="Verdana" panose="020B0604030504040204" pitchFamily="34" charset="0"/>
              </a:rPr>
              <a:t>NARAŠČUJOČA ODPORNOST VIRUSA PROTI CEPIVOM</a:t>
            </a:r>
          </a:p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ZANIMIVOST!</a:t>
            </a:r>
          </a:p>
          <a:p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Podobno se dogaja sedaj z odpornostjo koronavirusa na cepivo in na naš imunski sistem</a:t>
            </a:r>
          </a:p>
          <a:p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Številne mutacije virusa mu omogočajo, da se lahko ponovno okužimo</a:t>
            </a:r>
          </a:p>
          <a:p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Najnovejša verzija – </a:t>
            </a:r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</a:rPr>
              <a:t>omikron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 – ima lastnosti, da je izjemno nalezljiva, ne glede na to, ali si cepljen oz. prebolel</a:t>
            </a:r>
          </a:p>
          <a:p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Ima tudi lastnost, da se simptomi pojavljajo prej kot običajno</a:t>
            </a:r>
          </a:p>
          <a:p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Še posebej prebolevniki, pa tudi velika večina preostalih, novo različico preboleva kot „prehlad“</a:t>
            </a:r>
          </a:p>
          <a:p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To pa še ne pomeni, da je epidemije konec</a:t>
            </a:r>
          </a:p>
          <a:p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Več v videu: 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https://www.youtube.com/watch?v=znnp-Ivj2ek</a:t>
            </a:r>
            <a:endParaRPr lang="sl-SI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393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82" y="146902"/>
            <a:ext cx="10676190" cy="196215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spcAft>
                <a:spcPts val="3000"/>
              </a:spcAft>
            </a:pPr>
            <a:r>
              <a:rPr lang="sl-SI" b="1" dirty="0">
                <a:solidFill>
                  <a:srgbClr val="00B050"/>
                </a:solidFill>
              </a:rPr>
              <a:t>NASTAJANJE NOVIH VRST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/>
            <p:nvPr/>
          </p:nvCxnSpPr>
          <p:spPr>
            <a:xfrm>
              <a:off x="4267200" y="947420"/>
              <a:ext cx="71780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B9CC0-F15E-4FFA-90EC-91B0F3357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108" y="954156"/>
            <a:ext cx="10883292" cy="5135595"/>
          </a:xfrm>
        </p:spPr>
        <p:txBody>
          <a:bodyPr>
            <a:normAutofit/>
          </a:bodyPr>
          <a:lstStyle/>
          <a:p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</a:rPr>
              <a:t>Populacija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 so osebki iste vrste, ki živijo na določenem območju ob določenem času</a:t>
            </a:r>
          </a:p>
          <a:p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Vzrok za ločitev populacije je pogosto </a:t>
            </a:r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</a:rPr>
              <a:t>geografski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 = ločitev prvotne populacije na več manjših lahko povzroči že dvig gladine morja, nastanek jezera, zgraditev avtoceste, spremenjen tok reke...</a:t>
            </a:r>
            <a:endParaRPr lang="sl-SI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74392-2056-421A-8D50-6418F3A1C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357" y="2870320"/>
            <a:ext cx="2550215" cy="3840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8986F4-305E-4E2D-8E2F-2B14736A4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998" y="225271"/>
            <a:ext cx="3967574" cy="26450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C06E1B-0DD8-4135-9E6A-BDB564F90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019" y="4898016"/>
            <a:ext cx="3017520" cy="18105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041055-E786-46AB-A07E-054F77D8F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6718" y="2867751"/>
            <a:ext cx="3068902" cy="384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32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82" y="146902"/>
            <a:ext cx="10676190" cy="196215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spcAft>
                <a:spcPts val="3000"/>
              </a:spcAft>
            </a:pPr>
            <a:r>
              <a:rPr lang="sl-SI" b="1" dirty="0">
                <a:solidFill>
                  <a:srgbClr val="00B050"/>
                </a:solidFill>
              </a:rPr>
              <a:t>NASTAJANJE NOVIH VRST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/>
            <p:nvPr/>
          </p:nvCxnSpPr>
          <p:spPr>
            <a:xfrm>
              <a:off x="4267200" y="947420"/>
              <a:ext cx="71780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B9CC0-F15E-4FFA-90EC-91B0F3357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108" y="954156"/>
            <a:ext cx="10883292" cy="5135595"/>
          </a:xfrm>
        </p:spPr>
        <p:txBody>
          <a:bodyPr>
            <a:normAutofit/>
          </a:bodyPr>
          <a:lstStyle/>
          <a:p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</a:rPr>
              <a:t>Populacija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 so osebki iste vrste, ki živijo na določenem območju ob določenem času</a:t>
            </a:r>
          </a:p>
          <a:p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Vzrok za ločitev populacije je pogosto </a:t>
            </a:r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</a:rPr>
              <a:t>geografski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 = ločitev prvotne populacije na več manjših lahko povzroči že dvig gladine morja, nastanek jezera, zgraditev avtoceste, spremenjen tok reke...</a:t>
            </a:r>
            <a:endParaRPr lang="sl-SI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74392-2056-421A-8D50-6418F3A1C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357" y="2870320"/>
            <a:ext cx="2550215" cy="3840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8986F4-305E-4E2D-8E2F-2B14736A4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998" y="225271"/>
            <a:ext cx="3967574" cy="26450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C06E1B-0DD8-4135-9E6A-BDB564F90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019" y="4898016"/>
            <a:ext cx="3017520" cy="18105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041055-E786-46AB-A07E-054F77D8F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6718" y="2867751"/>
            <a:ext cx="3068902" cy="3840777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9270459" y="6353749"/>
            <a:ext cx="2857275" cy="415498"/>
          </a:xfrm>
          <a:prstGeom prst="rect">
            <a:avLst/>
          </a:prstGeom>
          <a:solidFill>
            <a:srgbClr val="FAB900"/>
          </a:solidFill>
        </p:spPr>
        <p:txBody>
          <a:bodyPr wrap="square" rtlCol="0">
            <a:spAutoFit/>
          </a:bodyPr>
          <a:lstStyle/>
          <a:p>
            <a:r>
              <a:rPr lang="sl-SI" sz="1050" dirty="0">
                <a:hlinkClick r:id="rId6"/>
              </a:rPr>
              <a:t>https://www.youtube.com/watch?v=68idAfWNRXo&amp;ab_channel=OrphanedWildlifeCenter</a:t>
            </a:r>
            <a:endParaRPr lang="sl-SI" sz="1050" dirty="0"/>
          </a:p>
        </p:txBody>
      </p:sp>
    </p:spTree>
    <p:extLst>
      <p:ext uri="{BB962C8B-B14F-4D97-AF65-F5344CB8AC3E}">
        <p14:creationId xmlns:p14="http://schemas.microsoft.com/office/powerpoint/2010/main" val="3276741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82" y="146902"/>
            <a:ext cx="10676190" cy="196215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spcAft>
                <a:spcPts val="3000"/>
              </a:spcAft>
            </a:pPr>
            <a:r>
              <a:rPr lang="sl-SI" b="1" dirty="0">
                <a:solidFill>
                  <a:srgbClr val="00B050"/>
                </a:solidFill>
              </a:rPr>
              <a:t>NASTAJANJE NOVIH VRST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/>
            <p:nvPr/>
          </p:nvCxnSpPr>
          <p:spPr>
            <a:xfrm>
              <a:off x="4267200" y="947420"/>
              <a:ext cx="71780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B9CC0-F15E-4FFA-90EC-91B0F3357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108" y="954156"/>
            <a:ext cx="10883292" cy="5135595"/>
          </a:xfrm>
        </p:spPr>
        <p:txBody>
          <a:bodyPr>
            <a:normAutofit/>
          </a:bodyPr>
          <a:lstStyle/>
          <a:p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Ločitev populacije privede do nastanka novih vrst zaradi:</a:t>
            </a:r>
          </a:p>
          <a:p>
            <a:r>
              <a:rPr lang="sl-SI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Mutacij</a:t>
            </a:r>
          </a:p>
          <a:p>
            <a:r>
              <a:rPr lang="sl-SI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Naravnega izbora (manj križanja)</a:t>
            </a:r>
          </a:p>
          <a:p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Nove vrste nastajajo tisoče ali celo milijone let</a:t>
            </a:r>
          </a:p>
          <a:p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</a:rPr>
              <a:t>ENDEMITI 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= vrste, ki živijo le na določenem predelu sveta in so potomci nekoč zelo razširjenih vrst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0A5BC9-0BAE-4227-9BBC-3D5BEAEC7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185" y="768241"/>
            <a:ext cx="5912227" cy="542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17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82" y="146902"/>
            <a:ext cx="10676190" cy="196215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spcAft>
                <a:spcPts val="3000"/>
              </a:spcAft>
            </a:pPr>
            <a:r>
              <a:rPr lang="sl-SI" b="1" dirty="0">
                <a:solidFill>
                  <a:srgbClr val="00B050"/>
                </a:solidFill>
              </a:rPr>
              <a:t>NASTAJANJE NOVIH VRST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/>
            <p:nvPr/>
          </p:nvCxnSpPr>
          <p:spPr>
            <a:xfrm>
              <a:off x="4267200" y="947420"/>
              <a:ext cx="71780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B9CC0-F15E-4FFA-90EC-91B0F3357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108" y="954156"/>
            <a:ext cx="10883292" cy="5135595"/>
          </a:xfrm>
        </p:spPr>
        <p:txBody>
          <a:bodyPr>
            <a:normAutofit/>
          </a:bodyPr>
          <a:lstStyle/>
          <a:p>
            <a:r>
              <a:rPr lang="sl-SI" sz="2000" b="1" dirty="0">
                <a:latin typeface="Verdana" panose="020B0604030504040204" pitchFamily="34" charset="0"/>
                <a:ea typeface="Verdana" panose="020B0604030504040204" pitchFamily="34" charset="0"/>
              </a:rPr>
              <a:t>SLOVENSKI ENDEMITI</a:t>
            </a:r>
            <a:endParaRPr lang="sl-S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9" y="1561106"/>
            <a:ext cx="2747540" cy="179505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94" y="896118"/>
            <a:ext cx="3404144" cy="289352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202" y="852547"/>
            <a:ext cx="2011059" cy="310587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36" y="4131896"/>
            <a:ext cx="3766811" cy="250963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87" y="4131896"/>
            <a:ext cx="3990975" cy="260032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1"/>
          <a:stretch/>
        </p:blipFill>
        <p:spPr>
          <a:xfrm>
            <a:off x="833843" y="3639885"/>
            <a:ext cx="2418676" cy="30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8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82" y="146902"/>
            <a:ext cx="10676190" cy="196215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spcAft>
                <a:spcPts val="3000"/>
              </a:spcAft>
            </a:pPr>
            <a:r>
              <a:rPr lang="sl-SI" b="1" dirty="0">
                <a:solidFill>
                  <a:srgbClr val="00B050"/>
                </a:solidFill>
              </a:rPr>
              <a:t>Razširjenost vrst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/>
            <p:nvPr/>
          </p:nvCxnSpPr>
          <p:spPr>
            <a:xfrm>
              <a:off x="4267200" y="947420"/>
              <a:ext cx="71780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B9CC0-F15E-4FFA-90EC-91B0F3357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108" y="954156"/>
            <a:ext cx="10883292" cy="5135595"/>
          </a:xfrm>
        </p:spPr>
        <p:txBody>
          <a:bodyPr>
            <a:normAutofit/>
          </a:bodyPr>
          <a:lstStyle/>
          <a:p>
            <a:r>
              <a:rPr lang="sl-SI" sz="20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https://www.youtube.com/watch?v=7leF_6u4ohI</a:t>
            </a:r>
            <a:endParaRPr lang="sl-S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l-SI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Pangea</a:t>
            </a:r>
            <a:r>
              <a:rPr lang="sl-SI" sz="3200" dirty="0">
                <a:latin typeface="Verdana" panose="020B0604030504040204" pitchFamily="34" charset="0"/>
                <a:ea typeface="Verdana" panose="020B0604030504040204" pitchFamily="34" charset="0"/>
              </a:rPr>
              <a:t> in ločevanje kontinentov</a:t>
            </a:r>
          </a:p>
          <a:p>
            <a:endParaRPr lang="sl-SI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sl-SI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sl-SI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78" y="0"/>
            <a:ext cx="6061022" cy="404068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65" y="4108516"/>
            <a:ext cx="4889354" cy="274948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6306"/>
            <a:ext cx="4293439" cy="273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48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75" y="862519"/>
            <a:ext cx="10676190" cy="196215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spcAft>
                <a:spcPts val="3000"/>
              </a:spcAft>
            </a:pPr>
            <a:r>
              <a:rPr lang="sl-SI" sz="4000" b="1" dirty="0">
                <a:solidFill>
                  <a:schemeClr val="tx1"/>
                </a:solidFill>
              </a:rPr>
              <a:t>PRILAGODITVE ORGANIZMOV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r>
              <a:rPr lang="sl-SI" sz="2000" b="1" dirty="0">
                <a:solidFill>
                  <a:schemeClr val="tx1"/>
                </a:solidFill>
                <a:latin typeface="+mn-lt"/>
              </a:rPr>
              <a:t>V naravi se organizmi ne prilagajajo načrtno, temveč je proces prilagajanja nenačrten in dolgotrajen.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/>
            <p:nvPr/>
          </p:nvCxnSpPr>
          <p:spPr>
            <a:xfrm>
              <a:off x="4267200" y="947420"/>
              <a:ext cx="71780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ED078-8EAD-450C-9AE7-C26196086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075" y="2494327"/>
            <a:ext cx="10883292" cy="3501154"/>
          </a:xfrm>
        </p:spPr>
        <p:txBody>
          <a:bodyPr>
            <a:normAutofit/>
          </a:bodyPr>
          <a:lstStyle/>
          <a:p>
            <a:r>
              <a:rPr lang="sl-SI" sz="2800" dirty="0"/>
              <a:t>Vsi organizmi </a:t>
            </a:r>
            <a:r>
              <a:rPr lang="sl-SI" sz="2800" b="1" dirty="0">
                <a:solidFill>
                  <a:schemeClr val="tx1"/>
                </a:solidFill>
              </a:rPr>
              <a:t>so</a:t>
            </a:r>
            <a:r>
              <a:rPr lang="sl-SI" sz="2800" dirty="0"/>
              <a:t> prilagojeni na okolje v katerem živijo.</a:t>
            </a:r>
          </a:p>
          <a:p>
            <a:r>
              <a:rPr lang="sl-SI" sz="2800" dirty="0"/>
              <a:t>V danem okolju so se ohranile tiste lastnosti organizmov, ki so </a:t>
            </a:r>
            <a:r>
              <a:rPr lang="sl-SI" sz="2800" b="1" dirty="0"/>
              <a:t>omogočale preživetje.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C0743D-3F2E-4703-A3CB-B8F0DD6E3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139" y="2149403"/>
            <a:ext cx="3126869" cy="2345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1C38BD-E74C-44D7-9268-C6AA53FD2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876" y="2149403"/>
            <a:ext cx="2340969" cy="3277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2C0E80-2055-49B8-A68D-5E6F35CE7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487" y="4607978"/>
            <a:ext cx="2594522" cy="22500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57DC31-C560-4CC8-9131-935613F2A3F5}"/>
              </a:ext>
            </a:extLst>
          </p:cNvPr>
          <p:cNvSpPr txBox="1"/>
          <p:nvPr/>
        </p:nvSpPr>
        <p:spPr>
          <a:xfrm>
            <a:off x="427386" y="216188"/>
            <a:ext cx="115890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b="1" dirty="0">
                <a:solidFill>
                  <a:schemeClr val="accent1">
                    <a:lumMod val="75000"/>
                  </a:schemeClr>
                </a:solidFill>
              </a:rPr>
              <a:t>PREPIŠEMO – naslov in besedilo.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75536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75" y="862519"/>
            <a:ext cx="10676190" cy="196215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spcAft>
                <a:spcPts val="3000"/>
              </a:spcAft>
            </a:pPr>
            <a:r>
              <a:rPr lang="sl-SI" sz="4000" b="1" dirty="0">
                <a:solidFill>
                  <a:schemeClr val="tx1"/>
                </a:solidFill>
              </a:rPr>
              <a:t>PRILAGODITVE ORGANIZMOV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/>
            <p:nvPr/>
          </p:nvCxnSpPr>
          <p:spPr>
            <a:xfrm>
              <a:off x="4267200" y="947420"/>
              <a:ext cx="71780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ED078-8EAD-450C-9AE7-C26196086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075" y="2494327"/>
            <a:ext cx="10883292" cy="3501154"/>
          </a:xfrm>
        </p:spPr>
        <p:txBody>
          <a:bodyPr>
            <a:normAutofit/>
          </a:bodyPr>
          <a:lstStyle/>
          <a:p>
            <a:r>
              <a:rPr lang="sl-SI" sz="2800" b="1" dirty="0"/>
              <a:t>PRIMER LISIC – </a:t>
            </a:r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to je </a:t>
            </a:r>
            <a:r>
              <a:rPr lang="sl-SI" sz="2800" b="1" u="sng" dirty="0">
                <a:solidFill>
                  <a:schemeClr val="accent1">
                    <a:lumMod val="75000"/>
                  </a:schemeClr>
                </a:solidFill>
              </a:rPr>
              <a:t>prilagoditev na mraz oz. vročino.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C0743D-3F2E-4703-A3CB-B8F0DD6E3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139" y="2149403"/>
            <a:ext cx="3126869" cy="2345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1C38BD-E74C-44D7-9268-C6AA53FD2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876" y="2149403"/>
            <a:ext cx="2340969" cy="3277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2C0E80-2055-49B8-A68D-5E6F35CE7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487" y="4607978"/>
            <a:ext cx="2594522" cy="22500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57DC31-C560-4CC8-9131-935613F2A3F5}"/>
              </a:ext>
            </a:extLst>
          </p:cNvPr>
          <p:cNvSpPr txBox="1"/>
          <p:nvPr/>
        </p:nvSpPr>
        <p:spPr>
          <a:xfrm>
            <a:off x="427386" y="216188"/>
            <a:ext cx="1158902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b="1" dirty="0">
                <a:solidFill>
                  <a:schemeClr val="accent1">
                    <a:lumMod val="75000"/>
                  </a:schemeClr>
                </a:solidFill>
              </a:rPr>
              <a:t>PREPIŠEMO – Primer lisice si preberete na strani v U/str.71.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56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75" y="862519"/>
            <a:ext cx="10676190" cy="196215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spcAft>
                <a:spcPts val="3000"/>
              </a:spcAft>
            </a:pPr>
            <a:r>
              <a:rPr lang="sl-SI" sz="4000" b="1" dirty="0">
                <a:solidFill>
                  <a:schemeClr val="tx1"/>
                </a:solidFill>
              </a:rPr>
              <a:t>PRILAGODITVE ORGANIZMOV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/>
            <p:nvPr/>
          </p:nvCxnSpPr>
          <p:spPr>
            <a:xfrm>
              <a:off x="4267200" y="947420"/>
              <a:ext cx="71780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ED078-8EAD-450C-9AE7-C26196086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075" y="1580323"/>
            <a:ext cx="10883292" cy="44151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800" b="1" dirty="0"/>
          </a:p>
          <a:p>
            <a:r>
              <a:rPr lang="sl-SI" sz="2800" b="1" dirty="0"/>
              <a:t>PRILAGODITEV kot zaščita pred plenilci ali skrivanje pred plenom – </a:t>
            </a:r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napiši nekaj primerov!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144DAD-8DD7-431C-8164-9BA34F9227AF}"/>
              </a:ext>
            </a:extLst>
          </p:cNvPr>
          <p:cNvSpPr txBox="1"/>
          <p:nvPr/>
        </p:nvSpPr>
        <p:spPr>
          <a:xfrm>
            <a:off x="427386" y="216188"/>
            <a:ext cx="1158902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b="1" dirty="0">
                <a:solidFill>
                  <a:schemeClr val="accent1">
                    <a:lumMod val="75000"/>
                  </a:schemeClr>
                </a:solidFill>
              </a:rPr>
              <a:t>PREPIŠEMO – Napiši nekaj primerov, ki smo jih že omenili.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0211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75" y="862519"/>
            <a:ext cx="10676190" cy="196215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spcAft>
                <a:spcPts val="3000"/>
              </a:spcAft>
            </a:pPr>
            <a:r>
              <a:rPr lang="sl-SI" sz="4000" b="1" dirty="0">
                <a:solidFill>
                  <a:schemeClr val="tx1"/>
                </a:solidFill>
              </a:rPr>
              <a:t>PRILAGODITVE ORGANIZMOV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/>
            <p:nvPr/>
          </p:nvCxnSpPr>
          <p:spPr>
            <a:xfrm>
              <a:off x="4267200" y="947420"/>
              <a:ext cx="71780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ED078-8EAD-450C-9AE7-C26196086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075" y="2494327"/>
            <a:ext cx="10883292" cy="3501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>
                <a:solidFill>
                  <a:srgbClr val="FFC000"/>
                </a:solidFill>
              </a:rPr>
              <a:t>PRILAGODITEV kot zaščita pred plenilci ali skrivanje pred plenom – PRIMERI.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29F243-D6A5-4A85-965B-D543FE436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-12129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BB9C6A-983F-4F6B-A2D7-83C9E54C4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148" y="2101777"/>
            <a:ext cx="4051854" cy="21106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18EAA5-1172-4DB0-B127-7F6A9177E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785" y="4033332"/>
            <a:ext cx="3059429" cy="28085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712938-FC90-4831-BE4A-FC38D5FA6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0041" y="3825515"/>
            <a:ext cx="2262280" cy="301637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1E06BA8-E2B8-4BAD-8250-B5498B2D45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4247" y="4212389"/>
            <a:ext cx="4054294" cy="26294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8CA376-95EC-4817-9205-6C46082097DA}"/>
              </a:ext>
            </a:extLst>
          </p:cNvPr>
          <p:cNvSpPr txBox="1"/>
          <p:nvPr/>
        </p:nvSpPr>
        <p:spPr>
          <a:xfrm>
            <a:off x="8378687" y="52521"/>
            <a:ext cx="21322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Zajec – kamuflaža pred plenilci.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8ADB1F-DD1F-4290-B226-7129DAEFA5E7}"/>
              </a:ext>
            </a:extLst>
          </p:cNvPr>
          <p:cNvSpPr txBox="1"/>
          <p:nvPr/>
        </p:nvSpPr>
        <p:spPr>
          <a:xfrm>
            <a:off x="6567117" y="1699698"/>
            <a:ext cx="21322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Živi list – kamuflaža pred plenilci.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E6D405-C810-47F2-AD8A-A976F1BF77E7}"/>
              </a:ext>
            </a:extLst>
          </p:cNvPr>
          <p:cNvSpPr txBox="1"/>
          <p:nvPr/>
        </p:nvSpPr>
        <p:spPr>
          <a:xfrm>
            <a:off x="9489215" y="5127804"/>
            <a:ext cx="26993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dirty="0"/>
              <a:t>Sova in pajek – kamuflaža pred plenom.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165F2F-D750-4909-9B5A-B5442B9A1D0A}"/>
              </a:ext>
            </a:extLst>
          </p:cNvPr>
          <p:cNvSpPr txBox="1"/>
          <p:nvPr/>
        </p:nvSpPr>
        <p:spPr>
          <a:xfrm>
            <a:off x="572482" y="4133311"/>
            <a:ext cx="26993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dirty="0"/>
              <a:t>Leopard– kamuflaža pred plenom.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29021-04DA-4269-8A8D-549A84DCA33E}"/>
              </a:ext>
            </a:extLst>
          </p:cNvPr>
          <p:cNvSpPr txBox="1"/>
          <p:nvPr/>
        </p:nvSpPr>
        <p:spPr>
          <a:xfrm>
            <a:off x="427386" y="216188"/>
            <a:ext cx="1158902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b="1" dirty="0">
                <a:solidFill>
                  <a:schemeClr val="accent1">
                    <a:lumMod val="75000"/>
                  </a:schemeClr>
                </a:solidFill>
              </a:rPr>
              <a:t>PRIMERI.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1647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75" y="862519"/>
            <a:ext cx="10676190" cy="196215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spcAft>
                <a:spcPts val="3000"/>
              </a:spcAft>
            </a:pPr>
            <a:r>
              <a:rPr lang="sl-SI" sz="4000" b="1" dirty="0">
                <a:solidFill>
                  <a:schemeClr val="tx1"/>
                </a:solidFill>
              </a:rPr>
              <a:t>PRILAGODITVE ORGANIZMOV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/>
            <p:nvPr/>
          </p:nvCxnSpPr>
          <p:spPr>
            <a:xfrm>
              <a:off x="4267200" y="947420"/>
              <a:ext cx="71780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ED078-8EAD-450C-9AE7-C26196086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075" y="1630019"/>
            <a:ext cx="10883292" cy="4365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OGLEJTE SI VIDEO, KAKO KAMELEON SPREMINJA BARVO.</a:t>
            </a:r>
          </a:p>
          <a:p>
            <a:pPr marL="0" indent="0">
              <a:buNone/>
            </a:pPr>
            <a:endParaRPr lang="sl-SI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Štej kolikokrat v treh minutah je spremenil barvo – odgovor je na naslednji strani.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B78EC7-C6D9-4469-9055-649F4CE1E040}"/>
              </a:ext>
            </a:extLst>
          </p:cNvPr>
          <p:cNvSpPr txBox="1"/>
          <p:nvPr/>
        </p:nvSpPr>
        <p:spPr>
          <a:xfrm>
            <a:off x="2320773" y="2589559"/>
            <a:ext cx="61075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hlinkClick r:id="rId2"/>
              </a:rPr>
              <a:t>https://www.youtube.com/watch?v=ioblgpA5eTo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29771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75" y="862519"/>
            <a:ext cx="10676190" cy="196215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spcAft>
                <a:spcPts val="3000"/>
              </a:spcAft>
            </a:pPr>
            <a:r>
              <a:rPr lang="sl-SI" sz="4000" b="1" dirty="0">
                <a:solidFill>
                  <a:schemeClr val="tx1"/>
                </a:solidFill>
              </a:rPr>
              <a:t>PRILAGODITVE ORGANIZMOV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/>
            <p:nvPr/>
          </p:nvCxnSpPr>
          <p:spPr>
            <a:xfrm>
              <a:off x="4267200" y="947420"/>
              <a:ext cx="71780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ED078-8EAD-450C-9AE7-C26196086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075" y="1630019"/>
            <a:ext cx="10883292" cy="4365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>
                <a:solidFill>
                  <a:srgbClr val="FFC000"/>
                </a:solidFill>
              </a:rPr>
              <a:t>Zakaj kameleon spreminja barve? Dve stvari sta.</a:t>
            </a:r>
          </a:p>
          <a:p>
            <a:pPr marL="0" indent="0">
              <a:buNone/>
            </a:pPr>
            <a:r>
              <a:rPr lang="sl-SI" sz="2800" b="1" dirty="0">
                <a:solidFill>
                  <a:srgbClr val="FF0000"/>
                </a:solidFill>
              </a:rPr>
              <a:t>Prva – z živimi barvami samci privabljajo samico, s tem sporočajo, da je zdrav in poln življenja.</a:t>
            </a:r>
          </a:p>
          <a:p>
            <a:pPr marL="0" indent="0">
              <a:buNone/>
            </a:pPr>
            <a:r>
              <a:rPr lang="sl-SI" sz="2800" b="1" dirty="0">
                <a:solidFill>
                  <a:srgbClr val="000000"/>
                </a:solidFill>
              </a:rPr>
              <a:t>Druga – s temnimi barvami drugim samcem sporoča, da se je pripravljen boriti.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FB5081-E9CF-4852-A75E-53E470DD0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566" y="2721780"/>
            <a:ext cx="4919496" cy="32737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2CC1F8-CE0C-4A17-AC22-C0CBB13CF93C}"/>
              </a:ext>
            </a:extLst>
          </p:cNvPr>
          <p:cNvSpPr txBox="1"/>
          <p:nvPr/>
        </p:nvSpPr>
        <p:spPr>
          <a:xfrm>
            <a:off x="427386" y="216188"/>
            <a:ext cx="115890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b="1" dirty="0">
                <a:solidFill>
                  <a:schemeClr val="accent1">
                    <a:lumMod val="75000"/>
                  </a:schemeClr>
                </a:solidFill>
              </a:rPr>
              <a:t>KOLIKOKRAT JE KAMELEON SPREMENIL BARVO?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2003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75" y="862519"/>
            <a:ext cx="10676190" cy="196215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spcAft>
                <a:spcPts val="3000"/>
              </a:spcAft>
            </a:pPr>
            <a:r>
              <a:rPr lang="sl-SI" sz="4000" b="1" dirty="0">
                <a:solidFill>
                  <a:schemeClr val="tx1"/>
                </a:solidFill>
              </a:rPr>
              <a:t>PRILAGODITVE ORGANIZMOV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/>
            <p:nvPr/>
          </p:nvCxnSpPr>
          <p:spPr>
            <a:xfrm>
              <a:off x="4267200" y="947420"/>
              <a:ext cx="71780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ED078-8EAD-450C-9AE7-C26196086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075" y="1630019"/>
            <a:ext cx="10883292" cy="4365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>
                <a:solidFill>
                  <a:srgbClr val="FFC000"/>
                </a:solidFill>
              </a:rPr>
              <a:t>OGLEJTE SI ŠE VIDEO </a:t>
            </a:r>
            <a:r>
              <a:rPr lang="sl-SI" sz="2800" b="1" dirty="0">
                <a:solidFill>
                  <a:srgbClr val="FFC000"/>
                </a:solidFill>
                <a:hlinkClick r:id="rId2"/>
              </a:rPr>
              <a:t>https://www.youtube.com/watch?v=ZT8YswmQuAg</a:t>
            </a:r>
            <a:endParaRPr lang="sl-SI" sz="28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sl-SI" sz="2800" b="1" dirty="0">
                <a:solidFill>
                  <a:srgbClr val="000000"/>
                </a:solidFill>
              </a:rPr>
              <a:t>O prilagoditvah žival </a:t>
            </a:r>
          </a:p>
          <a:p>
            <a:pPr marL="0" indent="0">
              <a:buNone/>
            </a:pPr>
            <a:r>
              <a:rPr lang="sl-SI" sz="2800" b="1" u="sng" dirty="0">
                <a:solidFill>
                  <a:srgbClr val="000000"/>
                </a:solidFill>
              </a:rPr>
              <a:t>(5 animal adaptations) </a:t>
            </a:r>
          </a:p>
        </p:txBody>
      </p:sp>
    </p:spTree>
    <p:extLst>
      <p:ext uri="{BB962C8B-B14F-4D97-AF65-F5344CB8AC3E}">
        <p14:creationId xmlns:p14="http://schemas.microsoft.com/office/powerpoint/2010/main" val="404067545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Custom 12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B9BAA"/>
      </a:accent1>
      <a:accent2>
        <a:srgbClr val="FAB900"/>
      </a:accent2>
      <a:accent3>
        <a:srgbClr val="4B9BAA"/>
      </a:accent3>
      <a:accent4>
        <a:srgbClr val="EE7008"/>
      </a:accent4>
      <a:accent5>
        <a:srgbClr val="4B9BAA"/>
      </a:accent5>
      <a:accent6>
        <a:srgbClr val="D5393D"/>
      </a:accent6>
      <a:hlink>
        <a:srgbClr val="4B9BAA"/>
      </a:hlink>
      <a:folHlink>
        <a:srgbClr val="EE7008"/>
      </a:folHlink>
    </a:clrScheme>
    <a:fontScheme name="Custom 1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89732948_Virtual field trip_RVA_v4.potx" id="{D5327314-4ABE-4FA3-A970-063A298A971D}" vid="{3433CD16-A6C1-4434-8A42-CCC2BC6B04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0764C4-A3D3-4D44-A5D4-7F16AA0BDF2F}">
  <ds:schemaRefs>
    <ds:schemaRef ds:uri="http://schemas.microsoft.com/office/2006/documentManagement/types"/>
    <ds:schemaRef ds:uri="http://purl.org/dc/dcmitype/"/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10BCAE0-0F0E-4D40-98F9-5333DE7430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F06319-8903-43B2-A6AD-98B911A6C5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Virtual field trip</Template>
  <TotalTime>384</TotalTime>
  <Words>1210</Words>
  <Application>Microsoft Office PowerPoint</Application>
  <PresentationFormat>Widescreen</PresentationFormat>
  <Paragraphs>139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Tahoma</vt:lpstr>
      <vt:lpstr>Verdana</vt:lpstr>
      <vt:lpstr>Wingdings</vt:lpstr>
      <vt:lpstr>Parcel</vt:lpstr>
      <vt:lpstr>PRILAGODITVE ORGANIZMOV</vt:lpstr>
      <vt:lpstr>DEJAVNOST Izmisli si živo bitje in ga nariši – bitje mora biti prilagojeno na življenje v določenem okolju. Prilagoditve boš opisal.   </vt:lpstr>
      <vt:lpstr>PRILAGODITVE ORGANIZMOV   V naravi se organizmi ne prilagajajo načrtno, temveč je proces prilagajanja nenačrten in dolgotrajen.</vt:lpstr>
      <vt:lpstr>PRILAGODITVE ORGANIZMOV  </vt:lpstr>
      <vt:lpstr>PRILAGODITVE ORGANIZMOV   </vt:lpstr>
      <vt:lpstr>PRILAGODITVE ORGANIZMOV   </vt:lpstr>
      <vt:lpstr>PRILAGODITVE ORGANIZMOV   </vt:lpstr>
      <vt:lpstr>PRILAGODITVE ORGANIZMOV   </vt:lpstr>
      <vt:lpstr>PRILAGODITVE ORGANIZMOV   </vt:lpstr>
      <vt:lpstr>EVOLUCIJSKA PRILAGODITEV ORGANIZMOV   </vt:lpstr>
      <vt:lpstr>EVOLUCIJSKA PRILAGODITEV ORGANIZMOV   </vt:lpstr>
      <vt:lpstr>EVOLUCIJSKA PRILAGODITEV ORGANIZMOV   </vt:lpstr>
      <vt:lpstr>VAJA – Razmisli, ali gre pri spodnjih dvojicah za homologne ali analogne organe.   </vt:lpstr>
      <vt:lpstr>VAJA – Razmisli, ali gre pri spodnjih dvojicah za homologne ali analogne organe.   </vt:lpstr>
      <vt:lpstr>VAJA – Razmisli, ali gre pri spodnjih dvojicah za homologne ali analogne organe.   </vt:lpstr>
      <vt:lpstr>VAJA – Razmisli, ali gre pri spodnjih dvojicah za homologne ali analogne organe.   </vt:lpstr>
      <vt:lpstr>VAJA – Razmisli, ali gre pri spodnjih dvojicah za homologne ali analogne organe.   </vt:lpstr>
      <vt:lpstr>VAJA – Razmisli, ali gre pri spodnjih dvojicah za homologne ali analogne organe.   </vt:lpstr>
      <vt:lpstr>VAJA – Razmisli, ali gre pri spodnjih dvojicah za homologne ali analogne organe.   </vt:lpstr>
      <vt:lpstr>VZAJEMNA EVOLUCIJA   </vt:lpstr>
      <vt:lpstr>VZAJEMNA EVOLUCIJA   </vt:lpstr>
      <vt:lpstr>VZAJEMNA EVOLUCIJA   </vt:lpstr>
      <vt:lpstr>VZAJEMNA EVOLUCIJA   </vt:lpstr>
      <vt:lpstr>NASTAJANJE NOVIH VRST   </vt:lpstr>
      <vt:lpstr>NASTAJANJE NOVIH VRST   </vt:lpstr>
      <vt:lpstr>NASTAJANJE NOVIH VRST   </vt:lpstr>
      <vt:lpstr>NASTAJANJE NOVIH VRST   </vt:lpstr>
      <vt:lpstr>Razširjenost vrst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EKOSISTEM</dc:title>
  <dc:creator>Gašper</dc:creator>
  <cp:lastModifiedBy>Gašper</cp:lastModifiedBy>
  <cp:revision>15</cp:revision>
  <dcterms:created xsi:type="dcterms:W3CDTF">2022-01-04T19:04:45Z</dcterms:created>
  <dcterms:modified xsi:type="dcterms:W3CDTF">2022-02-19T12:16:12Z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