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436" r:id="rId3"/>
    <p:sldId id="473" r:id="rId4"/>
    <p:sldId id="474" r:id="rId5"/>
    <p:sldId id="475" r:id="rId6"/>
    <p:sldId id="580" r:id="rId7"/>
    <p:sldId id="581" r:id="rId8"/>
    <p:sldId id="582" r:id="rId9"/>
    <p:sldId id="583" r:id="rId10"/>
    <p:sldId id="584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Označba mesta stranske slike 1">
            <a:extLst>
              <a:ext uri="{FF2B5EF4-FFF2-40B4-BE49-F238E27FC236}">
                <a16:creationId xmlns:a16="http://schemas.microsoft.com/office/drawing/2014/main" id="{60611968-2E9A-DF56-D62F-DF658EB7B3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Označba mesta opomb 2">
            <a:extLst>
              <a:ext uri="{FF2B5EF4-FFF2-40B4-BE49-F238E27FC236}">
                <a16:creationId xmlns:a16="http://schemas.microsoft.com/office/drawing/2014/main" id="{9CE59B1B-5603-2C48-C794-E5DFA7B64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altLang="sl-SI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04" name="Označba mesta številke diapozitiva 3">
            <a:extLst>
              <a:ext uri="{FF2B5EF4-FFF2-40B4-BE49-F238E27FC236}">
                <a16:creationId xmlns:a16="http://schemas.microsoft.com/office/drawing/2014/main" id="{B098206E-4C6C-546A-14AC-E90F25F799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BF9DD7-034F-4333-8497-EC3C0EB252B6}" type="slidenum">
              <a:rPr kumimoji="0" lang="sl-SI" altLang="sl-SI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l-SI" altLang="sl-SI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95D415B-F1DB-72FC-7652-410C29721B9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D1120F34-ED67-FF08-84F4-A97A75B80B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27B98593-D955-D826-8E42-E75E01C8C5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32F9D22D-E224-CA08-DF6F-A2E75D8EC9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6" name="Rectangle 6">
                <a:extLst>
                  <a:ext uri="{FF2B5EF4-FFF2-40B4-BE49-F238E27FC236}">
                    <a16:creationId xmlns:a16="http://schemas.microsoft.com/office/drawing/2014/main" id="{AFC89CD6-AF81-A247-3924-CFB6277A270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7" name="Rectangle 7">
                <a:extLst>
                  <a:ext uri="{FF2B5EF4-FFF2-40B4-BE49-F238E27FC236}">
                    <a16:creationId xmlns:a16="http://schemas.microsoft.com/office/drawing/2014/main" id="{3DFD5051-585A-19D0-A3D9-A8F6D94293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8" name="Rectangle 8">
                <a:extLst>
                  <a:ext uri="{FF2B5EF4-FFF2-40B4-BE49-F238E27FC236}">
                    <a16:creationId xmlns:a16="http://schemas.microsoft.com/office/drawing/2014/main" id="{9FE76B64-CB40-D803-76F9-F85321141E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9">
                <a:extLst>
                  <a:ext uri="{FF2B5EF4-FFF2-40B4-BE49-F238E27FC236}">
                    <a16:creationId xmlns:a16="http://schemas.microsoft.com/office/drawing/2014/main" id="{44C19F30-6EF8-4968-B197-5B2606202DF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10">
                <a:extLst>
                  <a:ext uri="{FF2B5EF4-FFF2-40B4-BE49-F238E27FC236}">
                    <a16:creationId xmlns:a16="http://schemas.microsoft.com/office/drawing/2014/main" id="{6DE51CFB-FF25-2BEF-DA25-E804134E76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11">
                <a:extLst>
                  <a:ext uri="{FF2B5EF4-FFF2-40B4-BE49-F238E27FC236}">
                    <a16:creationId xmlns:a16="http://schemas.microsoft.com/office/drawing/2014/main" id="{012C23EC-37A7-E9B9-321E-6787671270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:a16="http://schemas.microsoft.com/office/drawing/2014/main" id="{FA463E49-6FE2-FD77-3833-BDACCE48C66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3">
                <a:extLst>
                  <a:ext uri="{FF2B5EF4-FFF2-40B4-BE49-F238E27FC236}">
                    <a16:creationId xmlns:a16="http://schemas.microsoft.com/office/drawing/2014/main" id="{1C0464AA-7F98-EA28-E13A-37DD6A5E8A1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4">
                <a:extLst>
                  <a:ext uri="{FF2B5EF4-FFF2-40B4-BE49-F238E27FC236}">
                    <a16:creationId xmlns:a16="http://schemas.microsoft.com/office/drawing/2014/main" id="{792383ED-02D5-6EC4-8617-1287CC88BF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5">
                <a:extLst>
                  <a:ext uri="{FF2B5EF4-FFF2-40B4-BE49-F238E27FC236}">
                    <a16:creationId xmlns:a16="http://schemas.microsoft.com/office/drawing/2014/main" id="{96FAE7E8-0431-44B7-FD8B-44434A5A1C5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D1BDF396-5280-35DC-ECB2-A4468273D6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336E2-05C9-4296-88B0-2D4AB36359BC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60CCE03D-44FF-54BB-668D-D21B75023A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DFB7AFD7-6422-8508-0798-4D314F3277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61066-90F5-4DBE-A821-38329090ED0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95486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A11A428-1F39-0FB6-6192-6F5594C9E60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8F2F62-F47F-92CB-60CF-EE2F03D23C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994AC-4426-4D9F-A4D2-49DB5C86F9D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C46D919-DE7C-05DF-78AC-86D5D201554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C518F-D164-48CE-9B71-9F2A2C17CC0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8060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7692A42-0802-EE0D-AC0A-D9204800771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E0E371-FA17-B820-DC04-66577076F55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EC5D1-0DE0-4CAC-B625-6629C45F8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D49D7B5-8C4B-3805-4D24-7F86ADAA13A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A9AB0-543F-40C4-9496-4B0E5884F30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4731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0DCFC3-055E-69B0-DBBB-CD53A456C96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E11F223-1F04-E45D-74D2-E5AA7B8B96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C0F02-6025-4437-B18B-6157C2AD508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8E5B5CE-D362-C2DC-30C9-0B39B0F5B7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9EB74-AC8A-4BBA-A8EE-9A3DCF8E75C6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9025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E7E9E31-CE81-0B21-D39D-55F719FB73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8E5B077-BF9D-2156-EBA1-68D0A2C943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DA7F3-361F-4107-9038-91F6204C635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F69376A4-2F58-68B9-7CB6-B415DD875C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5CD86-E103-4E2A-ADE2-DF1C8195C558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16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8B7A9C-CB62-493A-D6F0-F10D554CDC2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6590B6-AA4E-AFE2-92B2-88CED9F254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BECC4-1D90-4E5B-B851-FD08F1AE8C0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0ED3C22-AE92-01EF-27DE-0B5EBB3C6E7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8C3A5-DDEC-4A5A-980C-C0BB1C61CCF6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681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3DC9502-F1D9-D525-8B45-0EB43093CE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453F354-236D-8186-0EBE-1D2C2394CE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321CA-9A01-4A4D-AF23-E1DAE1D47C6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BF28409D-F354-2EDD-AC2F-4F43AB9D454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82DAB-F563-4284-80DA-FF239A24E38F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6979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1566A16-68EF-7A1B-0F11-DF8408F4C40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E47297C-4922-5CD8-3B1A-F6DA74CBC6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C9A75-49ED-4FBC-B5EC-F14E54CB367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CBB5313-340B-593C-34CB-8C255E48724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13AC8-DFF4-4CFB-9758-728F46E9404F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812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0D29EAD-9316-1CC0-24E6-81149DB9814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8CC0166-241A-DCC2-F909-2951442871F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4A136-01AF-4E92-97D6-EE4A426ECD0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44516A1-CD1D-1156-6411-361AD39CFA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F251E-CA8D-4CB1-A86F-99E7E1B6577D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83644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A2DC907-DF32-2C6F-BE4A-1D5CA5F36C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0A31BCC-0A56-26E7-9182-B0ED29E74A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49FB-CF87-436A-A892-0C3258CD4064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BFC2026-4DF5-7B6F-FFAF-8D475CA422B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0E44-3F18-422D-AE56-6C65224B5373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5514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5252813-FFB8-6338-D5FC-D9B537A8D0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E9C4826-83D9-7B14-5496-3A43E1C5C9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1EEF1-874A-46DB-8E1B-105056AF9D0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A04C3B5-9152-FA1F-A8A8-996849967E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C9E31-BC42-45F3-97B9-E9F27036DD8C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2805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5BC9CC-88E3-EECF-102D-B0D2611235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494CECC-83AA-4DB0-38CB-BC3BCFDB5E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4C081-D5BE-47DD-9346-0E16644F4C67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471AA7F-E107-8332-2E12-869A66C6210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8790D-2904-4B05-8483-758E4DA43822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7466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15FC6F1-79A4-0F63-CB69-133BF707FA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1604E76-64C2-DFAA-2BFC-7A38B0AAD4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E6424-D25A-409B-AE8E-7BBCD3FAF2E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345374C-8382-C0B0-7F97-A2477B8A104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68DA5-28DA-4DF8-A6ED-873857580B1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1912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592394-072F-9BB4-075D-8D00CE3E2A6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F2E6921-B758-E328-8695-4C57AE461E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6048F-244B-4D22-A532-D8E47F1AFC8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913541AA-E866-1EDD-3CA7-67EC0B6A3E8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4C012-4021-4005-BD41-75A76FDDDFFB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1500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8E6E63-2AB6-2872-E3A9-C899220768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541287-A40F-EA72-4D09-AACB694CDB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B0E8E-7F2D-4883-A6D7-948D2038B71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1709CA9-329A-F974-86AB-51EF9CAC21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22AED-75B9-4D64-9401-A71C1F4509CA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806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A4F1FA3-4374-2AAE-BDAA-385C69164A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78AB86F-EBD2-668D-66A7-FA94C6543F2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7E24B6A-3FA2-45D0-8906-F03EDEAFB8C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6E019AE8-2147-3066-9016-075FCA35441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10EE9473-9F0E-4AB3-6044-93C77C9237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A6C67E2-31B5-8339-CD60-232BA19D9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38D2FA5C-48A1-CAFB-90DA-01E8135F1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E1D1797A-964C-2476-AF3E-CBD5F3250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8730871D-2911-A9D5-F171-3ABADBD5E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A2534CD-6CCE-F20D-777F-6647F4FDB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1245CF8D-93BB-B088-8560-AA03CA2C1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71E20A24-5505-E4D4-0E17-8B89A412E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F53F3F88-B9FE-7989-1107-38CC68FA5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BD72921E-7809-A4F2-2A68-890EA6E07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B930530-2B67-98B7-C8FC-91DA2BF94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3CF7EEB2-5A9E-2895-A09C-5EDD7AE381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3030671-0ADD-44AE-9EFD-305D0C7A74B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548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6.wmf"/><Relationship Id="rId7" Type="http://schemas.openxmlformats.org/officeDocument/2006/relationships/image" Target="../media/image9.jpe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3">
            <a:extLst>
              <a:ext uri="{FF2B5EF4-FFF2-40B4-BE49-F238E27FC236}">
                <a16:creationId xmlns:a16="http://schemas.microsoft.com/office/drawing/2014/main" id="{972CB08D-D4F7-C9FE-EF06-D14C6AAD04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814746D-B916-49D5-A3B5-688E8F68440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51907" name="Ograda številke diapozitiva 2">
            <a:extLst>
              <a:ext uri="{FF2B5EF4-FFF2-40B4-BE49-F238E27FC236}">
                <a16:creationId xmlns:a16="http://schemas.microsoft.com/office/drawing/2014/main" id="{8DFC8EE4-CF87-B751-896F-6D4C6FBBCF1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34D3486-8E8D-4FEF-A75B-DFD445F6F8E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51908" name="Group 32">
            <a:extLst>
              <a:ext uri="{FF2B5EF4-FFF2-40B4-BE49-F238E27FC236}">
                <a16:creationId xmlns:a16="http://schemas.microsoft.com/office/drawing/2014/main" id="{7317B934-F638-ED24-726B-DC1BEDC5B12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47850" y="2852738"/>
            <a:ext cx="6629400" cy="3771900"/>
            <a:chOff x="2345" y="3063"/>
            <a:chExt cx="8184" cy="4752"/>
          </a:xfrm>
        </p:grpSpPr>
        <p:sp>
          <p:nvSpPr>
            <p:cNvPr id="251913" name="AutoShape 33">
              <a:extLst>
                <a:ext uri="{FF2B5EF4-FFF2-40B4-BE49-F238E27FC236}">
                  <a16:creationId xmlns:a16="http://schemas.microsoft.com/office/drawing/2014/main" id="{5FDDFAA5-B781-50F2-0DED-E143F388310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45" y="3063"/>
              <a:ext cx="8184" cy="4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14" name="Text Box 34">
              <a:extLst>
                <a:ext uri="{FF2B5EF4-FFF2-40B4-BE49-F238E27FC236}">
                  <a16:creationId xmlns:a16="http://schemas.microsoft.com/office/drawing/2014/main" id="{BC0A8DB5-C2DC-BF84-AB66-BC7BF6C151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3799"/>
              <a:ext cx="564" cy="4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15" name="Text Box 35">
              <a:extLst>
                <a:ext uri="{FF2B5EF4-FFF2-40B4-BE49-F238E27FC236}">
                  <a16:creationId xmlns:a16="http://schemas.microsoft.com/office/drawing/2014/main" id="{A56AA5BB-2CE8-81FA-32C5-8487848D5F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4935"/>
              <a:ext cx="564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16" name="Text Box 36">
              <a:extLst>
                <a:ext uri="{FF2B5EF4-FFF2-40B4-BE49-F238E27FC236}">
                  <a16:creationId xmlns:a16="http://schemas.microsoft.com/office/drawing/2014/main" id="{785A9EEC-2937-61CF-B121-7463450D2E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5511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17" name="Text Box 37">
              <a:extLst>
                <a:ext uri="{FF2B5EF4-FFF2-40B4-BE49-F238E27FC236}">
                  <a16:creationId xmlns:a16="http://schemas.microsoft.com/office/drawing/2014/main" id="{438863B7-6512-B464-70C0-0DEF9A4EFE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6231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18" name="Text Box 38">
              <a:extLst>
                <a:ext uri="{FF2B5EF4-FFF2-40B4-BE49-F238E27FC236}">
                  <a16:creationId xmlns:a16="http://schemas.microsoft.com/office/drawing/2014/main" id="{7F4D8088-3798-D6D1-7AC9-D5C226C0CD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79" y="6787"/>
              <a:ext cx="2683" cy="3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	              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  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	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19" name="Text Box 39">
              <a:extLst>
                <a:ext uri="{FF2B5EF4-FFF2-40B4-BE49-F238E27FC236}">
                  <a16:creationId xmlns:a16="http://schemas.microsoft.com/office/drawing/2014/main" id="{22891EE2-5B86-2420-633E-32A32F24A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6" y="5511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0" name="Text Box 40">
              <a:extLst>
                <a:ext uri="{FF2B5EF4-FFF2-40B4-BE49-F238E27FC236}">
                  <a16:creationId xmlns:a16="http://schemas.microsoft.com/office/drawing/2014/main" id="{30D66BA8-BDDC-5E91-5131-56D4DDFA69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7" y="5655"/>
              <a:ext cx="705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1" name="Text Box 41">
              <a:extLst>
                <a:ext uri="{FF2B5EF4-FFF2-40B4-BE49-F238E27FC236}">
                  <a16:creationId xmlns:a16="http://schemas.microsoft.com/office/drawing/2014/main" id="{E068C687-0E19-E0C3-CE4A-6747B77A5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98" y="4935"/>
              <a:ext cx="5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2" name="Text Box 42">
              <a:extLst>
                <a:ext uri="{FF2B5EF4-FFF2-40B4-BE49-F238E27FC236}">
                  <a16:creationId xmlns:a16="http://schemas.microsoft.com/office/drawing/2014/main" id="{E669BC61-BF6C-21A3-DFB3-6A773F4E13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98" y="3783"/>
              <a:ext cx="423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3" name="Text Box 43">
              <a:extLst>
                <a:ext uri="{FF2B5EF4-FFF2-40B4-BE49-F238E27FC236}">
                  <a16:creationId xmlns:a16="http://schemas.microsoft.com/office/drawing/2014/main" id="{36BAFB0B-A86B-FB9F-52F5-4C68D6B221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1" y="6375"/>
              <a:ext cx="565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4" name="Text Box 44">
              <a:extLst>
                <a:ext uri="{FF2B5EF4-FFF2-40B4-BE49-F238E27FC236}">
                  <a16:creationId xmlns:a16="http://schemas.microsoft.com/office/drawing/2014/main" id="{B9F2B2C2-82E3-FBE0-514D-D924E81869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1" y="5367"/>
              <a:ext cx="424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5" name="Text Box 45">
              <a:extLst>
                <a:ext uri="{FF2B5EF4-FFF2-40B4-BE49-F238E27FC236}">
                  <a16:creationId xmlns:a16="http://schemas.microsoft.com/office/drawing/2014/main" id="{25BA290E-B0C4-7226-F33B-290E29093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5" y="6807"/>
              <a:ext cx="38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6" name="Text Box 46">
              <a:extLst>
                <a:ext uri="{FF2B5EF4-FFF2-40B4-BE49-F238E27FC236}">
                  <a16:creationId xmlns:a16="http://schemas.microsoft.com/office/drawing/2014/main" id="{5AA0DD23-39D6-E264-983F-06E355D9B7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6375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7" name="Text Box 47">
              <a:extLst>
                <a:ext uri="{FF2B5EF4-FFF2-40B4-BE49-F238E27FC236}">
                  <a16:creationId xmlns:a16="http://schemas.microsoft.com/office/drawing/2014/main" id="{9402CAC2-90AB-C765-E14D-7AE67E998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579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8" name="Text Box 48">
              <a:extLst>
                <a:ext uri="{FF2B5EF4-FFF2-40B4-BE49-F238E27FC236}">
                  <a16:creationId xmlns:a16="http://schemas.microsoft.com/office/drawing/2014/main" id="{FFCE33B0-2DB0-1C15-79AB-0A23F97008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5" y="4071"/>
              <a:ext cx="6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2=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29" name="Text Box 49">
              <a:extLst>
                <a:ext uri="{FF2B5EF4-FFF2-40B4-BE49-F238E27FC236}">
                  <a16:creationId xmlns:a16="http://schemas.microsoft.com/office/drawing/2014/main" id="{8A2F0530-CB20-74F1-67C3-1CDCC9148D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5" y="3207"/>
              <a:ext cx="72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[Pa]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30" name="Text Box 50">
              <a:extLst>
                <a:ext uri="{FF2B5EF4-FFF2-40B4-BE49-F238E27FC236}">
                  <a16:creationId xmlns:a16="http://schemas.microsoft.com/office/drawing/2014/main" id="{0CE19E5F-FFBC-2FF7-F95A-6A7D9EAE1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5" y="3927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31" name="Text Box 51">
              <a:extLst>
                <a:ext uri="{FF2B5EF4-FFF2-40B4-BE49-F238E27FC236}">
                  <a16:creationId xmlns:a16="http://schemas.microsoft.com/office/drawing/2014/main" id="{1F41FE10-15ED-7211-02D1-BD5D66C000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2" y="3927"/>
              <a:ext cx="31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32" name="Text Box 52">
              <a:extLst>
                <a:ext uri="{FF2B5EF4-FFF2-40B4-BE49-F238E27FC236}">
                  <a16:creationId xmlns:a16="http://schemas.microsoft.com/office/drawing/2014/main" id="{4CF45E0C-6FCE-A1A8-EDE5-EA6C3C5B77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0" y="5799"/>
              <a:ext cx="706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odv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33" name="Text Box 53">
              <a:extLst>
                <a:ext uri="{FF2B5EF4-FFF2-40B4-BE49-F238E27FC236}">
                  <a16:creationId xmlns:a16="http://schemas.microsoft.com/office/drawing/2014/main" id="{D9B78244-9ADB-51AF-BE82-0CBDCDA9AF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25" y="5943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34" name="Line 54">
              <a:extLst>
                <a:ext uri="{FF2B5EF4-FFF2-40B4-BE49-F238E27FC236}">
                  <a16:creationId xmlns:a16="http://schemas.microsoft.com/office/drawing/2014/main" id="{115627A1-6145-E0C6-5D02-5C58CD2D46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3495"/>
              <a:ext cx="1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35" name="Line 55">
              <a:extLst>
                <a:ext uri="{FF2B5EF4-FFF2-40B4-BE49-F238E27FC236}">
                  <a16:creationId xmlns:a16="http://schemas.microsoft.com/office/drawing/2014/main" id="{920C9A09-4663-4A0D-9F70-679712DD2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6807"/>
              <a:ext cx="33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36" name="Line 56">
              <a:extLst>
                <a:ext uri="{FF2B5EF4-FFF2-40B4-BE49-F238E27FC236}">
                  <a16:creationId xmlns:a16="http://schemas.microsoft.com/office/drawing/2014/main" id="{49148603-B80B-1631-6475-AA17B4777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4215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37" name="Line 57">
              <a:extLst>
                <a:ext uri="{FF2B5EF4-FFF2-40B4-BE49-F238E27FC236}">
                  <a16:creationId xmlns:a16="http://schemas.microsoft.com/office/drawing/2014/main" id="{A33EE3C5-3A55-082F-D56C-C8E7540C7E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6519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38" name="Line 58">
              <a:extLst>
                <a:ext uri="{FF2B5EF4-FFF2-40B4-BE49-F238E27FC236}">
                  <a16:creationId xmlns:a16="http://schemas.microsoft.com/office/drawing/2014/main" id="{B543007C-A10C-5660-DEDC-8F74173F42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6087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39" name="Line 59">
              <a:extLst>
                <a:ext uri="{FF2B5EF4-FFF2-40B4-BE49-F238E27FC236}">
                  <a16:creationId xmlns:a16="http://schemas.microsoft.com/office/drawing/2014/main" id="{5DC2D558-FDBF-1CAF-6A78-DCCE561BF2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5" y="6087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0" name="Line 60">
              <a:extLst>
                <a:ext uri="{FF2B5EF4-FFF2-40B4-BE49-F238E27FC236}">
                  <a16:creationId xmlns:a16="http://schemas.microsoft.com/office/drawing/2014/main" id="{39366B5A-27AB-6F0D-D629-5D1DBEE78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5" y="4215"/>
              <a:ext cx="6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1" name="Arc 61">
              <a:extLst>
                <a:ext uri="{FF2B5EF4-FFF2-40B4-BE49-F238E27FC236}">
                  <a16:creationId xmlns:a16="http://schemas.microsoft.com/office/drawing/2014/main" id="{521A85C1-D28B-E7B2-30EF-BD09C0243949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4025" y="4215"/>
              <a:ext cx="1600" cy="18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2" name="Arc 62">
              <a:extLst>
                <a:ext uri="{FF2B5EF4-FFF2-40B4-BE49-F238E27FC236}">
                  <a16:creationId xmlns:a16="http://schemas.microsoft.com/office/drawing/2014/main" id="{33D0607E-899A-BB28-EDB8-7C42EE71E5BD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385" y="4215"/>
              <a:ext cx="2240" cy="230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3" name="Line 63">
              <a:extLst>
                <a:ext uri="{FF2B5EF4-FFF2-40B4-BE49-F238E27FC236}">
                  <a16:creationId xmlns:a16="http://schemas.microsoft.com/office/drawing/2014/main" id="{B70609A7-3ACF-C704-0A5A-AA01754D5E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5" y="3783"/>
              <a:ext cx="0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4" name="Line 64">
              <a:extLst>
                <a:ext uri="{FF2B5EF4-FFF2-40B4-BE49-F238E27FC236}">
                  <a16:creationId xmlns:a16="http://schemas.microsoft.com/office/drawing/2014/main" id="{9819E99A-E8EA-3B88-6BB9-14FE9D44A7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3" y="4215"/>
              <a:ext cx="52" cy="259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5" name="Line 65">
              <a:extLst>
                <a:ext uri="{FF2B5EF4-FFF2-40B4-BE49-F238E27FC236}">
                  <a16:creationId xmlns:a16="http://schemas.microsoft.com/office/drawing/2014/main" id="{451D18F9-FD55-A6DA-2C64-9573AE8114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5" y="4215"/>
              <a:ext cx="0" cy="259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6" name="Line 66">
              <a:extLst>
                <a:ext uri="{FF2B5EF4-FFF2-40B4-BE49-F238E27FC236}">
                  <a16:creationId xmlns:a16="http://schemas.microsoft.com/office/drawing/2014/main" id="{9D337FC5-67A6-34B6-E7DD-32742BF96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5" y="6519"/>
              <a:ext cx="0" cy="2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7" name="Text Box 67">
              <a:extLst>
                <a:ext uri="{FF2B5EF4-FFF2-40B4-BE49-F238E27FC236}">
                  <a16:creationId xmlns:a16="http://schemas.microsoft.com/office/drawing/2014/main" id="{FB48BE2B-ECE0-295D-36FE-B5B381E8E2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25" y="6375"/>
              <a:ext cx="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48" name="Line 68">
              <a:extLst>
                <a:ext uri="{FF2B5EF4-FFF2-40B4-BE49-F238E27FC236}">
                  <a16:creationId xmlns:a16="http://schemas.microsoft.com/office/drawing/2014/main" id="{03484487-DE67-CA3E-B6AB-A8D433E1C8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5" y="6231"/>
              <a:ext cx="480" cy="1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49" name="Text Box 69">
              <a:extLst>
                <a:ext uri="{FF2B5EF4-FFF2-40B4-BE49-F238E27FC236}">
                  <a16:creationId xmlns:a16="http://schemas.microsoft.com/office/drawing/2014/main" id="{DC4C47C0-9181-D765-E7F2-C68E1F83E3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5" y="3639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dov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50" name="Line 70">
              <a:extLst>
                <a:ext uri="{FF2B5EF4-FFF2-40B4-BE49-F238E27FC236}">
                  <a16:creationId xmlns:a16="http://schemas.microsoft.com/office/drawing/2014/main" id="{B26191C9-A74F-C0CA-4625-A71EE59E30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43" y="3639"/>
              <a:ext cx="0" cy="3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1" name="Line 71">
              <a:extLst>
                <a:ext uri="{FF2B5EF4-FFF2-40B4-BE49-F238E27FC236}">
                  <a16:creationId xmlns:a16="http://schemas.microsoft.com/office/drawing/2014/main" id="{9CF5A6B0-E9A0-3C93-382A-5DA0E9B9D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43" y="6807"/>
              <a:ext cx="3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2" name="Line 72">
              <a:extLst>
                <a:ext uri="{FF2B5EF4-FFF2-40B4-BE49-F238E27FC236}">
                  <a16:creationId xmlns:a16="http://schemas.microsoft.com/office/drawing/2014/main" id="{0EFE5EDE-47C2-ABD1-510A-DF94912417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6" y="5655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3" name="Arc 73">
              <a:extLst>
                <a:ext uri="{FF2B5EF4-FFF2-40B4-BE49-F238E27FC236}">
                  <a16:creationId xmlns:a16="http://schemas.microsoft.com/office/drawing/2014/main" id="{470EC2DC-1F4C-7066-216E-69E90A7EC79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566" y="3927"/>
              <a:ext cx="1833" cy="1728"/>
            </a:xfrm>
            <a:custGeom>
              <a:avLst/>
              <a:gdLst>
                <a:gd name="T0" fmla="*/ 0 w 21592"/>
                <a:gd name="T1" fmla="*/ 0 h 21600"/>
                <a:gd name="T2" fmla="*/ 0 w 21592"/>
                <a:gd name="T3" fmla="*/ 0 h 21600"/>
                <a:gd name="T4" fmla="*/ 0 w 2159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2"/>
                <a:gd name="T10" fmla="*/ 0 h 21600"/>
                <a:gd name="T11" fmla="*/ 21592 w 2159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2" h="21600" fill="none" extrusionOk="0">
                  <a:moveTo>
                    <a:pt x="-1" y="0"/>
                  </a:moveTo>
                  <a:cubicBezTo>
                    <a:pt x="11696" y="0"/>
                    <a:pt x="21268" y="9310"/>
                    <a:pt x="21591" y="21003"/>
                  </a:cubicBezTo>
                </a:path>
                <a:path w="21592" h="21600" stroke="0" extrusionOk="0">
                  <a:moveTo>
                    <a:pt x="-1" y="0"/>
                  </a:moveTo>
                  <a:cubicBezTo>
                    <a:pt x="11696" y="0"/>
                    <a:pt x="21268" y="9310"/>
                    <a:pt x="21591" y="2100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4" name="Line 74">
              <a:extLst>
                <a:ext uri="{FF2B5EF4-FFF2-40B4-BE49-F238E27FC236}">
                  <a16:creationId xmlns:a16="http://schemas.microsoft.com/office/drawing/2014/main" id="{1AA00521-8964-B08A-7080-987DDBF292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00" y="3927"/>
              <a:ext cx="1" cy="11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5" name="Arc 75">
              <a:extLst>
                <a:ext uri="{FF2B5EF4-FFF2-40B4-BE49-F238E27FC236}">
                  <a16:creationId xmlns:a16="http://schemas.microsoft.com/office/drawing/2014/main" id="{B2A29E94-06C4-0FF5-FA11-BA3C93D1B1B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566" y="5079"/>
              <a:ext cx="1834" cy="12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6" name="Text Box 76">
              <a:extLst>
                <a:ext uri="{FF2B5EF4-FFF2-40B4-BE49-F238E27FC236}">
                  <a16:creationId xmlns:a16="http://schemas.microsoft.com/office/drawing/2014/main" id="{63874BAB-135B-E043-3942-D35AEE2757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6" y="3207"/>
              <a:ext cx="987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51957" name="Line 77">
              <a:extLst>
                <a:ext uri="{FF2B5EF4-FFF2-40B4-BE49-F238E27FC236}">
                  <a16:creationId xmlns:a16="http://schemas.microsoft.com/office/drawing/2014/main" id="{5BE5D83D-CE6E-3DAF-EBB0-3768585C08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3" y="637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8" name="Line 78">
              <a:extLst>
                <a:ext uri="{FF2B5EF4-FFF2-40B4-BE49-F238E27FC236}">
                  <a16:creationId xmlns:a16="http://schemas.microsoft.com/office/drawing/2014/main" id="{E0138FFD-F644-F805-056B-E1099C72EA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98" y="5079"/>
              <a:ext cx="0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59" name="Line 79">
              <a:extLst>
                <a:ext uri="{FF2B5EF4-FFF2-40B4-BE49-F238E27FC236}">
                  <a16:creationId xmlns:a16="http://schemas.microsoft.com/office/drawing/2014/main" id="{95B8FA5C-A62C-8FFD-EAF3-0F035FF764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6375"/>
              <a:ext cx="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60" name="Line 80">
              <a:extLst>
                <a:ext uri="{FF2B5EF4-FFF2-40B4-BE49-F238E27FC236}">
                  <a16:creationId xmlns:a16="http://schemas.microsoft.com/office/drawing/2014/main" id="{F7DBC483-B45F-D48C-703B-58DF7B663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5655"/>
              <a:ext cx="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61" name="Line 81">
              <a:extLst>
                <a:ext uri="{FF2B5EF4-FFF2-40B4-BE49-F238E27FC236}">
                  <a16:creationId xmlns:a16="http://schemas.microsoft.com/office/drawing/2014/main" id="{7FCBA6B2-772A-F10C-703E-93BA9372A9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3927"/>
              <a:ext cx="22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962" name="Line 82">
              <a:extLst>
                <a:ext uri="{FF2B5EF4-FFF2-40B4-BE49-F238E27FC236}">
                  <a16:creationId xmlns:a16="http://schemas.microsoft.com/office/drawing/2014/main" id="{D0E6C2B0-ACA8-BB24-89A0-A94FB119BE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" y="5079"/>
              <a:ext cx="22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1909" name="Rectangle 55">
            <a:extLst>
              <a:ext uri="{FF2B5EF4-FFF2-40B4-BE49-F238E27FC236}">
                <a16:creationId xmlns:a16="http://schemas.microsoft.com/office/drawing/2014/main" id="{EB944F29-07D9-9C4B-2465-E0C23FD26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38147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DIESLOV KROŽNI PROCES</a:t>
            </a:r>
          </a:p>
        </p:txBody>
      </p:sp>
      <p:sp>
        <p:nvSpPr>
          <p:cNvPr id="251910" name="Rectangle 56">
            <a:extLst>
              <a:ext uri="{FF2B5EF4-FFF2-40B4-BE49-F238E27FC236}">
                <a16:creationId xmlns:a16="http://schemas.microsoft.com/office/drawing/2014/main" id="{2241B629-8878-36F8-1DA0-E5EAFE330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973763"/>
            <a:ext cx="8785225" cy="144655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Idealni Dieslov krožni proces sestavljajo sledeče spremembe stanja idealnega plina: sprememba pri konstantnem tlaku (izobara), sprememba pri konstantni prostornini (izohora) in dve adiabatni spremembi.</a:t>
            </a:r>
          </a:p>
        </p:txBody>
      </p:sp>
      <p:pic>
        <p:nvPicPr>
          <p:cNvPr id="251911" name="Picture 58" descr="ANd9GcQiz_mZj5iFn3Ns_dskE2f1j5B9mDl5S8Rgv0bUzg0URMRTfnb2lg">
            <a:extLst>
              <a:ext uri="{FF2B5EF4-FFF2-40B4-BE49-F238E27FC236}">
                <a16:creationId xmlns:a16="http://schemas.microsoft.com/office/drawing/2014/main" id="{B2B25F4A-4038-2B8D-7DBF-6FAD840E2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2565400"/>
            <a:ext cx="25717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1912" name="Pravokotnik 1">
            <a:extLst>
              <a:ext uri="{FF2B5EF4-FFF2-40B4-BE49-F238E27FC236}">
                <a16:creationId xmlns:a16="http://schemas.microsoft.com/office/drawing/2014/main" id="{5C87FF8C-9423-F794-3EEB-0FF75F68A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4951" y="5907089"/>
            <a:ext cx="6588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sl-SI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[J/K]</a:t>
            </a:r>
            <a:endParaRPr lang="sl-SI" altLang="sl-SI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3">
            <a:extLst>
              <a:ext uri="{FF2B5EF4-FFF2-40B4-BE49-F238E27FC236}">
                <a16:creationId xmlns:a16="http://schemas.microsoft.com/office/drawing/2014/main" id="{496954FE-92C8-F949-60C8-097FA4E8C5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41DC337-1CC2-478A-8F70-3FBFAC73ED6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52931" name="Rectangle 4">
            <a:extLst>
              <a:ext uri="{FF2B5EF4-FFF2-40B4-BE49-F238E27FC236}">
                <a16:creationId xmlns:a16="http://schemas.microsoft.com/office/drawing/2014/main" id="{12A7B82C-6534-9495-78F5-3FA82BC3C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65346"/>
            <a:ext cx="8785225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dizelskih motorjih se v valj sesa čist zrak, nato pa se po stiskanju vbrizga gorivo, ki se vžge zaradi visoke temperature zraka.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Kompresijsko razmerje mora biti veliko, zato je tudi izkoristek večji kot pri Ottovem motorju. Teoretični Dieslov proces slabo opiše resnično dogajanje v motorju, ker v resnici tlak med zgorevanjem precej naraste.</a:t>
            </a:r>
          </a:p>
        </p:txBody>
      </p:sp>
      <p:sp>
        <p:nvSpPr>
          <p:cNvPr id="252932" name="Rectangle 5">
            <a:extLst>
              <a:ext uri="{FF2B5EF4-FFF2-40B4-BE49-F238E27FC236}">
                <a16:creationId xmlns:a16="http://schemas.microsoft.com/office/drawing/2014/main" id="{8CCD7C3F-0FD4-A8C3-644B-26F1876DA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636839"/>
            <a:ext cx="33416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Obremenitveno razmerje:</a:t>
            </a:r>
          </a:p>
        </p:txBody>
      </p:sp>
      <p:sp>
        <p:nvSpPr>
          <p:cNvPr id="252933" name="Rectangle 7">
            <a:extLst>
              <a:ext uri="{FF2B5EF4-FFF2-40B4-BE49-F238E27FC236}">
                <a16:creationId xmlns:a16="http://schemas.microsoft.com/office/drawing/2014/main" id="{A0E5035E-CE9F-DA0A-28B4-DAF6C0FAA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52934" name="Object 6">
            <a:extLst>
              <a:ext uri="{FF2B5EF4-FFF2-40B4-BE49-F238E27FC236}">
                <a16:creationId xmlns:a16="http://schemas.microsoft.com/office/drawing/2014/main" id="{EC755BB4-70C0-5B9D-C4C1-CB07C1331A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3141664"/>
          <a:ext cx="100806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583947" imgH="431613" progId="Equation.3">
                  <p:embed/>
                </p:oleObj>
              </mc:Choice>
              <mc:Fallback>
                <p:oleObj name="Enačba" r:id="rId2" imgW="583947" imgH="431613" progId="Equation.3">
                  <p:embed/>
                  <p:pic>
                    <p:nvPicPr>
                      <p:cNvPr id="252934" name="Object 6">
                        <a:extLst>
                          <a:ext uri="{FF2B5EF4-FFF2-40B4-BE49-F238E27FC236}">
                            <a16:creationId xmlns:a16="http://schemas.microsoft.com/office/drawing/2014/main" id="{EC755BB4-70C0-5B9D-C4C1-CB07C1331A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3141664"/>
                        <a:ext cx="1008062" cy="7445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5" name="Rectangle 8">
            <a:extLst>
              <a:ext uri="{FF2B5EF4-FFF2-40B4-BE49-F238E27FC236}">
                <a16:creationId xmlns:a16="http://schemas.microsoft.com/office/drawing/2014/main" id="{98D09480-8B94-87C6-9111-A6D1FF14B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3068638"/>
            <a:ext cx="7416800" cy="7620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Obremenitveno razmerje je razmerje med prostorninama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dovajanju toplote v proces.</a:t>
            </a:r>
          </a:p>
        </p:txBody>
      </p:sp>
      <p:sp>
        <p:nvSpPr>
          <p:cNvPr id="252936" name="Rectangle 9">
            <a:extLst>
              <a:ext uri="{FF2B5EF4-FFF2-40B4-BE49-F238E27FC236}">
                <a16:creationId xmlns:a16="http://schemas.microsoft.com/office/drawing/2014/main" id="{B78043EE-63B7-AF43-E5AB-C527E4653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100514"/>
            <a:ext cx="68849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Osnovna značilnost motorja je kompresijsko razmerje:</a:t>
            </a:r>
            <a:endParaRPr lang="sl-SI" altLang="sl-SI" sz="2200">
              <a:solidFill>
                <a:srgbClr val="FF0000"/>
              </a:solidFill>
            </a:endParaRPr>
          </a:p>
        </p:txBody>
      </p:sp>
      <p:sp>
        <p:nvSpPr>
          <p:cNvPr id="252937" name="Rectangle 11">
            <a:extLst>
              <a:ext uri="{FF2B5EF4-FFF2-40B4-BE49-F238E27FC236}">
                <a16:creationId xmlns:a16="http://schemas.microsoft.com/office/drawing/2014/main" id="{F78F0B94-BDEA-FC7F-27D0-0585313AD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52938" name="Object 10">
            <a:extLst>
              <a:ext uri="{FF2B5EF4-FFF2-40B4-BE49-F238E27FC236}">
                <a16:creationId xmlns:a16="http://schemas.microsoft.com/office/drawing/2014/main" id="{25FE6AED-0751-32ED-81C9-CACBFC6F42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1575" y="4643439"/>
          <a:ext cx="24844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1651000" imgH="444500" progId="Equation.3">
                  <p:embed/>
                </p:oleObj>
              </mc:Choice>
              <mc:Fallback>
                <p:oleObj name="Enačba" r:id="rId4" imgW="1651000" imgH="444500" progId="Equation.3">
                  <p:embed/>
                  <p:pic>
                    <p:nvPicPr>
                      <p:cNvPr id="252938" name="Object 10">
                        <a:extLst>
                          <a:ext uri="{FF2B5EF4-FFF2-40B4-BE49-F238E27FC236}">
                            <a16:creationId xmlns:a16="http://schemas.microsoft.com/office/drawing/2014/main" id="{25FE6AED-0751-32ED-81C9-CACBFC6F42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575" y="4643439"/>
                        <a:ext cx="2484438" cy="6635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9" name="Rectangle 12">
            <a:extLst>
              <a:ext uri="{FF2B5EF4-FFF2-40B4-BE49-F238E27FC236}">
                <a16:creationId xmlns:a16="http://schemas.microsoft.com/office/drawing/2014/main" id="{C6202393-D9D1-1624-EAC7-5CB45495D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445125"/>
            <a:ext cx="24542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52940" name="Rectangle 14">
            <a:extLst>
              <a:ext uri="{FF2B5EF4-FFF2-40B4-BE49-F238E27FC236}">
                <a16:creationId xmlns:a16="http://schemas.microsoft.com/office/drawing/2014/main" id="{D3431515-A697-9EE6-5FB9-4D7CC41B2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52941" name="Rectangle 15">
            <a:extLst>
              <a:ext uri="{FF2B5EF4-FFF2-40B4-BE49-F238E27FC236}">
                <a16:creationId xmlns:a16="http://schemas.microsoft.com/office/drawing/2014/main" id="{0AD336EE-183D-9132-F507-A4CC1A8E0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6165850"/>
            <a:ext cx="2470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52942" name="Rectangle 17">
            <a:extLst>
              <a:ext uri="{FF2B5EF4-FFF2-40B4-BE49-F238E27FC236}">
                <a16:creationId xmlns:a16="http://schemas.microsoft.com/office/drawing/2014/main" id="{5B3E066E-EEA6-C686-5125-B73DD1BD6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52943" name="Object 16">
            <a:extLst>
              <a:ext uri="{FF2B5EF4-FFF2-40B4-BE49-F238E27FC236}">
                <a16:creationId xmlns:a16="http://schemas.microsoft.com/office/drawing/2014/main" id="{33C460F6-755C-04BA-3AB8-17C8F7AC73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6" y="6092825"/>
          <a:ext cx="30972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1625600" imgH="228600" progId="Equation.3">
                  <p:embed/>
                </p:oleObj>
              </mc:Choice>
              <mc:Fallback>
                <p:oleObj name="Enačba" r:id="rId6" imgW="1625600" imgH="228600" progId="Equation.3">
                  <p:embed/>
                  <p:pic>
                    <p:nvPicPr>
                      <p:cNvPr id="252943" name="Object 16">
                        <a:extLst>
                          <a:ext uri="{FF2B5EF4-FFF2-40B4-BE49-F238E27FC236}">
                            <a16:creationId xmlns:a16="http://schemas.microsoft.com/office/drawing/2014/main" id="{33C460F6-755C-04BA-3AB8-17C8F7AC73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6" y="6092825"/>
                        <a:ext cx="3097213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DD5DEC5-EBAC-4FB8-E3FC-EC8B8FC1267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21250" y="5503902"/>
            <a:ext cx="3573463" cy="456985"/>
          </a:xfrm>
          <a:prstGeom prst="rect">
            <a:avLst/>
          </a:prstGeom>
          <a:blipFill>
            <a:blip r:embed="rId8"/>
            <a:stretch>
              <a:fillRect b="-8000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3">
            <a:extLst>
              <a:ext uri="{FF2B5EF4-FFF2-40B4-BE49-F238E27FC236}">
                <a16:creationId xmlns:a16="http://schemas.microsoft.com/office/drawing/2014/main" id="{4352EBEA-3DF6-219A-2080-313B11F669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932116D-6AA0-4AE4-8A92-C8FAAEE8D85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53955" name="Rectangle 4">
            <a:extLst>
              <a:ext uri="{FF2B5EF4-FFF2-40B4-BE49-F238E27FC236}">
                <a16:creationId xmlns:a16="http://schemas.microsoft.com/office/drawing/2014/main" id="{3B01F26A-4E31-BBCE-AEB7-B1CD5B1AF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49275"/>
            <a:ext cx="31384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</a:t>
            </a:r>
          </a:p>
        </p:txBody>
      </p:sp>
      <p:graphicFrame>
        <p:nvGraphicFramePr>
          <p:cNvPr id="253956" name="Object 5">
            <a:extLst>
              <a:ext uri="{FF2B5EF4-FFF2-40B4-BE49-F238E27FC236}">
                <a16:creationId xmlns:a16="http://schemas.microsoft.com/office/drawing/2014/main" id="{6AED364C-1492-7FAE-EF88-819D3B836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2401" y="404814"/>
          <a:ext cx="26638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435100" imgH="508000" progId="Equation.3">
                  <p:embed/>
                </p:oleObj>
              </mc:Choice>
              <mc:Fallback>
                <p:oleObj name="Enačba" r:id="rId2" imgW="1435100" imgH="508000" progId="Equation.3">
                  <p:embed/>
                  <p:pic>
                    <p:nvPicPr>
                      <p:cNvPr id="253956" name="Object 5">
                        <a:extLst>
                          <a:ext uri="{FF2B5EF4-FFF2-40B4-BE49-F238E27FC236}">
                            <a16:creationId xmlns:a16="http://schemas.microsoft.com/office/drawing/2014/main" id="{6AED364C-1492-7FAE-EF88-819D3B836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1" y="404814"/>
                        <a:ext cx="2663825" cy="935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957" name="Rectangle 6">
            <a:extLst>
              <a:ext uri="{FF2B5EF4-FFF2-40B4-BE49-F238E27FC236}">
                <a16:creationId xmlns:a16="http://schemas.microsoft.com/office/drawing/2014/main" id="{0243B5B7-B1FA-7110-25BF-3D14E15EF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133600"/>
            <a:ext cx="2578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Toplotni izkoristek: </a:t>
            </a:r>
          </a:p>
        </p:txBody>
      </p:sp>
      <p:sp>
        <p:nvSpPr>
          <p:cNvPr id="253958" name="Rectangle 8">
            <a:extLst>
              <a:ext uri="{FF2B5EF4-FFF2-40B4-BE49-F238E27FC236}">
                <a16:creationId xmlns:a16="http://schemas.microsoft.com/office/drawing/2014/main" id="{F5681159-FF59-21F3-004C-2175002C8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63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53959" name="Object 7">
            <a:extLst>
              <a:ext uri="{FF2B5EF4-FFF2-40B4-BE49-F238E27FC236}">
                <a16:creationId xmlns:a16="http://schemas.microsoft.com/office/drawing/2014/main" id="{35EF88CE-C00F-B0B0-DF96-8E3B796AF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1484313"/>
          <a:ext cx="4897438" cy="180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3022600" imgH="1117600" progId="Equation.3">
                  <p:embed/>
                </p:oleObj>
              </mc:Choice>
              <mc:Fallback>
                <p:oleObj name="Enačba" r:id="rId4" imgW="3022600" imgH="1117600" progId="Equation.3">
                  <p:embed/>
                  <p:pic>
                    <p:nvPicPr>
                      <p:cNvPr id="253959" name="Object 7">
                        <a:extLst>
                          <a:ext uri="{FF2B5EF4-FFF2-40B4-BE49-F238E27FC236}">
                            <a16:creationId xmlns:a16="http://schemas.microsoft.com/office/drawing/2014/main" id="{35EF88CE-C00F-B0B0-DF96-8E3B796AF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1484313"/>
                        <a:ext cx="4897438" cy="18081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3960" name="Picture 12" descr="ANd9GcTPNZBA-OxbzrsrRyB0wXqLTbih9VQKkMpDw_d7K4Il_rXgTtgqIw">
            <a:extLst>
              <a:ext uri="{FF2B5EF4-FFF2-40B4-BE49-F238E27FC236}">
                <a16:creationId xmlns:a16="http://schemas.microsoft.com/office/drawing/2014/main" id="{CE6FEA2D-0A77-16A5-A9A3-370519F60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3213101"/>
            <a:ext cx="22225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3961" name="Picture 14" descr="ANd9GcTnKJS5wk57xLBxtE7K7mNGE1JBN4VLhnr3obP9bByHjOmnSFOtyA">
            <a:extLst>
              <a:ext uri="{FF2B5EF4-FFF2-40B4-BE49-F238E27FC236}">
                <a16:creationId xmlns:a16="http://schemas.microsoft.com/office/drawing/2014/main" id="{144884D8-90C6-621F-77FD-7A9C12AE1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3" y="3716338"/>
            <a:ext cx="18478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3962" name="Picture 16" descr="ANd9GcR5W66-CyI5PaHgpljHJSRkeX2Bzh6_7cxu-EucaZwuKs40mL7jkA">
            <a:extLst>
              <a:ext uri="{FF2B5EF4-FFF2-40B4-BE49-F238E27FC236}">
                <a16:creationId xmlns:a16="http://schemas.microsoft.com/office/drawing/2014/main" id="{774BF96A-CA8E-C1D9-13C6-7753C1396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3933826"/>
            <a:ext cx="2257425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3">
            <a:extLst>
              <a:ext uri="{FF2B5EF4-FFF2-40B4-BE49-F238E27FC236}">
                <a16:creationId xmlns:a16="http://schemas.microsoft.com/office/drawing/2014/main" id="{EECA0D19-A57F-725D-CBD8-C7E43031259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E740415-0868-4628-9570-5D6732255F6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54979" name="Rectangle 4">
            <a:extLst>
              <a:ext uri="{FF2B5EF4-FFF2-40B4-BE49-F238E27FC236}">
                <a16:creationId xmlns:a16="http://schemas.microsoft.com/office/drawing/2014/main" id="{571D6EC3-BF1D-60FB-3003-CCF4737A9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8" y="387351"/>
            <a:ext cx="8856662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štiritaktni dizelski motor veljajo podatki: premer valja je </a:t>
            </a:r>
            <a:r>
              <a:rPr lang="sl-SI" altLang="sl-SI" sz="2200" i="1">
                <a:solidFill>
                  <a:srgbClr val="000000"/>
                </a:solidFill>
              </a:rPr>
              <a:t>D = </a:t>
            </a:r>
            <a:r>
              <a:rPr lang="sl-SI" altLang="sl-SI" sz="2200">
                <a:solidFill>
                  <a:srgbClr val="000000"/>
                </a:solidFill>
              </a:rPr>
              <a:t>750 mm, hod bata </a:t>
            </a:r>
            <a:r>
              <a:rPr lang="sl-SI" altLang="sl-SI" sz="2200" i="1">
                <a:solidFill>
                  <a:srgbClr val="000000"/>
                </a:solidFill>
              </a:rPr>
              <a:t>h = </a:t>
            </a:r>
            <a:r>
              <a:rPr lang="sl-SI" altLang="sl-SI" sz="2200">
                <a:solidFill>
                  <a:srgbClr val="000000"/>
                </a:solidFill>
              </a:rPr>
              <a:t>1200 mm, </a:t>
            </a:r>
            <a:r>
              <a:rPr lang="sl-SI" altLang="sl-SI" sz="2200" i="1">
                <a:solidFill>
                  <a:srgbClr val="000000"/>
                </a:solidFill>
              </a:rPr>
              <a:t>N = </a:t>
            </a:r>
            <a:r>
              <a:rPr lang="sl-SI" altLang="sl-SI" sz="2200">
                <a:solidFill>
                  <a:srgbClr val="000000"/>
                </a:solidFill>
              </a:rPr>
              <a:t>4 valji, kompresijska prostornina valja je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42,3 l; izobarno zgorevanje do 1/6 gibne prostornine, število vrtljajev </a:t>
            </a:r>
            <a:r>
              <a:rPr lang="sl-SI" altLang="sl-SI" sz="2200" i="1">
                <a:solidFill>
                  <a:srgbClr val="000000"/>
                </a:solidFill>
              </a:rPr>
              <a:t>n = </a:t>
            </a:r>
            <a:r>
              <a:rPr lang="sl-SI" altLang="sl-SI" sz="2200">
                <a:solidFill>
                  <a:srgbClr val="000000"/>
                </a:solidFill>
              </a:rPr>
              <a:t>1,9 s</a:t>
            </a:r>
            <a:r>
              <a:rPr lang="sl-SI" altLang="sl-SI" sz="2200" baseline="30000">
                <a:solidFill>
                  <a:srgbClr val="000000"/>
                </a:solidFill>
              </a:rPr>
              <a:t>-1</a:t>
            </a:r>
            <a:r>
              <a:rPr lang="sl-SI" altLang="sl-SI" sz="2200">
                <a:solidFill>
                  <a:srgbClr val="000000"/>
                </a:solidFill>
              </a:rPr>
              <a:t>; koeficient izentrope je </a:t>
            </a:r>
            <a:r>
              <a:rPr lang="el-GR" altLang="sl-SI" sz="2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sl-SI" altLang="sl-SI" sz="2200" b="1" i="1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1,4; začetni tlak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 in začetna temperatura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285 K. Izračunaj vrednosti termodinamičnih veličin v karakterističnih točkah procesa </a:t>
            </a:r>
            <a:r>
              <a:rPr lang="sl-SI" altLang="sl-SI" sz="2200" i="1">
                <a:solidFill>
                  <a:srgbClr val="000000"/>
                </a:solidFill>
              </a:rPr>
              <a:t>(p, V, T), </a:t>
            </a:r>
            <a:r>
              <a:rPr lang="sl-SI" altLang="sl-SI" sz="2200">
                <a:solidFill>
                  <a:srgbClr val="000000"/>
                </a:solidFill>
              </a:rPr>
              <a:t>dovedeno in odvedeno toploto </a:t>
            </a:r>
            <a:r>
              <a:rPr lang="sl-SI" altLang="sl-SI" sz="2200" i="1">
                <a:solidFill>
                  <a:srgbClr val="000000"/>
                </a:solidFill>
              </a:rPr>
              <a:t>(Q</a:t>
            </a:r>
            <a:r>
              <a:rPr lang="sl-SI" altLang="sl-SI" sz="2200" i="1" baseline="-25000">
                <a:solidFill>
                  <a:srgbClr val="000000"/>
                </a:solidFill>
              </a:rPr>
              <a:t>do</a:t>
            </a:r>
            <a:r>
              <a:rPr lang="sl-SI" altLang="sl-SI" sz="2200" i="1">
                <a:solidFill>
                  <a:srgbClr val="000000"/>
                </a:solidFill>
              </a:rPr>
              <a:t>, Q</a:t>
            </a:r>
            <a:r>
              <a:rPr lang="sl-SI" altLang="sl-SI" sz="2200" i="1" baseline="-25000">
                <a:solidFill>
                  <a:srgbClr val="000000"/>
                </a:solidFill>
              </a:rPr>
              <a:t>od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delo krožnega procesa </a:t>
            </a:r>
            <a:r>
              <a:rPr lang="sl-SI" altLang="sl-SI" sz="2200" i="1">
                <a:solidFill>
                  <a:srgbClr val="000000"/>
                </a:solidFill>
              </a:rPr>
              <a:t>(W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toplotni izkoristek </a:t>
            </a:r>
            <a:r>
              <a:rPr lang="sl-SI" altLang="sl-SI" sz="2200" i="1">
                <a:solidFill>
                  <a:srgbClr val="000000"/>
                </a:solidFill>
              </a:rPr>
              <a:t>(</a:t>
            </a:r>
            <a:r>
              <a:rPr lang="el-GR" altLang="sl-SI" sz="2200" i="1">
                <a:solidFill>
                  <a:srgbClr val="000000"/>
                </a:solidFill>
              </a:rPr>
              <a:t>η</a:t>
            </a:r>
            <a:r>
              <a:rPr lang="sl-SI" altLang="sl-SI" sz="2200" i="1" baseline="-25000">
                <a:solidFill>
                  <a:srgbClr val="000000"/>
                </a:solidFill>
              </a:rPr>
              <a:t>to</a:t>
            </a:r>
            <a:r>
              <a:rPr lang="sl-SI" altLang="sl-SI" sz="2200" baseline="-25000">
                <a:solidFill>
                  <a:srgbClr val="000000"/>
                </a:solidFill>
              </a:rPr>
              <a:t>pl</a:t>
            </a:r>
            <a:r>
              <a:rPr lang="sl-SI" altLang="sl-SI" sz="2200">
                <a:solidFill>
                  <a:srgbClr val="000000"/>
                </a:solidFill>
              </a:rPr>
              <a:t>) in moč motorja (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>
                <a:solidFill>
                  <a:srgbClr val="000000"/>
                </a:solidFill>
              </a:rPr>
              <a:t>)! Potek procesa nariši v delovnem in toplotnem diagramu!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819FA74A-8C96-9BE5-7283-FD110779D61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552" y="3933057"/>
            <a:ext cx="8064896" cy="2315827"/>
          </a:xfrm>
          <a:prstGeom prst="rect">
            <a:avLst/>
          </a:prstGeom>
          <a:blipFill rotWithShape="0">
            <a:blip r:embed="rId3"/>
            <a:stretch>
              <a:fillRect l="-983" b="-473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54981" name="PoljeZBesedilom 1">
            <a:extLst>
              <a:ext uri="{FF2B5EF4-FFF2-40B4-BE49-F238E27FC236}">
                <a16:creationId xmlns:a16="http://schemas.microsoft.com/office/drawing/2014/main" id="{F6A14B33-0506-CEA5-A0CA-E1C55A9DD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0" y="4149726"/>
            <a:ext cx="28082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 = 1 dvotaktni motor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0127926-EB82-2F33-8EC0-2129C0B52BD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55493" y="5860980"/>
            <a:ext cx="1584176" cy="456985"/>
          </a:xfrm>
          <a:prstGeom prst="rect">
            <a:avLst/>
          </a:prstGeom>
          <a:blipFill>
            <a:blip r:embed="rId4"/>
            <a:stretch>
              <a:fillRect b="-9333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Označba mesta številke diapozitiva 1">
            <a:extLst>
              <a:ext uri="{FF2B5EF4-FFF2-40B4-BE49-F238E27FC236}">
                <a16:creationId xmlns:a16="http://schemas.microsoft.com/office/drawing/2014/main" id="{026D904A-EBA2-0AC4-23E7-4350867B0F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3BFAC16-52F5-4F8C-B89C-B01DAAC6D58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57027" name="Slika 2">
            <a:extLst>
              <a:ext uri="{FF2B5EF4-FFF2-40B4-BE49-F238E27FC236}">
                <a16:creationId xmlns:a16="http://schemas.microsoft.com/office/drawing/2014/main" id="{61F30495-0190-6FEC-F922-AF2D263D6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2544764"/>
            <a:ext cx="526415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2554708A-2DF7-130B-C3D7-33CC639B2978}"/>
              </a:ext>
            </a:extLst>
          </p:cNvPr>
          <p:cNvGraphicFramePr>
            <a:graphicFrameLocks noGrp="1"/>
          </p:cNvGraphicFramePr>
          <p:nvPr/>
        </p:nvGraphicFramePr>
        <p:xfrm>
          <a:off x="2511513" y="428358"/>
          <a:ext cx="6096000" cy="2129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557">
                <a:tc>
                  <a:txBody>
                    <a:bodyPr/>
                    <a:lstStyle/>
                    <a:p>
                      <a:r>
                        <a:rPr lang="sl-SI" dirty="0"/>
                        <a:t>Točka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Tlak [bar]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blipFill rotWithShape="0">
                      <a:blip r:embed="rId3"/>
                      <a:stretch>
                        <a:fillRect l="-179615" t="-4717" r="-107692" b="-24434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Temperatura [K]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0,5723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38,35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0,0423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810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38,35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0,1306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2493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4,85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0,5723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1382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F6D6BEA1-A6EC-2A1D-519B-F8BE3E64094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631504" y="457200"/>
            <a:ext cx="8856984" cy="6248400"/>
          </a:xfrm>
          <a:blipFill rotWithShape="0">
            <a:blip r:embed="rId2"/>
            <a:stretch>
              <a:fillRect l="-895" t="-585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58051" name="Označba mesta številke diapozitiva 2">
            <a:extLst>
              <a:ext uri="{FF2B5EF4-FFF2-40B4-BE49-F238E27FC236}">
                <a16:creationId xmlns:a16="http://schemas.microsoft.com/office/drawing/2014/main" id="{356C0AE6-F5B5-669E-2264-D62270273F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CE86173-B649-4821-B9F5-8E432ADBBFA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6AB9177F-202B-A601-6561-634708A4268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11824" y="6093297"/>
            <a:ext cx="2088232" cy="430887"/>
          </a:xfrm>
          <a:prstGeom prst="rect">
            <a:avLst/>
          </a:prstGeom>
          <a:blipFill rotWithShape="0">
            <a:blip r:embed="rId3"/>
            <a:stretch>
              <a:fillRect b="-4286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B1279A2E-6362-D73C-9A1B-6657BC42AE4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703512" y="457200"/>
            <a:ext cx="8784976" cy="6248400"/>
          </a:xfrm>
          <a:blipFill rotWithShape="0">
            <a:blip r:embed="rId2"/>
            <a:stretch>
              <a:fillRect l="-902" t="-585"/>
            </a:stretch>
          </a:blipFill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259075" name="Označba mesta številke diapozitiva 2">
            <a:extLst>
              <a:ext uri="{FF2B5EF4-FFF2-40B4-BE49-F238E27FC236}">
                <a16:creationId xmlns:a16="http://schemas.microsoft.com/office/drawing/2014/main" id="{2FD9E6CF-188C-0EB3-598D-DF5398EF6D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614B0A2-28CB-4FFA-A184-C090D35142C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A54B94F-16B7-9C94-45D9-42716246FC0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19536" y="4365105"/>
            <a:ext cx="2088232" cy="430887"/>
          </a:xfrm>
          <a:prstGeom prst="rect">
            <a:avLst/>
          </a:prstGeom>
          <a:blipFill rotWithShape="0">
            <a:blip r:embed="rId3"/>
            <a:stretch>
              <a:fillRect b="-281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786C35A-28E8-9FF1-A75B-7CF85D2A54C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1864" y="2204865"/>
            <a:ext cx="2088232" cy="430887"/>
          </a:xfrm>
          <a:prstGeom prst="rect">
            <a:avLst/>
          </a:prstGeom>
          <a:blipFill rotWithShape="0">
            <a:blip r:embed="rId4"/>
            <a:stretch>
              <a:fillRect b="-4286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9DBDBD2B-B12A-7CCC-122F-F487D1B012A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703512" y="457200"/>
            <a:ext cx="8784976" cy="6248400"/>
          </a:xfrm>
          <a:blipFill rotWithShape="0">
            <a:blip r:embed="rId2"/>
            <a:stretch>
              <a:fillRect l="-902" t="-585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60099" name="Označba mesta številke diapozitiva 2">
            <a:extLst>
              <a:ext uri="{FF2B5EF4-FFF2-40B4-BE49-F238E27FC236}">
                <a16:creationId xmlns:a16="http://schemas.microsoft.com/office/drawing/2014/main" id="{9E4132DF-E9A3-1EE9-7F22-F95ACB3734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7DC03D0-6747-4191-BB33-204F03E75B2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ABAA039E-B24E-E5B6-C1A1-988A5390B8C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552" y="3429001"/>
            <a:ext cx="720080" cy="430887"/>
          </a:xfrm>
          <a:prstGeom prst="rect">
            <a:avLst/>
          </a:prstGeom>
          <a:blipFill rotWithShape="0">
            <a:blip r:embed="rId3"/>
            <a:stretch>
              <a:fillRect b="-14286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217EA1E5-962E-AA32-3796-13A0F7F6022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703512" y="457200"/>
            <a:ext cx="8712968" cy="5924128"/>
          </a:xfrm>
          <a:blipFill rotWithShape="0">
            <a:blip r:embed="rId2"/>
            <a:stretch>
              <a:fillRect l="-909" t="-617"/>
            </a:stretch>
          </a:blipFill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261123" name="Označba mesta številke diapozitiva 2">
            <a:extLst>
              <a:ext uri="{FF2B5EF4-FFF2-40B4-BE49-F238E27FC236}">
                <a16:creationId xmlns:a16="http://schemas.microsoft.com/office/drawing/2014/main" id="{76185584-711D-B64F-A240-107183BC83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D75C9C0-DDE3-4089-9F80-3508777FC32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61124" name="PoljeZBesedilom 2">
            <a:extLst>
              <a:ext uri="{FF2B5EF4-FFF2-40B4-BE49-F238E27FC236}">
                <a16:creationId xmlns:a16="http://schemas.microsoft.com/office/drawing/2014/main" id="{E479BFBC-0CC1-C95F-B15A-7A316424A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2133600"/>
            <a:ext cx="8636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635KJ</a:t>
            </a:r>
          </a:p>
        </p:txBody>
      </p:sp>
      <p:sp>
        <p:nvSpPr>
          <p:cNvPr id="261125" name="PoljeZBesedilom 4">
            <a:extLst>
              <a:ext uri="{FF2B5EF4-FFF2-40B4-BE49-F238E27FC236}">
                <a16:creationId xmlns:a16="http://schemas.microsoft.com/office/drawing/2014/main" id="{595D5C68-5D16-5EF3-D216-57097CE32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9463" y="2133600"/>
            <a:ext cx="6731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kW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359</Words>
  <Application>Microsoft Office PowerPoint</Application>
  <PresentationFormat>Širokozaslonsko</PresentationFormat>
  <Paragraphs>82</Paragraphs>
  <Slides>9</Slides>
  <Notes>1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Gaja Vouk</cp:lastModifiedBy>
  <cp:revision>50</cp:revision>
  <dcterms:created xsi:type="dcterms:W3CDTF">2021-09-29T19:34:14Z</dcterms:created>
  <dcterms:modified xsi:type="dcterms:W3CDTF">2024-04-30T07:32:45Z</dcterms:modified>
</cp:coreProperties>
</file>