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8" r:id="rId3"/>
    <p:sldId id="298" r:id="rId4"/>
    <p:sldId id="297" r:id="rId5"/>
    <p:sldId id="310" r:id="rId6"/>
    <p:sldId id="309" r:id="rId7"/>
    <p:sldId id="303" r:id="rId8"/>
    <p:sldId id="305" r:id="rId9"/>
    <p:sldId id="311" r:id="rId10"/>
    <p:sldId id="302" r:id="rId11"/>
    <p:sldId id="312" r:id="rId12"/>
    <p:sldId id="301" r:id="rId13"/>
    <p:sldId id="300" r:id="rId14"/>
    <p:sldId id="306" r:id="rId15"/>
    <p:sldId id="313" r:id="rId16"/>
    <p:sldId id="308" r:id="rId17"/>
    <p:sldId id="316" r:id="rId18"/>
    <p:sldId id="315" r:id="rId19"/>
    <p:sldId id="299" r:id="rId20"/>
    <p:sldId id="285" r:id="rId21"/>
    <p:sldId id="286" r:id="rId22"/>
    <p:sldId id="287" r:id="rId23"/>
    <p:sldId id="288" r:id="rId24"/>
    <p:sldId id="289" r:id="rId25"/>
    <p:sldId id="290" r:id="rId26"/>
    <p:sldId id="293" r:id="rId27"/>
    <p:sldId id="294" r:id="rId28"/>
    <p:sldId id="29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7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base" hangingPunct="1">
                <a:spcBef>
                  <a:spcPct val="0"/>
                </a:spcBef>
                <a:spcAft>
                  <a:spcPct val="0"/>
                </a:spcAft>
                <a:defRPr/>
              </a:pPr>
              <a:endParaRPr lang="sl-SI" altLang="sl-SI" smtClean="0">
                <a:solidFill>
                  <a:srgbClr val="000000"/>
                </a:solidFill>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sl-SI" altLang="sl-SI"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sl-SI" altLang="sl-SI"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sl-SI" altLang="sl-SI">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sl-SI" altLang="sl-SI">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2CDB4A6-FD50-4C85-A14F-070E87C48898}" type="slidenum">
              <a:rPr lang="sl-SI" altLang="sl-SI">
                <a:solidFill>
                  <a:srgbClr val="1C1C1C"/>
                </a:solidFill>
              </a:rPr>
              <a:pPr>
                <a:defRPr/>
              </a:pPr>
              <a:t>‹#›</a:t>
            </a:fld>
            <a:endParaRPr lang="sl-SI" altLang="sl-SI">
              <a:solidFill>
                <a:srgbClr val="1C1C1C"/>
              </a:solidFill>
            </a:endParaRPr>
          </a:p>
        </p:txBody>
      </p:sp>
    </p:spTree>
    <p:extLst>
      <p:ext uri="{BB962C8B-B14F-4D97-AF65-F5344CB8AC3E}">
        <p14:creationId xmlns:p14="http://schemas.microsoft.com/office/powerpoint/2010/main" val="341070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2479B6E-D8BF-4046-AD97-E90327E5AC0C}"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422226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7004050" y="214313"/>
            <a:ext cx="1951038" cy="5918200"/>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150938" y="214313"/>
            <a:ext cx="5700712" cy="59182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0F90ED5-E40C-41E9-B073-5F1C82E2D66C}"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66388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Naslov, vsebina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1150938" y="214313"/>
            <a:ext cx="7793037" cy="1462087"/>
          </a:xfrm>
        </p:spPr>
        <p:txBody>
          <a:bodyPr/>
          <a:lstStyle/>
          <a:p>
            <a:r>
              <a:rPr lang="sl-SI" smtClean="0"/>
              <a:t>Uredite slog naslova matrice</a:t>
            </a:r>
            <a:endParaRPr lang="sl-SI"/>
          </a:p>
        </p:txBody>
      </p:sp>
      <p:sp>
        <p:nvSpPr>
          <p:cNvPr id="3" name="Ograda vsebine 2"/>
          <p:cNvSpPr>
            <a:spLocks noGrp="1"/>
          </p:cNvSpPr>
          <p:nvPr>
            <p:ph sz="half" idx="1"/>
          </p:nvPr>
        </p:nvSpPr>
        <p:spPr>
          <a:xfrm>
            <a:off x="1182688" y="2017713"/>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5145088" y="2017713"/>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7C7E068-9F73-4929-AE27-78AD13D3A38B}"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693730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Naslov, 2 vsebini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1150938" y="214313"/>
            <a:ext cx="7793037" cy="1462087"/>
          </a:xfrm>
        </p:spPr>
        <p:txBody>
          <a:bodyPr/>
          <a:lstStyle/>
          <a:p>
            <a:r>
              <a:rPr lang="sl-SI" smtClean="0"/>
              <a:t>Uredite slog naslova matrice</a:t>
            </a:r>
            <a:endParaRPr lang="sl-SI"/>
          </a:p>
        </p:txBody>
      </p:sp>
      <p:sp>
        <p:nvSpPr>
          <p:cNvPr id="3" name="Ograda vsebine 2"/>
          <p:cNvSpPr>
            <a:spLocks noGrp="1"/>
          </p:cNvSpPr>
          <p:nvPr>
            <p:ph sz="quarter" idx="1"/>
          </p:nvPr>
        </p:nvSpPr>
        <p:spPr>
          <a:xfrm>
            <a:off x="1182688" y="2017713"/>
            <a:ext cx="38100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1182688" y="4151313"/>
            <a:ext cx="3810000" cy="1981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half" idx="3"/>
          </p:nvPr>
        </p:nvSpPr>
        <p:spPr>
          <a:xfrm>
            <a:off x="5145088" y="2017713"/>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8" name="Rectangle 13"/>
          <p:cNvSpPr>
            <a:spLocks noGrp="1" noChangeArrowheads="1"/>
          </p:cNvSpPr>
          <p:nvPr>
            <p:ph type="sldNum" sz="quarter" idx="12"/>
          </p:nvPr>
        </p:nvSpPr>
        <p:spPr>
          <a:ln/>
        </p:spPr>
        <p:txBody>
          <a:bodyPr/>
          <a:lstStyle>
            <a:lvl1pPr>
              <a:defRPr/>
            </a:lvl1pPr>
          </a:lstStyle>
          <a:p>
            <a:pPr>
              <a:defRPr/>
            </a:pPr>
            <a:fld id="{9EB08265-86A9-4625-B99C-BFDA4EB727CE}"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59105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0C6E731-5680-483D-9C25-CFCCECED648C}"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77521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E3F8C29-A357-4B7F-AE69-CF9127F7886D}"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73200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CA3568D-2CD1-4874-83AF-5ECE8785E036}"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10880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6B99BA99-FA79-4473-B8F5-5D4225DE3CC8}"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9873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8026A95A-0D64-4004-A639-3771A5521EE7}"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56612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CFD51AC4-8A61-432E-8C92-1BE5A6AF0BA2}"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40787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DA9F8D2-F4C5-4034-9301-EF514E72A170}"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4058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1CBF6B66-E95D-41FC-9207-A11C80F70487}"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6920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fontAlgn="base" hangingPunct="1">
              <a:spcBef>
                <a:spcPct val="0"/>
              </a:spcBef>
              <a:spcAft>
                <a:spcPct val="0"/>
              </a:spcAft>
              <a:defRPr/>
            </a:pPr>
            <a:endParaRPr kumimoji="1" lang="sl-SI" altLang="sl-SI" sz="2400" smtClean="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l-SI" altLang="sl-SI"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Click to edit Master text styles</a:t>
            </a:r>
          </a:p>
          <a:p>
            <a:pPr lvl="1"/>
            <a:r>
              <a:rPr lang="sl-SI" altLang="sl-SI" smtClean="0"/>
              <a:t>Second level</a:t>
            </a:r>
          </a:p>
          <a:p>
            <a:pPr lvl="2"/>
            <a:r>
              <a:rPr lang="sl-SI" altLang="sl-SI" smtClean="0"/>
              <a:t>Third level</a:t>
            </a:r>
          </a:p>
          <a:p>
            <a:pPr lvl="3"/>
            <a:r>
              <a:rPr lang="sl-SI" altLang="sl-SI" smtClean="0"/>
              <a:t>Fourth level</a:t>
            </a:r>
          </a:p>
          <a:p>
            <a:pPr lvl="4"/>
            <a:r>
              <a:rPr lang="sl-SI" altLang="sl-SI" smtClean="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sl-SI" altLang="sl-SI">
              <a:solidFill>
                <a:srgbClr val="000000"/>
              </a:solidFill>
            </a:endParaRPr>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sl-SI" altLang="sl-SI">
              <a:solidFill>
                <a:srgbClr val="000000"/>
              </a:solidFill>
            </a:endParaRP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1B55658B-6382-4EC2-8BD1-3363C3FAE4D2}" type="slidenum">
              <a:rPr lang="sl-SI" altLang="sl-SI">
                <a:solidFill>
                  <a:srgbClr val="000000"/>
                </a:solidFill>
              </a:rPr>
              <a:pPr fontAlgn="base">
                <a:spcBef>
                  <a:spcPct val="0"/>
                </a:spcBef>
                <a:spcAft>
                  <a:spcPct val="0"/>
                </a:spcAft>
                <a:defRPr/>
              </a:pPr>
              <a:t>‹#›</a:t>
            </a:fld>
            <a:endParaRPr lang="sl-SI" altLang="sl-SI">
              <a:solidFill>
                <a:srgbClr val="000000"/>
              </a:solidFill>
            </a:endParaRPr>
          </a:p>
        </p:txBody>
      </p:sp>
    </p:spTree>
    <p:extLst>
      <p:ext uri="{BB962C8B-B14F-4D97-AF65-F5344CB8AC3E}">
        <p14:creationId xmlns:p14="http://schemas.microsoft.com/office/powerpoint/2010/main" val="2200181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9QHF-yu-HqQ" TargetMode="External"/><Relationship Id="rId5" Type="http://schemas.openxmlformats.org/officeDocument/2006/relationships/hyperlink" Target="https://www.youtube.com/watch?v=3AVz4SRIIT0"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219700" y="2492375"/>
            <a:ext cx="3529013" cy="1055688"/>
          </a:xfrm>
        </p:spPr>
        <p:txBody>
          <a:bodyPr/>
          <a:lstStyle/>
          <a:p>
            <a:pPr eaLnBrk="1" hangingPunct="1"/>
            <a:r>
              <a:rPr lang="sl-SI" altLang="sl-SI" dirty="0" smtClean="0"/>
              <a:t>EMP</a:t>
            </a:r>
            <a:endParaRPr lang="sl-SI" altLang="sl-SI" dirty="0" smtClean="0"/>
          </a:p>
        </p:txBody>
      </p:sp>
      <p:pic>
        <p:nvPicPr>
          <p:cNvPr id="3075"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l="17104" t="32562" r="48897" b="21951"/>
          <a:stretch>
            <a:fillRect/>
          </a:stretch>
        </p:blipFill>
        <p:spPr>
          <a:xfrm>
            <a:off x="611560" y="4725144"/>
            <a:ext cx="1512292" cy="1443092"/>
          </a:xfrm>
        </p:spPr>
      </p:pic>
      <p:sp>
        <p:nvSpPr>
          <p:cNvPr id="3076" name="Rectangle 6"/>
          <p:cNvSpPr>
            <a:spLocks noGrp="1" noChangeArrowheads="1"/>
          </p:cNvSpPr>
          <p:nvPr>
            <p:ph type="body" sz="half" idx="2"/>
          </p:nvPr>
        </p:nvSpPr>
        <p:spPr>
          <a:xfrm>
            <a:off x="4913607" y="2420888"/>
            <a:ext cx="3951288" cy="2703513"/>
          </a:xfrm>
        </p:spPr>
        <p:txBody>
          <a:bodyPr/>
          <a:lstStyle/>
          <a:p>
            <a:pPr eaLnBrk="1" hangingPunct="1">
              <a:buFont typeface="Wingdings" pitchFamily="2" charset="2"/>
              <a:buNone/>
            </a:pPr>
            <a:endParaRPr lang="sl-SI" altLang="sl-SI" sz="2800" dirty="0" smtClean="0"/>
          </a:p>
          <a:p>
            <a:pPr eaLnBrk="1" hangingPunct="1">
              <a:buFont typeface="Wingdings" pitchFamily="2" charset="2"/>
              <a:buNone/>
            </a:pPr>
            <a:endParaRPr lang="sl-SI" altLang="sl-SI" sz="2800" dirty="0" smtClean="0"/>
          </a:p>
          <a:p>
            <a:pPr eaLnBrk="1" hangingPunct="1">
              <a:buFont typeface="Wingdings" pitchFamily="2" charset="2"/>
              <a:buNone/>
            </a:pPr>
            <a:endParaRPr lang="sl-SI" altLang="sl-SI" sz="2800" dirty="0" smtClean="0"/>
          </a:p>
          <a:p>
            <a:pPr eaLnBrk="1" hangingPunct="1">
              <a:buFont typeface="Wingdings" pitchFamily="2" charset="2"/>
              <a:buNone/>
            </a:pPr>
            <a:r>
              <a:rPr lang="sl-SI" altLang="sl-SI" sz="2800" dirty="0"/>
              <a:t>5</a:t>
            </a:r>
            <a:r>
              <a:rPr lang="sl-SI" altLang="sl-SI" sz="2800" dirty="0" smtClean="0"/>
              <a:t>. </a:t>
            </a:r>
            <a:r>
              <a:rPr lang="sl-SI" altLang="sl-SI" sz="2800" dirty="0"/>
              <a:t>p</a:t>
            </a:r>
            <a:r>
              <a:rPr lang="sl-SI" altLang="sl-SI" sz="2800" dirty="0" smtClean="0"/>
              <a:t>redavanje </a:t>
            </a:r>
          </a:p>
          <a:p>
            <a:pPr eaLnBrk="1" hangingPunct="1">
              <a:buFont typeface="Wingdings" pitchFamily="2" charset="2"/>
              <a:buNone/>
            </a:pPr>
            <a:r>
              <a:rPr lang="sl-SI" altLang="sl-SI" sz="2800" dirty="0"/>
              <a:t>g</a:t>
            </a:r>
            <a:r>
              <a:rPr lang="sl-SI" altLang="sl-SI" sz="2800" dirty="0" smtClean="0"/>
              <a:t>radivo od </a:t>
            </a:r>
            <a:r>
              <a:rPr lang="sl-SI" altLang="sl-SI" sz="2800" dirty="0" err="1" smtClean="0"/>
              <a:t>str.23</a:t>
            </a:r>
            <a:r>
              <a:rPr lang="sl-SI" altLang="sl-SI" sz="2800" dirty="0" smtClean="0"/>
              <a:t> - 37</a:t>
            </a:r>
          </a:p>
          <a:p>
            <a:pPr eaLnBrk="1" hangingPunct="1">
              <a:buFont typeface="Wingdings" pitchFamily="2" charset="2"/>
              <a:buNone/>
            </a:pPr>
            <a:r>
              <a:rPr lang="sl-SI" altLang="sl-SI" sz="2800" dirty="0" smtClean="0">
                <a:solidFill>
                  <a:srgbClr val="6600CC"/>
                </a:solidFill>
              </a:rPr>
              <a:t>mag. Vesna LOBOREC</a:t>
            </a:r>
          </a:p>
          <a:p>
            <a:pPr eaLnBrk="1" hangingPunct="1">
              <a:buFont typeface="Wingdings" pitchFamily="2" charset="2"/>
              <a:buNone/>
            </a:pPr>
            <a:r>
              <a:rPr lang="sl-SI" altLang="sl-SI" sz="2800" u="sng" dirty="0" err="1" smtClean="0">
                <a:solidFill>
                  <a:schemeClr val="tx2"/>
                </a:solidFill>
              </a:rPr>
              <a:t>vesna.loborec@bic</a:t>
            </a:r>
            <a:r>
              <a:rPr lang="sl-SI" altLang="sl-SI" sz="2800" u="sng" dirty="0" smtClean="0">
                <a:solidFill>
                  <a:schemeClr val="tx2"/>
                </a:solidFill>
              </a:rPr>
              <a:t>-</a:t>
            </a:r>
            <a:r>
              <a:rPr lang="sl-SI" altLang="sl-SI" sz="2800" u="sng" dirty="0" err="1" smtClean="0">
                <a:solidFill>
                  <a:schemeClr val="tx2"/>
                </a:solidFill>
              </a:rPr>
              <a:t>lj.si</a:t>
            </a:r>
            <a:endParaRPr lang="sl-SI" altLang="sl-SI" sz="2800" dirty="0" smtClean="0"/>
          </a:p>
        </p:txBody>
      </p:sp>
      <p:pic>
        <p:nvPicPr>
          <p:cNvPr id="30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620713"/>
            <a:ext cx="13668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52"/>
            <a:ext cx="4886967" cy="433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9" y="214313"/>
            <a:ext cx="5543550" cy="1462087"/>
          </a:xfrm>
        </p:spPr>
        <p:txBody>
          <a:bodyPr/>
          <a:lstStyle/>
          <a:p>
            <a:pPr eaLnBrk="1" hangingPunct="1"/>
            <a:r>
              <a:rPr lang="pl-PL" altLang="sl-SI" sz="3200" b="1" dirty="0" smtClean="0"/>
              <a:t>Neomejeni </a:t>
            </a:r>
            <a:r>
              <a:rPr lang="pl-PL" altLang="sl-SI" sz="3200" b="1" dirty="0"/>
              <a:t>stalni (=absolutni fiksni) </a:t>
            </a:r>
            <a:r>
              <a:rPr lang="pl-PL" altLang="sl-SI" sz="3200" b="1" dirty="0" smtClean="0"/>
              <a:t>stroški</a:t>
            </a:r>
            <a:endParaRPr lang="sl-SI" altLang="sl-SI" sz="32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1938338"/>
            <a:ext cx="629761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1053910" y="5301208"/>
            <a:ext cx="7046482" cy="646331"/>
          </a:xfrm>
          <a:prstGeom prst="rect">
            <a:avLst/>
          </a:prstGeom>
        </p:spPr>
        <p:txBody>
          <a:bodyPr wrap="square">
            <a:spAutoFit/>
          </a:bodyPr>
          <a:lstStyle/>
          <a:p>
            <a:r>
              <a:rPr lang="en-US" dirty="0" err="1" smtClean="0"/>
              <a:t>Absolutni</a:t>
            </a:r>
            <a:r>
              <a:rPr lang="en-US" dirty="0" smtClean="0"/>
              <a:t> </a:t>
            </a:r>
            <a:r>
              <a:rPr lang="en-US" dirty="0" err="1" smtClean="0"/>
              <a:t>fiksni</a:t>
            </a:r>
            <a:r>
              <a:rPr lang="en-US" dirty="0" smtClean="0"/>
              <a:t> </a:t>
            </a:r>
            <a:r>
              <a:rPr lang="en-US" dirty="0" err="1" smtClean="0"/>
              <a:t>stroški</a:t>
            </a:r>
            <a:r>
              <a:rPr lang="en-US" dirty="0" smtClean="0"/>
              <a:t> </a:t>
            </a:r>
            <a:r>
              <a:rPr lang="en-US" dirty="0" err="1" smtClean="0"/>
              <a:t>ostajajo</a:t>
            </a:r>
            <a:r>
              <a:rPr lang="en-US" dirty="0" smtClean="0"/>
              <a:t> </a:t>
            </a:r>
            <a:r>
              <a:rPr lang="en-US" dirty="0" err="1" smtClean="0"/>
              <a:t>kot</a:t>
            </a:r>
            <a:r>
              <a:rPr lang="en-US" dirty="0" smtClean="0"/>
              <a:t> </a:t>
            </a:r>
            <a:r>
              <a:rPr lang="en-US" dirty="0" err="1" smtClean="0"/>
              <a:t>celota</a:t>
            </a:r>
            <a:r>
              <a:rPr lang="en-US" dirty="0" smtClean="0"/>
              <a:t> </a:t>
            </a:r>
            <a:r>
              <a:rPr lang="en-US" dirty="0" err="1" smtClean="0"/>
              <a:t>vedno</a:t>
            </a:r>
            <a:r>
              <a:rPr lang="en-US" dirty="0" smtClean="0"/>
              <a:t> </a:t>
            </a:r>
            <a:r>
              <a:rPr lang="en-US" dirty="0" err="1" smtClean="0"/>
              <a:t>enaki</a:t>
            </a:r>
            <a:r>
              <a:rPr lang="en-US" dirty="0" smtClean="0"/>
              <a:t>, </a:t>
            </a:r>
            <a:r>
              <a:rPr lang="en-US" dirty="0" err="1" smtClean="0"/>
              <a:t>vse</a:t>
            </a:r>
            <a:r>
              <a:rPr lang="en-US" dirty="0" smtClean="0"/>
              <a:t> </a:t>
            </a:r>
            <a:r>
              <a:rPr lang="en-US" dirty="0" err="1" smtClean="0"/>
              <a:t>dokler</a:t>
            </a:r>
            <a:r>
              <a:rPr lang="en-US" dirty="0" smtClean="0"/>
              <a:t> se ne </a:t>
            </a:r>
            <a:r>
              <a:rPr lang="en-US" dirty="0" err="1" smtClean="0"/>
              <a:t>spremeni</a:t>
            </a:r>
            <a:r>
              <a:rPr lang="en-US" dirty="0" smtClean="0"/>
              <a:t> </a:t>
            </a:r>
            <a:r>
              <a:rPr lang="en-US" dirty="0" err="1" smtClean="0"/>
              <a:t>cena</a:t>
            </a:r>
            <a:r>
              <a:rPr lang="en-US" dirty="0" smtClean="0"/>
              <a:t> </a:t>
            </a:r>
            <a:r>
              <a:rPr lang="en-US" dirty="0" err="1" smtClean="0"/>
              <a:t>ali</a:t>
            </a:r>
            <a:r>
              <a:rPr lang="en-US" dirty="0" smtClean="0"/>
              <a:t> </a:t>
            </a:r>
            <a:r>
              <a:rPr lang="en-US" dirty="0" err="1" smtClean="0"/>
              <a:t>količina</a:t>
            </a:r>
            <a:r>
              <a:rPr lang="en-US" dirty="0" smtClean="0"/>
              <a:t> </a:t>
            </a:r>
            <a:r>
              <a:rPr lang="en-US" dirty="0" err="1" smtClean="0"/>
              <a:t>fiksnih</a:t>
            </a:r>
            <a:r>
              <a:rPr lang="en-US" dirty="0" smtClean="0"/>
              <a:t> </a:t>
            </a:r>
            <a:r>
              <a:rPr lang="en-US" dirty="0" err="1" smtClean="0"/>
              <a:t>inputov</a:t>
            </a:r>
            <a:r>
              <a:rPr lang="en-US" dirty="0" smtClean="0"/>
              <a:t>. </a:t>
            </a:r>
            <a:endParaRPr lang="en-US" dirty="0"/>
          </a:p>
        </p:txBody>
      </p:sp>
    </p:spTree>
    <p:extLst>
      <p:ext uri="{BB962C8B-B14F-4D97-AF65-F5344CB8AC3E}">
        <p14:creationId xmlns:p14="http://schemas.microsoft.com/office/powerpoint/2010/main" val="99400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Omejeno stalni </a:t>
            </a:r>
            <a:br>
              <a:rPr lang="sl-SI" altLang="sl-SI" sz="3600" b="1" dirty="0"/>
            </a:br>
            <a:r>
              <a:rPr lang="sl-SI" altLang="sl-SI" sz="3600" b="1" dirty="0"/>
              <a:t>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339974" y="2204864"/>
            <a:ext cx="5328369" cy="2862322"/>
          </a:xfrm>
          <a:prstGeom prst="rect">
            <a:avLst/>
          </a:prstGeom>
        </p:spPr>
        <p:txBody>
          <a:bodyPr wrap="square">
            <a:spAutoFit/>
          </a:bodyPr>
          <a:lstStyle/>
          <a:p>
            <a:r>
              <a:rPr lang="en-US" dirty="0" err="1">
                <a:solidFill>
                  <a:srgbClr val="000000"/>
                </a:solidFill>
              </a:rPr>
              <a:t>Omejeno</a:t>
            </a:r>
            <a:r>
              <a:rPr lang="en-US" dirty="0">
                <a:solidFill>
                  <a:srgbClr val="000000"/>
                </a:solidFill>
              </a:rPr>
              <a:t> </a:t>
            </a:r>
            <a:r>
              <a:rPr lang="en-US" dirty="0" err="1">
                <a:solidFill>
                  <a:srgbClr val="000000"/>
                </a:solidFill>
              </a:rPr>
              <a:t>stalni</a:t>
            </a:r>
            <a:r>
              <a:rPr lang="en-US" dirty="0">
                <a:solidFill>
                  <a:srgbClr val="000000"/>
                </a:solidFill>
              </a:rPr>
              <a:t> </a:t>
            </a:r>
            <a:r>
              <a:rPr lang="en-US" dirty="0" err="1">
                <a:solidFill>
                  <a:srgbClr val="000000"/>
                </a:solidFill>
              </a:rPr>
              <a:t>ali</a:t>
            </a:r>
            <a:r>
              <a:rPr lang="en-US" dirty="0">
                <a:solidFill>
                  <a:srgbClr val="000000"/>
                </a:solidFill>
              </a:rPr>
              <a:t> </a:t>
            </a:r>
            <a:r>
              <a:rPr lang="en-US" dirty="0" err="1">
                <a:solidFill>
                  <a:srgbClr val="000000"/>
                </a:solidFill>
              </a:rPr>
              <a:t>relativno</a:t>
            </a:r>
            <a:r>
              <a:rPr lang="en-US" dirty="0">
                <a:solidFill>
                  <a:srgbClr val="000000"/>
                </a:solidFill>
              </a:rPr>
              <a:t> </a:t>
            </a:r>
            <a:r>
              <a:rPr lang="en-US" dirty="0" err="1">
                <a:solidFill>
                  <a:srgbClr val="000000"/>
                </a:solidFill>
              </a:rPr>
              <a:t>fiksni</a:t>
            </a:r>
            <a:r>
              <a:rPr lang="en-US" dirty="0">
                <a:solidFill>
                  <a:srgbClr val="000000"/>
                </a:solidFill>
              </a:rPr>
              <a:t> </a:t>
            </a:r>
          </a:p>
          <a:p>
            <a:r>
              <a:rPr lang="en-US" dirty="0" err="1">
                <a:solidFill>
                  <a:srgbClr val="000000"/>
                </a:solidFill>
              </a:rPr>
              <a:t>stroški</a:t>
            </a:r>
            <a:r>
              <a:rPr lang="en-US" dirty="0">
                <a:solidFill>
                  <a:srgbClr val="000000"/>
                </a:solidFill>
              </a:rPr>
              <a:t> so </a:t>
            </a:r>
            <a:r>
              <a:rPr lang="en-US" dirty="0" err="1">
                <a:solidFill>
                  <a:srgbClr val="000000"/>
                </a:solidFill>
              </a:rPr>
              <a:t>pravzaprav</a:t>
            </a:r>
            <a:r>
              <a:rPr lang="en-US" dirty="0">
                <a:solidFill>
                  <a:srgbClr val="000000"/>
                </a:solidFill>
              </a:rPr>
              <a:t> </a:t>
            </a:r>
            <a:r>
              <a:rPr lang="en-US" dirty="0" err="1">
                <a:solidFill>
                  <a:srgbClr val="000000"/>
                </a:solidFill>
              </a:rPr>
              <a:t>dolgoročnejša</a:t>
            </a:r>
            <a:r>
              <a:rPr lang="en-US" dirty="0">
                <a:solidFill>
                  <a:srgbClr val="000000"/>
                </a:solidFill>
              </a:rPr>
              <a:t> </a:t>
            </a:r>
            <a:r>
              <a:rPr lang="en-US" dirty="0" err="1">
                <a:solidFill>
                  <a:srgbClr val="000000"/>
                </a:solidFill>
              </a:rPr>
              <a:t>inačica</a:t>
            </a:r>
            <a:endParaRPr lang="en-US" dirty="0">
              <a:solidFill>
                <a:srgbClr val="000000"/>
              </a:solidFill>
            </a:endParaRPr>
          </a:p>
          <a:p>
            <a:r>
              <a:rPr lang="en-US" dirty="0" err="1">
                <a:solidFill>
                  <a:srgbClr val="000000"/>
                </a:solidFill>
              </a:rPr>
              <a:t>neomejenih</a:t>
            </a:r>
            <a:r>
              <a:rPr lang="en-US" dirty="0">
                <a:solidFill>
                  <a:srgbClr val="000000"/>
                </a:solidFill>
              </a:rPr>
              <a:t> </a:t>
            </a:r>
            <a:r>
              <a:rPr lang="en-US" dirty="0" err="1">
                <a:solidFill>
                  <a:srgbClr val="000000"/>
                </a:solidFill>
              </a:rPr>
              <a:t>stroškov</a:t>
            </a:r>
            <a:r>
              <a:rPr lang="en-US" dirty="0">
                <a:solidFill>
                  <a:srgbClr val="000000"/>
                </a:solidFill>
              </a:rPr>
              <a:t>. </a:t>
            </a:r>
          </a:p>
          <a:p>
            <a:endParaRPr lang="en-US" dirty="0">
              <a:solidFill>
                <a:srgbClr val="000000"/>
              </a:solidFill>
            </a:endParaRPr>
          </a:p>
          <a:p>
            <a:r>
              <a:rPr lang="en-US" dirty="0" err="1">
                <a:solidFill>
                  <a:srgbClr val="000000"/>
                </a:solidFill>
              </a:rPr>
              <a:t>Obseg</a:t>
            </a:r>
            <a:r>
              <a:rPr lang="en-US" dirty="0">
                <a:solidFill>
                  <a:srgbClr val="000000"/>
                </a:solidFill>
              </a:rPr>
              <a:t> </a:t>
            </a:r>
            <a:r>
              <a:rPr lang="en-US" dirty="0" err="1">
                <a:solidFill>
                  <a:srgbClr val="000000"/>
                </a:solidFill>
              </a:rPr>
              <a:t>poslovanja</a:t>
            </a:r>
            <a:r>
              <a:rPr lang="en-US" dirty="0">
                <a:solidFill>
                  <a:srgbClr val="000000"/>
                </a:solidFill>
              </a:rPr>
              <a:t> ne </a:t>
            </a:r>
            <a:r>
              <a:rPr lang="en-US" dirty="0" err="1">
                <a:solidFill>
                  <a:srgbClr val="000000"/>
                </a:solidFill>
              </a:rPr>
              <a:t>vpliva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vendar</a:t>
            </a:r>
            <a:r>
              <a:rPr lang="en-US" dirty="0">
                <a:solidFill>
                  <a:srgbClr val="000000"/>
                </a:solidFill>
              </a:rPr>
              <a:t> v </a:t>
            </a:r>
            <a:r>
              <a:rPr lang="en-US" dirty="0" err="1">
                <a:solidFill>
                  <a:srgbClr val="000000"/>
                </a:solidFill>
              </a:rPr>
              <a:t>nekih</a:t>
            </a:r>
            <a:r>
              <a:rPr lang="en-US" dirty="0">
                <a:solidFill>
                  <a:srgbClr val="000000"/>
                </a:solidFill>
              </a:rPr>
              <a:t> </a:t>
            </a:r>
            <a:r>
              <a:rPr lang="en-US" dirty="0" err="1">
                <a:solidFill>
                  <a:srgbClr val="000000"/>
                </a:solidFill>
              </a:rPr>
              <a:t>mejah</a:t>
            </a:r>
            <a:r>
              <a:rPr lang="en-US" dirty="0">
                <a:solidFill>
                  <a:srgbClr val="000000"/>
                </a:solidFill>
              </a:rPr>
              <a:t> </a:t>
            </a:r>
            <a:r>
              <a:rPr lang="en-US" dirty="0" err="1">
                <a:solidFill>
                  <a:srgbClr val="000000"/>
                </a:solidFill>
              </a:rPr>
              <a:t>ostajajo</a:t>
            </a:r>
            <a:r>
              <a:rPr lang="en-US" dirty="0">
                <a:solidFill>
                  <a:srgbClr val="000000"/>
                </a:solidFill>
              </a:rPr>
              <a:t> </a:t>
            </a:r>
            <a:r>
              <a:rPr lang="en-US" dirty="0" err="1">
                <a:solidFill>
                  <a:srgbClr val="000000"/>
                </a:solidFill>
              </a:rPr>
              <a:t>enaki</a:t>
            </a:r>
            <a:r>
              <a:rPr lang="en-US" dirty="0">
                <a:solidFill>
                  <a:srgbClr val="000000"/>
                </a:solidFill>
              </a:rPr>
              <a:t>, </a:t>
            </a:r>
            <a:r>
              <a:rPr lang="en-US" dirty="0" err="1">
                <a:solidFill>
                  <a:srgbClr val="000000"/>
                </a:solidFill>
              </a:rPr>
              <a:t>ko</a:t>
            </a:r>
            <a:r>
              <a:rPr lang="en-US" dirty="0">
                <a:solidFill>
                  <a:srgbClr val="000000"/>
                </a:solidFill>
              </a:rPr>
              <a:t> pa </a:t>
            </a:r>
            <a:r>
              <a:rPr lang="en-US" dirty="0" err="1">
                <a:solidFill>
                  <a:srgbClr val="000000"/>
                </a:solidFill>
              </a:rPr>
              <a:t>te</a:t>
            </a:r>
            <a:r>
              <a:rPr lang="en-US" dirty="0">
                <a:solidFill>
                  <a:srgbClr val="000000"/>
                </a:solidFill>
              </a:rPr>
              <a:t> </a:t>
            </a:r>
            <a:r>
              <a:rPr lang="en-US" dirty="0" err="1">
                <a:solidFill>
                  <a:srgbClr val="000000"/>
                </a:solidFill>
              </a:rPr>
              <a:t>meje</a:t>
            </a:r>
            <a:r>
              <a:rPr lang="en-US" dirty="0">
                <a:solidFill>
                  <a:srgbClr val="000000"/>
                </a:solidFill>
              </a:rPr>
              <a:t> </a:t>
            </a:r>
            <a:r>
              <a:rPr lang="en-US" dirty="0" err="1">
                <a:solidFill>
                  <a:srgbClr val="000000"/>
                </a:solidFill>
              </a:rPr>
              <a:t>prekoračimo</a:t>
            </a:r>
            <a:r>
              <a:rPr lang="en-US" dirty="0">
                <a:solidFill>
                  <a:srgbClr val="000000"/>
                </a:solidFill>
              </a:rPr>
              <a:t> (</a:t>
            </a:r>
            <a:r>
              <a:rPr lang="en-US" dirty="0" err="1">
                <a:solidFill>
                  <a:srgbClr val="000000"/>
                </a:solidFill>
              </a:rPr>
              <a:t>npr</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večji</a:t>
            </a:r>
            <a:r>
              <a:rPr lang="en-US" dirty="0">
                <a:solidFill>
                  <a:srgbClr val="000000"/>
                </a:solidFill>
              </a:rPr>
              <a:t> </a:t>
            </a:r>
            <a:r>
              <a:rPr lang="en-US" dirty="0" err="1">
                <a:solidFill>
                  <a:srgbClr val="000000"/>
                </a:solidFill>
              </a:rPr>
              <a:t>spremembi</a:t>
            </a:r>
            <a:r>
              <a:rPr lang="en-US" dirty="0">
                <a:solidFill>
                  <a:srgbClr val="000000"/>
                </a:solidFill>
              </a:rPr>
              <a:t> </a:t>
            </a:r>
            <a:r>
              <a:rPr lang="en-US" dirty="0" err="1">
                <a:solidFill>
                  <a:srgbClr val="000000"/>
                </a:solidFill>
              </a:rPr>
              <a:t>proizvodnje</a:t>
            </a:r>
            <a:r>
              <a:rPr lang="en-US" dirty="0">
                <a:solidFill>
                  <a:srgbClr val="000000"/>
                </a:solidFill>
              </a:rPr>
              <a:t>), se </a:t>
            </a:r>
            <a:r>
              <a:rPr lang="en-US" dirty="0" err="1">
                <a:solidFill>
                  <a:srgbClr val="000000"/>
                </a:solidFill>
              </a:rPr>
              <a:t>stalni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sunkovito</a:t>
            </a:r>
            <a:r>
              <a:rPr lang="en-US" dirty="0">
                <a:solidFill>
                  <a:srgbClr val="000000"/>
                </a:solidFill>
              </a:rPr>
              <a:t> </a:t>
            </a:r>
            <a:r>
              <a:rPr lang="en-US" dirty="0" err="1">
                <a:solidFill>
                  <a:srgbClr val="000000"/>
                </a:solidFill>
              </a:rPr>
              <a:t>povečajo</a:t>
            </a:r>
            <a:r>
              <a:rPr lang="en-US" dirty="0">
                <a:solidFill>
                  <a:srgbClr val="000000"/>
                </a:solidFill>
              </a:rPr>
              <a:t>, </a:t>
            </a:r>
            <a:r>
              <a:rPr lang="en-US" dirty="0" err="1">
                <a:solidFill>
                  <a:srgbClr val="000000"/>
                </a:solidFill>
              </a:rPr>
              <a:t>vendar</a:t>
            </a:r>
            <a:r>
              <a:rPr lang="en-US" dirty="0">
                <a:solidFill>
                  <a:srgbClr val="000000"/>
                </a:solidFill>
              </a:rPr>
              <a:t> so do </a:t>
            </a:r>
            <a:r>
              <a:rPr lang="en-US" dirty="0" err="1">
                <a:solidFill>
                  <a:srgbClr val="000000"/>
                </a:solidFill>
              </a:rPr>
              <a:t>naslednje</a:t>
            </a:r>
            <a:r>
              <a:rPr lang="en-US" dirty="0">
                <a:solidFill>
                  <a:srgbClr val="000000"/>
                </a:solidFill>
              </a:rPr>
              <a:t> </a:t>
            </a:r>
            <a:r>
              <a:rPr lang="en-US" dirty="0" err="1">
                <a:solidFill>
                  <a:srgbClr val="000000"/>
                </a:solidFill>
              </a:rPr>
              <a:t>meje</a:t>
            </a:r>
            <a:r>
              <a:rPr lang="en-US" dirty="0">
                <a:solidFill>
                  <a:srgbClr val="000000"/>
                </a:solidFill>
              </a:rPr>
              <a:t> </a:t>
            </a:r>
            <a:r>
              <a:rPr lang="en-US" dirty="0" err="1">
                <a:solidFill>
                  <a:srgbClr val="000000"/>
                </a:solidFill>
              </a:rPr>
              <a:t>enaki</a:t>
            </a:r>
            <a:r>
              <a:rPr lang="en-US" dirty="0">
                <a:solidFill>
                  <a:srgbClr val="000000"/>
                </a:solidFill>
              </a:rPr>
              <a:t> ne </a:t>
            </a:r>
            <a:r>
              <a:rPr lang="en-US" dirty="0" err="1">
                <a:solidFill>
                  <a:srgbClr val="000000"/>
                </a:solidFill>
              </a:rPr>
              <a:t>glede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spremembe</a:t>
            </a:r>
            <a:r>
              <a:rPr lang="en-US" dirty="0">
                <a:solidFill>
                  <a:srgbClr val="000000"/>
                </a:solidFill>
              </a:rPr>
              <a:t> </a:t>
            </a:r>
            <a:r>
              <a:rPr lang="en-US" dirty="0" err="1">
                <a:solidFill>
                  <a:srgbClr val="000000"/>
                </a:solidFill>
              </a:rPr>
              <a:t>obsega</a:t>
            </a:r>
            <a:r>
              <a:rPr lang="en-US" dirty="0">
                <a:solidFill>
                  <a:srgbClr val="000000"/>
                </a:solidFill>
              </a:rPr>
              <a:t> </a:t>
            </a:r>
            <a:r>
              <a:rPr lang="en-US" dirty="0" err="1">
                <a:solidFill>
                  <a:srgbClr val="000000"/>
                </a:solidFill>
              </a:rPr>
              <a:t>poslovanja</a:t>
            </a:r>
            <a:r>
              <a:rPr lang="sl-SI" dirty="0">
                <a:solidFill>
                  <a:srgbClr val="000000"/>
                </a:solidFill>
              </a:rPr>
              <a:t> </a:t>
            </a:r>
            <a:r>
              <a:rPr lang="en-US" dirty="0">
                <a:solidFill>
                  <a:srgbClr val="000000"/>
                </a:solidFill>
              </a:rPr>
              <a:t>(</a:t>
            </a:r>
            <a:r>
              <a:rPr lang="en-US" dirty="0" err="1">
                <a:solidFill>
                  <a:srgbClr val="000000"/>
                </a:solidFill>
              </a:rPr>
              <a:t>znotraj</a:t>
            </a:r>
            <a:r>
              <a:rPr lang="en-US" dirty="0">
                <a:solidFill>
                  <a:srgbClr val="000000"/>
                </a:solidFill>
              </a:rPr>
              <a:t> </a:t>
            </a:r>
            <a:r>
              <a:rPr lang="en-US" dirty="0" err="1">
                <a:solidFill>
                  <a:srgbClr val="000000"/>
                </a:solidFill>
              </a:rPr>
              <a:t>meja</a:t>
            </a:r>
            <a:r>
              <a:rPr lang="en-US" dirty="0">
                <a:solidFill>
                  <a:srgbClr val="000000"/>
                </a:solidFill>
              </a:rPr>
              <a:t>).</a:t>
            </a:r>
          </a:p>
        </p:txBody>
      </p:sp>
    </p:spTree>
    <p:extLst>
      <p:ext uri="{BB962C8B-B14F-4D97-AF65-F5344CB8AC3E}">
        <p14:creationId xmlns:p14="http://schemas.microsoft.com/office/powerpoint/2010/main" val="316111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200" b="1" dirty="0"/>
              <a:t>Omejeni stalni (=relativni/conski fiksni) stroški</a:t>
            </a:r>
            <a:endParaRPr lang="sl-SI" altLang="sl-SI" sz="32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5" y="2705099"/>
            <a:ext cx="7363312" cy="34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05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9" y="214313"/>
            <a:ext cx="5615830" cy="1462087"/>
          </a:xfrm>
        </p:spPr>
        <p:txBody>
          <a:bodyPr/>
          <a:lstStyle/>
          <a:p>
            <a:pPr eaLnBrk="1" hangingPunct="1"/>
            <a:r>
              <a:rPr lang="sl-SI" altLang="sl-SI" sz="3600" b="1" dirty="0"/>
              <a:t>Spremenljivi (variabilni)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690336"/>
            <a:ext cx="4572000" cy="1938992"/>
          </a:xfrm>
          <a:prstGeom prst="rect">
            <a:avLst/>
          </a:prstGeom>
        </p:spPr>
        <p:txBody>
          <a:bodyPr>
            <a:spAutoFit/>
          </a:bodyPr>
          <a:lstStyle/>
          <a:p>
            <a:r>
              <a:rPr lang="en-US" sz="2400" dirty="0" smtClean="0"/>
              <a:t>To so </a:t>
            </a:r>
            <a:r>
              <a:rPr lang="en-US" sz="2400" dirty="0" err="1" smtClean="0"/>
              <a:t>stroški</a:t>
            </a:r>
            <a:r>
              <a:rPr lang="en-US" sz="2400" dirty="0" smtClean="0"/>
              <a:t>, </a:t>
            </a:r>
            <a:r>
              <a:rPr lang="en-US" sz="2400" dirty="0" err="1" smtClean="0"/>
              <a:t>ki</a:t>
            </a:r>
            <a:r>
              <a:rPr lang="en-US" sz="2400" dirty="0" smtClean="0"/>
              <a:t> so </a:t>
            </a:r>
            <a:r>
              <a:rPr lang="en-US" sz="2400" dirty="0" err="1" smtClean="0"/>
              <a:t>odvisni</a:t>
            </a:r>
            <a:r>
              <a:rPr lang="en-US" sz="2400" dirty="0" smtClean="0"/>
              <a:t> od </a:t>
            </a:r>
            <a:r>
              <a:rPr lang="en-US" sz="2400" dirty="0" err="1" smtClean="0"/>
              <a:t>obsega</a:t>
            </a:r>
            <a:r>
              <a:rPr lang="en-US" sz="2400" dirty="0" smtClean="0"/>
              <a:t> </a:t>
            </a:r>
            <a:r>
              <a:rPr lang="en-US" sz="2400" dirty="0" err="1" smtClean="0"/>
              <a:t>proizvodnje</a:t>
            </a:r>
            <a:endParaRPr lang="en-US" sz="2400" dirty="0" smtClean="0"/>
          </a:p>
          <a:p>
            <a:endParaRPr lang="en-US" sz="2400" dirty="0" smtClean="0"/>
          </a:p>
          <a:p>
            <a:r>
              <a:rPr lang="en-US" sz="2400" dirty="0" err="1" smtClean="0"/>
              <a:t>Če</a:t>
            </a:r>
            <a:r>
              <a:rPr lang="en-US" sz="2400" dirty="0" smtClean="0"/>
              <a:t> </a:t>
            </a:r>
            <a:r>
              <a:rPr lang="en-US" sz="2400" dirty="0" err="1" smtClean="0"/>
              <a:t>proizvodnje</a:t>
            </a:r>
            <a:r>
              <a:rPr lang="en-US" sz="2400" dirty="0" smtClean="0"/>
              <a:t> </a:t>
            </a:r>
            <a:r>
              <a:rPr lang="en-US" sz="2400" dirty="0" err="1" smtClean="0"/>
              <a:t>ni</a:t>
            </a:r>
            <a:r>
              <a:rPr lang="en-US" sz="2400" dirty="0" smtClean="0"/>
              <a:t>, </a:t>
            </a:r>
            <a:r>
              <a:rPr lang="en-US" sz="2400" dirty="0" err="1" smtClean="0"/>
              <a:t>potem</a:t>
            </a:r>
            <a:r>
              <a:rPr lang="en-US" sz="2400" dirty="0" smtClean="0"/>
              <a:t> </a:t>
            </a:r>
            <a:r>
              <a:rPr lang="en-US" sz="2400" dirty="0" err="1" smtClean="0"/>
              <a:t>ni</a:t>
            </a:r>
            <a:r>
              <a:rPr lang="en-US" sz="2400" dirty="0" smtClean="0"/>
              <a:t> </a:t>
            </a:r>
            <a:r>
              <a:rPr lang="en-US" sz="2400" dirty="0" err="1" smtClean="0"/>
              <a:t>niti</a:t>
            </a:r>
            <a:r>
              <a:rPr lang="en-US" sz="2400" dirty="0" smtClean="0"/>
              <a:t> </a:t>
            </a:r>
            <a:r>
              <a:rPr lang="en-US" sz="2400" dirty="0" err="1" smtClean="0"/>
              <a:t>spremenljivih</a:t>
            </a:r>
            <a:r>
              <a:rPr lang="en-US" sz="2400" dirty="0" smtClean="0"/>
              <a:t> </a:t>
            </a:r>
            <a:r>
              <a:rPr lang="en-US" sz="2400" dirty="0" err="1" smtClean="0"/>
              <a:t>stroškov</a:t>
            </a:r>
            <a:endParaRPr lang="en-US" sz="2400" dirty="0"/>
          </a:p>
        </p:txBody>
      </p:sp>
    </p:spTree>
    <p:extLst>
      <p:ext uri="{BB962C8B-B14F-4D97-AF65-F5344CB8AC3E}">
        <p14:creationId xmlns:p14="http://schemas.microsoft.com/office/powerpoint/2010/main" val="99400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9" y="214313"/>
            <a:ext cx="5615830" cy="1462087"/>
          </a:xfrm>
        </p:spPr>
        <p:txBody>
          <a:bodyPr/>
          <a:lstStyle/>
          <a:p>
            <a:pPr eaLnBrk="1" hangingPunct="1"/>
            <a:r>
              <a:rPr lang="sl-SI" altLang="sl-SI" sz="3600" b="1" dirty="0"/>
              <a:t>Spremenljivi (variabilni)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690336"/>
            <a:ext cx="4572000" cy="461665"/>
          </a:xfrm>
          <a:prstGeom prst="rect">
            <a:avLst/>
          </a:prstGeom>
        </p:spPr>
        <p:txBody>
          <a:bodyPr>
            <a:spAutoFit/>
          </a:bodyPr>
          <a:lstStyle/>
          <a:p>
            <a:endParaRPr lang="en-US" sz="2400" dirty="0">
              <a:solidFill>
                <a:srgbClr val="000000"/>
              </a:solidFill>
            </a:endParaRPr>
          </a:p>
        </p:txBody>
      </p:sp>
      <p:sp>
        <p:nvSpPr>
          <p:cNvPr id="3" name="Pravokotnik 2"/>
          <p:cNvSpPr/>
          <p:nvPr/>
        </p:nvSpPr>
        <p:spPr>
          <a:xfrm>
            <a:off x="2310218" y="1934322"/>
            <a:ext cx="5958408" cy="830997"/>
          </a:xfrm>
          <a:prstGeom prst="rect">
            <a:avLst/>
          </a:prstGeom>
        </p:spPr>
        <p:txBody>
          <a:bodyPr wrap="square">
            <a:spAutoFit/>
          </a:bodyPr>
          <a:lstStyle/>
          <a:p>
            <a:r>
              <a:rPr lang="en-US" sz="2400" b="1" dirty="0" err="1" smtClean="0">
                <a:solidFill>
                  <a:srgbClr val="7030A0"/>
                </a:solidFill>
              </a:rPr>
              <a:t>Sorazmerno</a:t>
            </a:r>
            <a:r>
              <a:rPr lang="en-US" sz="2400" b="1" dirty="0" smtClean="0">
                <a:solidFill>
                  <a:srgbClr val="7030A0"/>
                </a:solidFill>
              </a:rPr>
              <a:t> </a:t>
            </a:r>
            <a:r>
              <a:rPr lang="en-US" sz="2400" b="1" dirty="0" err="1" smtClean="0">
                <a:solidFill>
                  <a:srgbClr val="7030A0"/>
                </a:solidFill>
              </a:rPr>
              <a:t>spremenljivi</a:t>
            </a:r>
            <a:r>
              <a:rPr lang="en-US" sz="2400" b="1" dirty="0" smtClean="0">
                <a:solidFill>
                  <a:srgbClr val="7030A0"/>
                </a:solidFill>
              </a:rPr>
              <a:t> (</a:t>
            </a:r>
            <a:r>
              <a:rPr lang="en-US" sz="2400" b="1" dirty="0" err="1" smtClean="0">
                <a:solidFill>
                  <a:srgbClr val="7030A0"/>
                </a:solidFill>
              </a:rPr>
              <a:t>proporcionalni</a:t>
            </a:r>
            <a:r>
              <a:rPr lang="en-US" sz="2400" b="1" dirty="0" smtClean="0">
                <a:solidFill>
                  <a:srgbClr val="7030A0"/>
                </a:solidFill>
              </a:rPr>
              <a:t> </a:t>
            </a:r>
            <a:r>
              <a:rPr lang="en-US" sz="2400" b="1" dirty="0" err="1" smtClean="0">
                <a:solidFill>
                  <a:srgbClr val="7030A0"/>
                </a:solidFill>
              </a:rPr>
              <a:t>variabilni</a:t>
            </a:r>
            <a:r>
              <a:rPr lang="en-US" sz="2400" b="1" dirty="0" smtClean="0">
                <a:solidFill>
                  <a:srgbClr val="7030A0"/>
                </a:solidFill>
              </a:rPr>
              <a:t>) </a:t>
            </a:r>
            <a:r>
              <a:rPr lang="en-US" sz="2400" b="1" dirty="0" err="1" smtClean="0">
                <a:solidFill>
                  <a:srgbClr val="7030A0"/>
                </a:solidFill>
              </a:rPr>
              <a:t>stroški</a:t>
            </a:r>
            <a:r>
              <a:rPr lang="en-US" sz="2400" b="1" dirty="0" smtClean="0">
                <a:solidFill>
                  <a:srgbClr val="7030A0"/>
                </a:solidFill>
              </a:rPr>
              <a:t> </a:t>
            </a:r>
            <a:endParaRPr lang="en-US" sz="2400" b="1" dirty="0">
              <a:solidFill>
                <a:srgbClr val="7030A0"/>
              </a:solidFill>
            </a:endParaRPr>
          </a:p>
        </p:txBody>
      </p:sp>
      <p:sp>
        <p:nvSpPr>
          <p:cNvPr id="4" name="Pravokotnik 3"/>
          <p:cNvSpPr/>
          <p:nvPr/>
        </p:nvSpPr>
        <p:spPr>
          <a:xfrm>
            <a:off x="2286000" y="2760854"/>
            <a:ext cx="5742384" cy="923330"/>
          </a:xfrm>
          <a:prstGeom prst="rect">
            <a:avLst/>
          </a:prstGeom>
        </p:spPr>
        <p:txBody>
          <a:bodyPr wrap="square">
            <a:spAutoFit/>
          </a:bodyPr>
          <a:lstStyle/>
          <a:p>
            <a:r>
              <a:rPr lang="en-US" dirty="0" smtClean="0"/>
              <a:t>so </a:t>
            </a:r>
            <a:r>
              <a:rPr lang="en-US" dirty="0" err="1" smtClean="0"/>
              <a:t>stroški</a:t>
            </a:r>
            <a:r>
              <a:rPr lang="en-US" dirty="0" smtClean="0"/>
              <a:t>, </a:t>
            </a:r>
            <a:r>
              <a:rPr lang="en-US" dirty="0" err="1" smtClean="0"/>
              <a:t>ki</a:t>
            </a:r>
            <a:r>
              <a:rPr lang="en-US" dirty="0" smtClean="0"/>
              <a:t> </a:t>
            </a:r>
            <a:r>
              <a:rPr lang="en-US" dirty="0" err="1" smtClean="0"/>
              <a:t>kot</a:t>
            </a:r>
            <a:r>
              <a:rPr lang="en-US" dirty="0" smtClean="0"/>
              <a:t> </a:t>
            </a:r>
            <a:r>
              <a:rPr lang="en-US" dirty="0" err="1" smtClean="0"/>
              <a:t>celota</a:t>
            </a:r>
            <a:r>
              <a:rPr lang="en-US" dirty="0" smtClean="0"/>
              <a:t> </a:t>
            </a:r>
            <a:r>
              <a:rPr lang="en-US" dirty="0" err="1" smtClean="0"/>
              <a:t>naraščajo</a:t>
            </a:r>
            <a:r>
              <a:rPr lang="en-US" dirty="0" smtClean="0"/>
              <a:t> </a:t>
            </a:r>
            <a:r>
              <a:rPr lang="en-US" dirty="0" err="1" smtClean="0"/>
              <a:t>premosorazmerno</a:t>
            </a:r>
            <a:r>
              <a:rPr lang="en-US" dirty="0" smtClean="0"/>
              <a:t> z </a:t>
            </a:r>
            <a:r>
              <a:rPr lang="en-US" dirty="0" err="1" smtClean="0"/>
              <a:t>obsegom</a:t>
            </a:r>
            <a:r>
              <a:rPr lang="en-US" dirty="0" smtClean="0"/>
              <a:t> </a:t>
            </a:r>
            <a:r>
              <a:rPr lang="en-US" dirty="0" err="1" smtClean="0"/>
              <a:t>poslovanja</a:t>
            </a:r>
            <a:r>
              <a:rPr lang="en-US" dirty="0" smtClean="0"/>
              <a:t>, </a:t>
            </a:r>
            <a:r>
              <a:rPr lang="en-US" dirty="0" err="1" smtClean="0"/>
              <a:t>kot</a:t>
            </a:r>
            <a:r>
              <a:rPr lang="en-US" dirty="0" smtClean="0"/>
              <a:t> </a:t>
            </a:r>
            <a:r>
              <a:rPr lang="en-US" dirty="0" err="1" smtClean="0"/>
              <a:t>povprečni</a:t>
            </a:r>
            <a:r>
              <a:rPr lang="en-US" dirty="0" smtClean="0"/>
              <a:t> pa </a:t>
            </a:r>
            <a:r>
              <a:rPr lang="en-US" dirty="0" err="1" smtClean="0"/>
              <a:t>ostajajo</a:t>
            </a:r>
            <a:r>
              <a:rPr lang="en-US" dirty="0" smtClean="0"/>
              <a:t> </a:t>
            </a:r>
            <a:r>
              <a:rPr lang="en-US" dirty="0" err="1" smtClean="0"/>
              <a:t>vedno</a:t>
            </a:r>
            <a:r>
              <a:rPr lang="en-US" dirty="0" smtClean="0"/>
              <a:t> </a:t>
            </a:r>
            <a:r>
              <a:rPr lang="en-US" dirty="0" err="1" smtClean="0"/>
              <a:t>enaki</a:t>
            </a:r>
            <a:endParaRPr 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4443" y="3789040"/>
            <a:ext cx="62976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69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Sorazmerno spremenljivi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3" name="Pravokotnik 2"/>
          <p:cNvSpPr/>
          <p:nvPr/>
        </p:nvSpPr>
        <p:spPr>
          <a:xfrm>
            <a:off x="2411413" y="2708920"/>
            <a:ext cx="5526088" cy="3231654"/>
          </a:xfrm>
          <a:prstGeom prst="rect">
            <a:avLst/>
          </a:prstGeom>
        </p:spPr>
        <p:txBody>
          <a:bodyPr wrap="square">
            <a:spAutoFit/>
          </a:bodyPr>
          <a:lstStyle/>
          <a:p>
            <a:r>
              <a:rPr lang="en-US" sz="2000" b="1" dirty="0" err="1">
                <a:solidFill>
                  <a:srgbClr val="7030A0"/>
                </a:solidFill>
              </a:rPr>
              <a:t>Sorazmerno</a:t>
            </a:r>
            <a:r>
              <a:rPr lang="en-US" sz="2000" b="1" dirty="0">
                <a:solidFill>
                  <a:srgbClr val="7030A0"/>
                </a:solidFill>
              </a:rPr>
              <a:t> </a:t>
            </a:r>
            <a:r>
              <a:rPr lang="en-US" sz="2000" b="1" dirty="0" err="1">
                <a:solidFill>
                  <a:srgbClr val="7030A0"/>
                </a:solidFill>
              </a:rPr>
              <a:t>spremenljivi</a:t>
            </a:r>
            <a:r>
              <a:rPr lang="en-US" sz="2000" b="1" dirty="0">
                <a:solidFill>
                  <a:srgbClr val="7030A0"/>
                </a:solidFill>
              </a:rPr>
              <a:t> </a:t>
            </a:r>
            <a:r>
              <a:rPr lang="en-US" sz="2000" b="1" dirty="0" err="1">
                <a:solidFill>
                  <a:srgbClr val="7030A0"/>
                </a:solidFill>
              </a:rPr>
              <a:t>ali</a:t>
            </a:r>
            <a:r>
              <a:rPr lang="en-US" sz="2000" b="1" dirty="0">
                <a:solidFill>
                  <a:srgbClr val="7030A0"/>
                </a:solidFill>
              </a:rPr>
              <a:t> </a:t>
            </a:r>
            <a:r>
              <a:rPr lang="en-US" sz="2000" b="1" dirty="0" err="1">
                <a:solidFill>
                  <a:srgbClr val="7030A0"/>
                </a:solidFill>
              </a:rPr>
              <a:t>proporcionalno</a:t>
            </a:r>
            <a:endParaRPr lang="en-US" sz="2000" b="1" dirty="0">
              <a:solidFill>
                <a:srgbClr val="7030A0"/>
              </a:solidFill>
            </a:endParaRPr>
          </a:p>
          <a:p>
            <a:r>
              <a:rPr lang="en-US" sz="2000" b="1" dirty="0" err="1">
                <a:solidFill>
                  <a:srgbClr val="7030A0"/>
                </a:solidFill>
              </a:rPr>
              <a:t>variabilni</a:t>
            </a:r>
            <a:r>
              <a:rPr lang="en-US" sz="2000" b="1" dirty="0">
                <a:solidFill>
                  <a:srgbClr val="7030A0"/>
                </a:solidFill>
              </a:rPr>
              <a:t> </a:t>
            </a:r>
            <a:r>
              <a:rPr lang="en-US" sz="2000" b="1" dirty="0" err="1">
                <a:solidFill>
                  <a:srgbClr val="7030A0"/>
                </a:solidFill>
              </a:rPr>
              <a:t>stroški</a:t>
            </a:r>
            <a:r>
              <a:rPr lang="en-US" sz="2000" b="1" dirty="0">
                <a:solidFill>
                  <a:srgbClr val="7030A0"/>
                </a:solidFill>
              </a:rPr>
              <a:t> </a:t>
            </a:r>
            <a:r>
              <a:rPr lang="en-US" dirty="0">
                <a:solidFill>
                  <a:srgbClr val="000000"/>
                </a:solidFill>
              </a:rPr>
              <a:t>so </a:t>
            </a:r>
            <a:r>
              <a:rPr lang="en-US" dirty="0" err="1">
                <a:solidFill>
                  <a:srgbClr val="000000"/>
                </a:solidFill>
              </a:rPr>
              <a:t>tisti</a:t>
            </a:r>
            <a:r>
              <a:rPr lang="en-US" dirty="0">
                <a:solidFill>
                  <a:srgbClr val="000000"/>
                </a:solidFill>
              </a:rPr>
              <a:t>, </a:t>
            </a:r>
            <a:r>
              <a:rPr lang="en-US" dirty="0" err="1">
                <a:solidFill>
                  <a:srgbClr val="000000"/>
                </a:solidFill>
              </a:rPr>
              <a:t>ki</a:t>
            </a:r>
            <a:r>
              <a:rPr lang="en-US" dirty="0">
                <a:solidFill>
                  <a:srgbClr val="000000"/>
                </a:solidFill>
              </a:rPr>
              <a:t> se </a:t>
            </a:r>
            <a:r>
              <a:rPr lang="en-US" dirty="0" err="1">
                <a:solidFill>
                  <a:srgbClr val="000000"/>
                </a:solidFill>
              </a:rPr>
              <a:t>enakomerno</a:t>
            </a:r>
            <a:endParaRPr lang="en-US" dirty="0">
              <a:solidFill>
                <a:srgbClr val="000000"/>
              </a:solidFill>
            </a:endParaRPr>
          </a:p>
          <a:p>
            <a:r>
              <a:rPr lang="en-US" dirty="0" err="1">
                <a:solidFill>
                  <a:srgbClr val="000000"/>
                </a:solidFill>
              </a:rPr>
              <a:t>povečujejo</a:t>
            </a:r>
            <a:r>
              <a:rPr lang="en-US" dirty="0">
                <a:solidFill>
                  <a:srgbClr val="000000"/>
                </a:solidFill>
              </a:rPr>
              <a:t> s </a:t>
            </a:r>
            <a:r>
              <a:rPr lang="en-US" dirty="0" err="1">
                <a:solidFill>
                  <a:srgbClr val="000000"/>
                </a:solidFill>
              </a:rPr>
              <a:t>povečanjem</a:t>
            </a:r>
            <a:r>
              <a:rPr lang="en-US" dirty="0">
                <a:solidFill>
                  <a:srgbClr val="000000"/>
                </a:solidFill>
              </a:rPr>
              <a:t> </a:t>
            </a:r>
            <a:r>
              <a:rPr lang="en-US" dirty="0" err="1">
                <a:solidFill>
                  <a:srgbClr val="000000"/>
                </a:solidFill>
              </a:rPr>
              <a:t>obsega</a:t>
            </a:r>
            <a:r>
              <a:rPr lang="en-US" dirty="0">
                <a:solidFill>
                  <a:srgbClr val="000000"/>
                </a:solidFill>
              </a:rPr>
              <a:t> </a:t>
            </a:r>
            <a:r>
              <a:rPr lang="en-US" dirty="0" err="1">
                <a:solidFill>
                  <a:srgbClr val="000000"/>
                </a:solidFill>
              </a:rPr>
              <a:t>poslovanja</a:t>
            </a:r>
            <a:r>
              <a:rPr lang="en-US" dirty="0">
                <a:solidFill>
                  <a:srgbClr val="000000"/>
                </a:solidFill>
              </a:rPr>
              <a:t> </a:t>
            </a:r>
          </a:p>
          <a:p>
            <a:endParaRPr lang="en-US" dirty="0">
              <a:solidFill>
                <a:srgbClr val="000000"/>
              </a:solidFill>
            </a:endParaRPr>
          </a:p>
          <a:p>
            <a:r>
              <a:rPr lang="en-US" dirty="0">
                <a:solidFill>
                  <a:srgbClr val="000000"/>
                </a:solidFill>
              </a:rPr>
              <a:t>(</a:t>
            </a:r>
            <a:r>
              <a:rPr lang="en-US" dirty="0" err="1">
                <a:solidFill>
                  <a:srgbClr val="000000"/>
                </a:solidFill>
              </a:rPr>
              <a:t>npr</a:t>
            </a:r>
            <a:r>
              <a:rPr lang="en-US" dirty="0">
                <a:solidFill>
                  <a:srgbClr val="000000"/>
                </a:solidFill>
              </a:rPr>
              <a:t>. </a:t>
            </a:r>
            <a:r>
              <a:rPr lang="en-US" dirty="0" err="1">
                <a:solidFill>
                  <a:srgbClr val="000000"/>
                </a:solidFill>
              </a:rPr>
              <a:t>dvakrat</a:t>
            </a:r>
            <a:r>
              <a:rPr lang="en-US" dirty="0">
                <a:solidFill>
                  <a:srgbClr val="000000"/>
                </a:solidFill>
              </a:rPr>
              <a:t> </a:t>
            </a:r>
            <a:r>
              <a:rPr lang="en-US" dirty="0" err="1">
                <a:solidFill>
                  <a:srgbClr val="000000"/>
                </a:solidFill>
              </a:rPr>
              <a:t>večji</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proizvodnje</a:t>
            </a:r>
            <a:r>
              <a:rPr lang="en-US" dirty="0">
                <a:solidFill>
                  <a:srgbClr val="000000"/>
                </a:solidFill>
              </a:rPr>
              <a:t> </a:t>
            </a:r>
            <a:r>
              <a:rPr lang="en-US" dirty="0" err="1">
                <a:solidFill>
                  <a:srgbClr val="000000"/>
                </a:solidFill>
              </a:rPr>
              <a:t>bo</a:t>
            </a:r>
            <a:endParaRPr lang="en-US" dirty="0">
              <a:solidFill>
                <a:srgbClr val="000000"/>
              </a:solidFill>
            </a:endParaRPr>
          </a:p>
          <a:p>
            <a:r>
              <a:rPr lang="en-US" dirty="0">
                <a:solidFill>
                  <a:srgbClr val="000000"/>
                </a:solidFill>
              </a:rPr>
              <a:t>    </a:t>
            </a:r>
            <a:r>
              <a:rPr lang="en-US" dirty="0" err="1">
                <a:solidFill>
                  <a:srgbClr val="000000"/>
                </a:solidFill>
              </a:rPr>
              <a:t>povzročil</a:t>
            </a:r>
            <a:r>
              <a:rPr lang="en-US" dirty="0">
                <a:solidFill>
                  <a:srgbClr val="000000"/>
                </a:solidFill>
              </a:rPr>
              <a:t>, da </a:t>
            </a:r>
            <a:r>
              <a:rPr lang="en-US" dirty="0" err="1">
                <a:solidFill>
                  <a:srgbClr val="000000"/>
                </a:solidFill>
              </a:rPr>
              <a:t>bodo</a:t>
            </a:r>
            <a:r>
              <a:rPr lang="en-US" dirty="0">
                <a:solidFill>
                  <a:srgbClr val="000000"/>
                </a:solidFill>
              </a:rPr>
              <a:t> </a:t>
            </a:r>
            <a:r>
              <a:rPr lang="en-US" dirty="0" err="1">
                <a:solidFill>
                  <a:srgbClr val="000000"/>
                </a:solidFill>
              </a:rPr>
              <a:t>ti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tudi</a:t>
            </a:r>
            <a:r>
              <a:rPr lang="en-US" dirty="0">
                <a:solidFill>
                  <a:srgbClr val="000000"/>
                </a:solidFill>
              </a:rPr>
              <a:t> </a:t>
            </a:r>
            <a:r>
              <a:rPr lang="en-US" dirty="0" err="1">
                <a:solidFill>
                  <a:srgbClr val="000000"/>
                </a:solidFill>
              </a:rPr>
              <a:t>dvakrat</a:t>
            </a:r>
            <a:r>
              <a:rPr lang="en-US" dirty="0">
                <a:solidFill>
                  <a:srgbClr val="000000"/>
                </a:solidFill>
              </a:rPr>
              <a:t> </a:t>
            </a:r>
            <a:r>
              <a:rPr lang="en-US" dirty="0" err="1">
                <a:solidFill>
                  <a:srgbClr val="000000"/>
                </a:solidFill>
              </a:rPr>
              <a:t>večji</a:t>
            </a:r>
            <a:r>
              <a:rPr lang="en-US" dirty="0">
                <a:solidFill>
                  <a:srgbClr val="000000"/>
                </a:solidFill>
              </a:rPr>
              <a:t>)</a:t>
            </a:r>
          </a:p>
          <a:p>
            <a:r>
              <a:rPr lang="en-US" dirty="0">
                <a:solidFill>
                  <a:srgbClr val="000000"/>
                </a:solidFill>
              </a:rPr>
              <a:t> </a:t>
            </a:r>
          </a:p>
          <a:p>
            <a:r>
              <a:rPr lang="en-US" dirty="0" err="1">
                <a:solidFill>
                  <a:srgbClr val="000000"/>
                </a:solidFill>
              </a:rPr>
              <a:t>Ti</a:t>
            </a:r>
            <a:r>
              <a:rPr lang="en-US" dirty="0">
                <a:solidFill>
                  <a:srgbClr val="000000"/>
                </a:solidFill>
              </a:rPr>
              <a:t> </a:t>
            </a:r>
            <a:r>
              <a:rPr lang="en-US" dirty="0" err="1">
                <a:solidFill>
                  <a:srgbClr val="000000"/>
                </a:solidFill>
              </a:rPr>
              <a:t>stroški</a:t>
            </a:r>
            <a:r>
              <a:rPr lang="en-US" dirty="0">
                <a:solidFill>
                  <a:srgbClr val="000000"/>
                </a:solidFill>
              </a:rPr>
              <a:t> v </a:t>
            </a:r>
            <a:r>
              <a:rPr lang="en-US" dirty="0" err="1">
                <a:solidFill>
                  <a:srgbClr val="000000"/>
                </a:solidFill>
              </a:rPr>
              <a:t>masi</a:t>
            </a:r>
            <a:r>
              <a:rPr lang="en-US" dirty="0">
                <a:solidFill>
                  <a:srgbClr val="000000"/>
                </a:solidFill>
              </a:rPr>
              <a:t> </a:t>
            </a:r>
            <a:r>
              <a:rPr lang="en-US" dirty="0" err="1">
                <a:solidFill>
                  <a:srgbClr val="000000"/>
                </a:solidFill>
              </a:rPr>
              <a:t>enakomerno</a:t>
            </a:r>
            <a:r>
              <a:rPr lang="en-US" dirty="0">
                <a:solidFill>
                  <a:srgbClr val="000000"/>
                </a:solidFill>
              </a:rPr>
              <a:t> </a:t>
            </a:r>
            <a:r>
              <a:rPr lang="en-US" dirty="0" err="1">
                <a:solidFill>
                  <a:srgbClr val="000000"/>
                </a:solidFill>
              </a:rPr>
              <a:t>rastejo</a:t>
            </a:r>
            <a:r>
              <a:rPr lang="en-US" dirty="0">
                <a:solidFill>
                  <a:srgbClr val="000000"/>
                </a:solidFill>
              </a:rPr>
              <a:t>, </a:t>
            </a:r>
          </a:p>
          <a:p>
            <a:endParaRPr lang="sl-SI" dirty="0">
              <a:solidFill>
                <a:srgbClr val="000000"/>
              </a:solidFill>
            </a:endParaRPr>
          </a:p>
          <a:p>
            <a:r>
              <a:rPr lang="en-US" dirty="0">
                <a:solidFill>
                  <a:srgbClr val="000000"/>
                </a:solidFill>
              </a:rPr>
              <a:t>Na </a:t>
            </a:r>
            <a:r>
              <a:rPr lang="en-US" dirty="0" err="1">
                <a:solidFill>
                  <a:srgbClr val="000000"/>
                </a:solidFill>
              </a:rPr>
              <a:t>enoto</a:t>
            </a:r>
            <a:r>
              <a:rPr lang="en-US" dirty="0">
                <a:solidFill>
                  <a:srgbClr val="000000"/>
                </a:solidFill>
              </a:rPr>
              <a:t> </a:t>
            </a:r>
            <a:r>
              <a:rPr lang="en-US" dirty="0" err="1">
                <a:solidFill>
                  <a:srgbClr val="000000"/>
                </a:solidFill>
              </a:rPr>
              <a:t>izdelka</a:t>
            </a:r>
            <a:r>
              <a:rPr lang="en-US" dirty="0">
                <a:solidFill>
                  <a:srgbClr val="000000"/>
                </a:solidFill>
              </a:rPr>
              <a:t> pa so </a:t>
            </a:r>
            <a:r>
              <a:rPr lang="en-US" dirty="0" err="1">
                <a:solidFill>
                  <a:srgbClr val="000000"/>
                </a:solidFill>
              </a:rPr>
              <a:t>vedno</a:t>
            </a:r>
            <a:r>
              <a:rPr lang="en-US" dirty="0">
                <a:solidFill>
                  <a:srgbClr val="000000"/>
                </a:solidFill>
              </a:rPr>
              <a:t> </a:t>
            </a:r>
            <a:r>
              <a:rPr lang="en-US" dirty="0" err="1">
                <a:solidFill>
                  <a:srgbClr val="000000"/>
                </a:solidFill>
              </a:rPr>
              <a:t>enaki</a:t>
            </a:r>
            <a:endParaRPr lang="en-US" dirty="0">
              <a:solidFill>
                <a:srgbClr val="000000"/>
              </a:solidFill>
            </a:endParaRPr>
          </a:p>
        </p:txBody>
      </p:sp>
    </p:spTree>
    <p:extLst>
      <p:ext uri="{BB962C8B-B14F-4D97-AF65-F5344CB8AC3E}">
        <p14:creationId xmlns:p14="http://schemas.microsoft.com/office/powerpoint/2010/main" val="138689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9" y="214313"/>
            <a:ext cx="5615830" cy="1462087"/>
          </a:xfrm>
        </p:spPr>
        <p:txBody>
          <a:bodyPr/>
          <a:lstStyle/>
          <a:p>
            <a:pPr eaLnBrk="1" hangingPunct="1"/>
            <a:r>
              <a:rPr lang="sl-SI" altLang="sl-SI" sz="3600" b="1" dirty="0"/>
              <a:t>Spremenljivi (variabilni)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690336"/>
            <a:ext cx="4572000" cy="461665"/>
          </a:xfrm>
          <a:prstGeom prst="rect">
            <a:avLst/>
          </a:prstGeom>
        </p:spPr>
        <p:txBody>
          <a:bodyPr>
            <a:spAutoFit/>
          </a:bodyPr>
          <a:lstStyle/>
          <a:p>
            <a:endParaRPr lang="en-US" sz="2400" dirty="0">
              <a:solidFill>
                <a:srgbClr val="000000"/>
              </a:solidFill>
            </a:endParaRPr>
          </a:p>
        </p:txBody>
      </p:sp>
      <p:sp>
        <p:nvSpPr>
          <p:cNvPr id="3" name="Pravokotnik 2"/>
          <p:cNvSpPr/>
          <p:nvPr/>
        </p:nvSpPr>
        <p:spPr>
          <a:xfrm>
            <a:off x="2310218" y="1934322"/>
            <a:ext cx="5958408" cy="830997"/>
          </a:xfrm>
          <a:prstGeom prst="rect">
            <a:avLst/>
          </a:prstGeom>
        </p:spPr>
        <p:txBody>
          <a:bodyPr wrap="square">
            <a:spAutoFit/>
          </a:bodyPr>
          <a:lstStyle/>
          <a:p>
            <a:r>
              <a:rPr lang="en-US" sz="2400" b="1" dirty="0" err="1" smtClean="0">
                <a:solidFill>
                  <a:srgbClr val="7030A0"/>
                </a:solidFill>
              </a:rPr>
              <a:t>Padajoči</a:t>
            </a:r>
            <a:r>
              <a:rPr lang="en-US" sz="2400" b="1" dirty="0" smtClean="0">
                <a:solidFill>
                  <a:srgbClr val="7030A0"/>
                </a:solidFill>
              </a:rPr>
              <a:t> </a:t>
            </a:r>
            <a:r>
              <a:rPr lang="en-US" sz="2400" b="1" dirty="0" err="1" smtClean="0">
                <a:solidFill>
                  <a:srgbClr val="7030A0"/>
                </a:solidFill>
              </a:rPr>
              <a:t>spremenljivi</a:t>
            </a:r>
            <a:r>
              <a:rPr lang="en-US" sz="2400" b="1" dirty="0" smtClean="0">
                <a:solidFill>
                  <a:srgbClr val="7030A0"/>
                </a:solidFill>
              </a:rPr>
              <a:t> (</a:t>
            </a:r>
            <a:r>
              <a:rPr lang="en-US" sz="2400" b="1" dirty="0" err="1" smtClean="0">
                <a:solidFill>
                  <a:srgbClr val="7030A0"/>
                </a:solidFill>
              </a:rPr>
              <a:t>degresivni</a:t>
            </a:r>
            <a:r>
              <a:rPr lang="en-US" sz="2400" b="1" dirty="0" smtClean="0">
                <a:solidFill>
                  <a:srgbClr val="7030A0"/>
                </a:solidFill>
              </a:rPr>
              <a:t> </a:t>
            </a:r>
            <a:r>
              <a:rPr lang="en-US" sz="2400" b="1" dirty="0" err="1" smtClean="0">
                <a:solidFill>
                  <a:srgbClr val="7030A0"/>
                </a:solidFill>
              </a:rPr>
              <a:t>variabilni</a:t>
            </a:r>
            <a:r>
              <a:rPr lang="en-US" sz="2400" b="1" dirty="0" smtClean="0">
                <a:solidFill>
                  <a:srgbClr val="7030A0"/>
                </a:solidFill>
              </a:rPr>
              <a:t>) </a:t>
            </a:r>
            <a:r>
              <a:rPr lang="en-US" sz="2400" b="1" dirty="0" err="1" smtClean="0">
                <a:solidFill>
                  <a:srgbClr val="7030A0"/>
                </a:solidFill>
              </a:rPr>
              <a:t>stroški</a:t>
            </a:r>
            <a:r>
              <a:rPr lang="sl-SI" sz="2400" b="1" dirty="0" smtClean="0">
                <a:solidFill>
                  <a:srgbClr val="7030A0"/>
                </a:solidFill>
              </a:rPr>
              <a:t> </a:t>
            </a:r>
            <a:endParaRPr lang="en-US" sz="2400" b="1" dirty="0">
              <a:solidFill>
                <a:srgbClr val="7030A0"/>
              </a:solidFill>
            </a:endParaRPr>
          </a:p>
        </p:txBody>
      </p:sp>
      <p:sp>
        <p:nvSpPr>
          <p:cNvPr id="7" name="Pravokotnik 6"/>
          <p:cNvSpPr/>
          <p:nvPr/>
        </p:nvSpPr>
        <p:spPr>
          <a:xfrm>
            <a:off x="2369402" y="2765319"/>
            <a:ext cx="5886400" cy="369332"/>
          </a:xfrm>
          <a:prstGeom prst="rect">
            <a:avLst/>
          </a:prstGeom>
        </p:spPr>
        <p:txBody>
          <a:bodyPr wrap="square">
            <a:spAutoFit/>
          </a:bodyPr>
          <a:lstStyle/>
          <a:p>
            <a:endParaRPr lang="en-US" dirty="0"/>
          </a:p>
        </p:txBody>
      </p:sp>
      <p:sp>
        <p:nvSpPr>
          <p:cNvPr id="9" name="Pravokotnik 8"/>
          <p:cNvSpPr/>
          <p:nvPr/>
        </p:nvSpPr>
        <p:spPr>
          <a:xfrm>
            <a:off x="2369402" y="2763887"/>
            <a:ext cx="5442686" cy="646331"/>
          </a:xfrm>
          <a:prstGeom prst="rect">
            <a:avLst/>
          </a:prstGeom>
        </p:spPr>
        <p:txBody>
          <a:bodyPr wrap="square">
            <a:spAutoFit/>
          </a:bodyPr>
          <a:lstStyle/>
          <a:p>
            <a:r>
              <a:rPr lang="en-US" dirty="0" err="1" smtClean="0"/>
              <a:t>ki</a:t>
            </a:r>
            <a:r>
              <a:rPr lang="en-US" dirty="0" smtClean="0"/>
              <a:t> </a:t>
            </a:r>
            <a:r>
              <a:rPr lang="en-US" dirty="0" err="1" smtClean="0"/>
              <a:t>kot</a:t>
            </a:r>
            <a:r>
              <a:rPr lang="en-US" dirty="0" smtClean="0"/>
              <a:t> </a:t>
            </a:r>
            <a:r>
              <a:rPr lang="en-US" dirty="0" err="1" smtClean="0"/>
              <a:t>celota</a:t>
            </a:r>
            <a:r>
              <a:rPr lang="en-US" dirty="0" smtClean="0"/>
              <a:t> in </a:t>
            </a:r>
            <a:r>
              <a:rPr lang="en-US" dirty="0" err="1" smtClean="0"/>
              <a:t>kot</a:t>
            </a:r>
            <a:r>
              <a:rPr lang="en-US" dirty="0" smtClean="0"/>
              <a:t> </a:t>
            </a:r>
            <a:r>
              <a:rPr lang="en-US" dirty="0" err="1" smtClean="0"/>
              <a:t>povprečje</a:t>
            </a:r>
            <a:r>
              <a:rPr lang="en-US" dirty="0" smtClean="0"/>
              <a:t> </a:t>
            </a:r>
            <a:r>
              <a:rPr lang="en-US" dirty="0" err="1" smtClean="0"/>
              <a:t>naraščajo</a:t>
            </a:r>
            <a:r>
              <a:rPr lang="en-US" dirty="0" smtClean="0"/>
              <a:t> </a:t>
            </a:r>
            <a:r>
              <a:rPr lang="en-US" dirty="0" err="1" smtClean="0"/>
              <a:t>počasneje</a:t>
            </a:r>
            <a:r>
              <a:rPr lang="en-US" dirty="0" smtClean="0"/>
              <a:t> </a:t>
            </a:r>
            <a:r>
              <a:rPr lang="en-US" dirty="0" err="1" smtClean="0"/>
              <a:t>kot</a:t>
            </a:r>
            <a:r>
              <a:rPr lang="en-US" dirty="0" smtClean="0"/>
              <a:t> </a:t>
            </a:r>
            <a:r>
              <a:rPr lang="en-US" dirty="0" err="1" smtClean="0"/>
              <a:t>obseg</a:t>
            </a:r>
            <a:r>
              <a:rPr lang="en-US" dirty="0" smtClean="0"/>
              <a:t> </a:t>
            </a:r>
            <a:r>
              <a:rPr lang="en-US" dirty="0" err="1" smtClean="0"/>
              <a:t>poslovanja</a:t>
            </a:r>
            <a:endParaRPr lang="en-US"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501008"/>
            <a:ext cx="630396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734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Nazadujoče spremenljivi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699792" y="2139078"/>
            <a:ext cx="5526088" cy="2092881"/>
          </a:xfrm>
          <a:prstGeom prst="rect">
            <a:avLst/>
          </a:prstGeom>
        </p:spPr>
        <p:txBody>
          <a:bodyPr wrap="square">
            <a:spAutoFit/>
          </a:bodyPr>
          <a:lstStyle/>
          <a:p>
            <a:r>
              <a:rPr lang="en-US" sz="2000" b="1" dirty="0" err="1">
                <a:solidFill>
                  <a:srgbClr val="7030A0"/>
                </a:solidFill>
              </a:rPr>
              <a:t>Nazadujoče</a:t>
            </a:r>
            <a:r>
              <a:rPr lang="en-US" sz="2000" b="1" dirty="0">
                <a:solidFill>
                  <a:srgbClr val="7030A0"/>
                </a:solidFill>
              </a:rPr>
              <a:t> </a:t>
            </a:r>
            <a:r>
              <a:rPr lang="en-US" sz="2000" b="1" dirty="0" err="1">
                <a:solidFill>
                  <a:srgbClr val="7030A0"/>
                </a:solidFill>
              </a:rPr>
              <a:t>spremenljivi</a:t>
            </a:r>
            <a:r>
              <a:rPr lang="en-US" sz="2000" b="1" dirty="0">
                <a:solidFill>
                  <a:srgbClr val="7030A0"/>
                </a:solidFill>
              </a:rPr>
              <a:t> </a:t>
            </a:r>
            <a:r>
              <a:rPr lang="en-US" sz="2000" b="1" dirty="0" err="1">
                <a:solidFill>
                  <a:srgbClr val="7030A0"/>
                </a:solidFill>
              </a:rPr>
              <a:t>ali</a:t>
            </a:r>
            <a:r>
              <a:rPr lang="en-US" sz="2000" b="1" dirty="0">
                <a:solidFill>
                  <a:srgbClr val="7030A0"/>
                </a:solidFill>
              </a:rPr>
              <a:t> </a:t>
            </a:r>
            <a:r>
              <a:rPr lang="en-US" sz="2000" b="1" dirty="0" err="1">
                <a:solidFill>
                  <a:srgbClr val="7030A0"/>
                </a:solidFill>
              </a:rPr>
              <a:t>degresivno</a:t>
            </a:r>
            <a:r>
              <a:rPr lang="en-US" sz="2000" b="1" dirty="0">
                <a:solidFill>
                  <a:srgbClr val="7030A0"/>
                </a:solidFill>
              </a:rPr>
              <a:t> </a:t>
            </a:r>
            <a:r>
              <a:rPr lang="en-US" sz="2000" b="1" dirty="0" err="1">
                <a:solidFill>
                  <a:srgbClr val="7030A0"/>
                </a:solidFill>
              </a:rPr>
              <a:t>variabilni</a:t>
            </a:r>
            <a:r>
              <a:rPr lang="en-US" sz="2000" b="1" dirty="0">
                <a:solidFill>
                  <a:srgbClr val="7030A0"/>
                </a:solidFill>
              </a:rPr>
              <a:t> </a:t>
            </a:r>
            <a:r>
              <a:rPr lang="en-US" sz="2000" b="1" dirty="0" err="1">
                <a:solidFill>
                  <a:srgbClr val="7030A0"/>
                </a:solidFill>
              </a:rPr>
              <a:t>stroški</a:t>
            </a:r>
            <a:r>
              <a:rPr lang="en-US" sz="2000" b="1" dirty="0">
                <a:solidFill>
                  <a:srgbClr val="7030A0"/>
                </a:solidFill>
              </a:rPr>
              <a:t> </a:t>
            </a:r>
            <a:r>
              <a:rPr lang="en-US" dirty="0">
                <a:solidFill>
                  <a:srgbClr val="000000"/>
                </a:solidFill>
              </a:rPr>
              <a:t>so </a:t>
            </a:r>
            <a:r>
              <a:rPr lang="en-US" dirty="0" err="1">
                <a:solidFill>
                  <a:srgbClr val="000000"/>
                </a:solidFill>
              </a:rPr>
              <a:t>tisti</a:t>
            </a:r>
            <a:r>
              <a:rPr lang="en-US" dirty="0">
                <a:solidFill>
                  <a:srgbClr val="000000"/>
                </a:solidFill>
              </a:rPr>
              <a:t>, </a:t>
            </a:r>
            <a:r>
              <a:rPr lang="en-US" dirty="0" err="1">
                <a:solidFill>
                  <a:srgbClr val="000000"/>
                </a:solidFill>
              </a:rPr>
              <a:t>ki</a:t>
            </a:r>
            <a:r>
              <a:rPr lang="en-US" dirty="0">
                <a:solidFill>
                  <a:srgbClr val="000000"/>
                </a:solidFill>
              </a:rPr>
              <a:t> </a:t>
            </a:r>
            <a:r>
              <a:rPr lang="en-US" dirty="0" err="1">
                <a:solidFill>
                  <a:srgbClr val="000000"/>
                </a:solidFill>
              </a:rPr>
              <a:t>naraščajo</a:t>
            </a:r>
            <a:r>
              <a:rPr lang="en-US" dirty="0">
                <a:solidFill>
                  <a:srgbClr val="000000"/>
                </a:solidFill>
              </a:rPr>
              <a:t>, </a:t>
            </a:r>
            <a:r>
              <a:rPr lang="en-US" dirty="0" err="1">
                <a:solidFill>
                  <a:srgbClr val="000000"/>
                </a:solidFill>
              </a:rPr>
              <a:t>vendar</a:t>
            </a:r>
            <a:r>
              <a:rPr lang="en-US" dirty="0">
                <a:solidFill>
                  <a:srgbClr val="000000"/>
                </a:solidFill>
              </a:rPr>
              <a:t> </a:t>
            </a:r>
            <a:r>
              <a:rPr lang="en-US" dirty="0" err="1">
                <a:solidFill>
                  <a:srgbClr val="000000"/>
                </a:solidFill>
              </a:rPr>
              <a:t>počasneje</a:t>
            </a:r>
            <a:r>
              <a:rPr lang="en-US" dirty="0">
                <a:solidFill>
                  <a:srgbClr val="000000"/>
                </a:solidFill>
              </a:rPr>
              <a:t>, </a:t>
            </a:r>
            <a:r>
              <a:rPr lang="en-US" dirty="0" err="1">
                <a:solidFill>
                  <a:srgbClr val="000000"/>
                </a:solidFill>
              </a:rPr>
              <a:t>kot</a:t>
            </a:r>
            <a:r>
              <a:rPr lang="en-US" dirty="0">
                <a:solidFill>
                  <a:srgbClr val="000000"/>
                </a:solidFill>
              </a:rPr>
              <a:t> </a:t>
            </a:r>
            <a:r>
              <a:rPr lang="en-US" dirty="0" err="1">
                <a:solidFill>
                  <a:srgbClr val="000000"/>
                </a:solidFill>
              </a:rPr>
              <a:t>narašča</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poslovanja</a:t>
            </a:r>
            <a:r>
              <a:rPr lang="en-US" dirty="0">
                <a:solidFill>
                  <a:srgbClr val="000000"/>
                </a:solidFill>
              </a:rPr>
              <a:t>. </a:t>
            </a:r>
          </a:p>
          <a:p>
            <a:endParaRPr lang="en-US" dirty="0">
              <a:solidFill>
                <a:srgbClr val="000000"/>
              </a:solidFill>
            </a:endParaRPr>
          </a:p>
          <a:p>
            <a:r>
              <a:rPr lang="en-US" dirty="0" err="1">
                <a:solidFill>
                  <a:srgbClr val="000000"/>
                </a:solidFill>
              </a:rPr>
              <a:t>Nastanejo</a:t>
            </a:r>
            <a:r>
              <a:rPr lang="en-US" dirty="0">
                <a:solidFill>
                  <a:srgbClr val="000000"/>
                </a:solidFill>
              </a:rPr>
              <a:t> </a:t>
            </a:r>
            <a:r>
              <a:rPr lang="en-US" dirty="0" err="1">
                <a:solidFill>
                  <a:srgbClr val="000000"/>
                </a:solidFill>
              </a:rPr>
              <a:t>zaradi</a:t>
            </a:r>
            <a:r>
              <a:rPr lang="en-US" dirty="0">
                <a:solidFill>
                  <a:srgbClr val="000000"/>
                </a:solidFill>
              </a:rPr>
              <a:t> </a:t>
            </a:r>
            <a:r>
              <a:rPr lang="en-US" dirty="0" err="1">
                <a:solidFill>
                  <a:srgbClr val="000000"/>
                </a:solidFill>
              </a:rPr>
              <a:t>boljšega</a:t>
            </a:r>
            <a:r>
              <a:rPr lang="en-US" dirty="0">
                <a:solidFill>
                  <a:srgbClr val="000000"/>
                </a:solidFill>
              </a:rPr>
              <a:t> </a:t>
            </a:r>
            <a:r>
              <a:rPr lang="en-US" dirty="0" err="1">
                <a:solidFill>
                  <a:srgbClr val="000000"/>
                </a:solidFill>
              </a:rPr>
              <a:t>izkoristka</a:t>
            </a:r>
            <a:r>
              <a:rPr lang="en-US" dirty="0">
                <a:solidFill>
                  <a:srgbClr val="000000"/>
                </a:solidFill>
              </a:rPr>
              <a:t> </a:t>
            </a:r>
            <a:r>
              <a:rPr lang="en-US" dirty="0" err="1">
                <a:solidFill>
                  <a:srgbClr val="000000"/>
                </a:solidFill>
              </a:rPr>
              <a:t>materiala</a:t>
            </a:r>
            <a:r>
              <a:rPr lang="en-US" dirty="0">
                <a:solidFill>
                  <a:srgbClr val="000000"/>
                </a:solidFill>
              </a:rPr>
              <a:t>, </a:t>
            </a:r>
            <a:r>
              <a:rPr lang="en-US" dirty="0" err="1">
                <a:solidFill>
                  <a:srgbClr val="000000"/>
                </a:solidFill>
              </a:rPr>
              <a:t>učinka</a:t>
            </a:r>
            <a:r>
              <a:rPr lang="en-US" dirty="0">
                <a:solidFill>
                  <a:srgbClr val="000000"/>
                </a:solidFill>
              </a:rPr>
              <a:t> </a:t>
            </a:r>
            <a:r>
              <a:rPr lang="en-US" dirty="0" err="1">
                <a:solidFill>
                  <a:srgbClr val="000000"/>
                </a:solidFill>
              </a:rPr>
              <a:t>krivulje</a:t>
            </a:r>
            <a:r>
              <a:rPr lang="en-US" dirty="0">
                <a:solidFill>
                  <a:srgbClr val="000000"/>
                </a:solidFill>
              </a:rPr>
              <a:t> </a:t>
            </a:r>
            <a:r>
              <a:rPr lang="en-US" dirty="0" err="1">
                <a:solidFill>
                  <a:srgbClr val="000000"/>
                </a:solidFill>
              </a:rPr>
              <a:t>izkušenj</a:t>
            </a:r>
            <a:r>
              <a:rPr lang="en-US" dirty="0">
                <a:solidFill>
                  <a:srgbClr val="000000"/>
                </a:solidFill>
              </a:rPr>
              <a:t>, </a:t>
            </a:r>
            <a:r>
              <a:rPr lang="en-US" dirty="0" err="1">
                <a:solidFill>
                  <a:srgbClr val="000000"/>
                </a:solidFill>
              </a:rPr>
              <a:t>rabatov</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naročanju</a:t>
            </a:r>
            <a:r>
              <a:rPr lang="en-US" dirty="0">
                <a:solidFill>
                  <a:srgbClr val="000000"/>
                </a:solidFill>
              </a:rPr>
              <a:t> </a:t>
            </a:r>
            <a:r>
              <a:rPr lang="en-US" dirty="0" err="1">
                <a:solidFill>
                  <a:srgbClr val="000000"/>
                </a:solidFill>
              </a:rPr>
              <a:t>večjih</a:t>
            </a:r>
            <a:r>
              <a:rPr lang="en-US" dirty="0">
                <a:solidFill>
                  <a:srgbClr val="000000"/>
                </a:solidFill>
              </a:rPr>
              <a:t> </a:t>
            </a:r>
            <a:r>
              <a:rPr lang="en-US" dirty="0" err="1">
                <a:solidFill>
                  <a:srgbClr val="000000"/>
                </a:solidFill>
              </a:rPr>
              <a:t>količin</a:t>
            </a:r>
            <a:r>
              <a:rPr lang="en-US" dirty="0">
                <a:solidFill>
                  <a:srgbClr val="000000"/>
                </a:solidFill>
              </a:rPr>
              <a:t> </a:t>
            </a:r>
            <a:r>
              <a:rPr lang="en-US" dirty="0" err="1">
                <a:solidFill>
                  <a:srgbClr val="000000"/>
                </a:solidFill>
              </a:rPr>
              <a:t>surovin</a:t>
            </a:r>
            <a:r>
              <a:rPr lang="en-US" dirty="0">
                <a:solidFill>
                  <a:srgbClr val="000000"/>
                </a:solidFill>
              </a:rPr>
              <a:t> in </a:t>
            </a:r>
            <a:r>
              <a:rPr lang="en-US" dirty="0" err="1">
                <a:solidFill>
                  <a:srgbClr val="000000"/>
                </a:solidFill>
              </a:rPr>
              <a:t>podobno</a:t>
            </a:r>
            <a:endParaRPr lang="en-US" dirty="0">
              <a:solidFill>
                <a:srgbClr val="000000"/>
              </a:solidFill>
            </a:endParaRPr>
          </a:p>
        </p:txBody>
      </p:sp>
    </p:spTree>
    <p:extLst>
      <p:ext uri="{BB962C8B-B14F-4D97-AF65-F5344CB8AC3E}">
        <p14:creationId xmlns:p14="http://schemas.microsoft.com/office/powerpoint/2010/main" val="3569801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Napredujoče spremenljivi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1859340"/>
            <a:ext cx="5814392" cy="3477875"/>
          </a:xfrm>
          <a:prstGeom prst="rect">
            <a:avLst/>
          </a:prstGeom>
        </p:spPr>
        <p:txBody>
          <a:bodyPr wrap="square">
            <a:spAutoFit/>
          </a:bodyPr>
          <a:lstStyle/>
          <a:p>
            <a:r>
              <a:rPr lang="en-US" dirty="0" err="1">
                <a:solidFill>
                  <a:srgbClr val="000000"/>
                </a:solidFill>
              </a:rPr>
              <a:t>Napredujoče</a:t>
            </a:r>
            <a:r>
              <a:rPr lang="en-US" dirty="0">
                <a:solidFill>
                  <a:srgbClr val="000000"/>
                </a:solidFill>
              </a:rPr>
              <a:t> </a:t>
            </a:r>
            <a:r>
              <a:rPr lang="en-US" dirty="0" err="1">
                <a:solidFill>
                  <a:srgbClr val="000000"/>
                </a:solidFill>
              </a:rPr>
              <a:t>spremenljivi</a:t>
            </a:r>
            <a:r>
              <a:rPr lang="en-US" dirty="0">
                <a:solidFill>
                  <a:srgbClr val="000000"/>
                </a:solidFill>
              </a:rPr>
              <a:t> </a:t>
            </a:r>
            <a:r>
              <a:rPr lang="en-US" dirty="0" err="1">
                <a:solidFill>
                  <a:srgbClr val="000000"/>
                </a:solidFill>
              </a:rPr>
              <a:t>ali</a:t>
            </a:r>
            <a:r>
              <a:rPr lang="en-US" dirty="0">
                <a:solidFill>
                  <a:srgbClr val="000000"/>
                </a:solidFill>
              </a:rPr>
              <a:t> </a:t>
            </a:r>
            <a:r>
              <a:rPr lang="en-US" sz="2000" b="1" dirty="0" err="1">
                <a:solidFill>
                  <a:srgbClr val="7030A0"/>
                </a:solidFill>
              </a:rPr>
              <a:t>progresivno</a:t>
            </a:r>
            <a:r>
              <a:rPr lang="en-US" sz="2000" b="1" dirty="0">
                <a:solidFill>
                  <a:srgbClr val="7030A0"/>
                </a:solidFill>
              </a:rPr>
              <a:t> </a:t>
            </a:r>
            <a:r>
              <a:rPr lang="en-US" sz="2000" b="1" dirty="0" err="1">
                <a:solidFill>
                  <a:srgbClr val="7030A0"/>
                </a:solidFill>
              </a:rPr>
              <a:t>variabilni</a:t>
            </a:r>
            <a:r>
              <a:rPr lang="en-US" sz="2000" b="1" dirty="0">
                <a:solidFill>
                  <a:srgbClr val="7030A0"/>
                </a:solidFill>
              </a:rPr>
              <a:t> </a:t>
            </a:r>
            <a:r>
              <a:rPr lang="en-US" sz="2000" b="1" dirty="0" err="1">
                <a:solidFill>
                  <a:srgbClr val="7030A0"/>
                </a:solidFill>
              </a:rPr>
              <a:t>stroški</a:t>
            </a:r>
            <a:r>
              <a:rPr lang="en-US" sz="2000" b="1" dirty="0">
                <a:solidFill>
                  <a:srgbClr val="7030A0"/>
                </a:solidFill>
              </a:rPr>
              <a:t> </a:t>
            </a:r>
            <a:r>
              <a:rPr lang="en-US" dirty="0">
                <a:solidFill>
                  <a:srgbClr val="000000"/>
                </a:solidFill>
              </a:rPr>
              <a:t>so </a:t>
            </a:r>
            <a:r>
              <a:rPr lang="en-US" dirty="0" err="1">
                <a:solidFill>
                  <a:srgbClr val="000000"/>
                </a:solidFill>
              </a:rPr>
              <a:t>tisti</a:t>
            </a:r>
            <a:r>
              <a:rPr lang="en-US" dirty="0">
                <a:solidFill>
                  <a:srgbClr val="000000"/>
                </a:solidFill>
              </a:rPr>
              <a:t> </a:t>
            </a:r>
            <a:r>
              <a:rPr lang="en-US" dirty="0" err="1">
                <a:solidFill>
                  <a:srgbClr val="000000"/>
                </a:solidFill>
              </a:rPr>
              <a:t>spremenljivi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ki</a:t>
            </a:r>
            <a:r>
              <a:rPr lang="en-US" dirty="0">
                <a:solidFill>
                  <a:srgbClr val="000000"/>
                </a:solidFill>
              </a:rPr>
              <a:t> </a:t>
            </a:r>
            <a:r>
              <a:rPr lang="en-US" dirty="0" err="1">
                <a:solidFill>
                  <a:srgbClr val="000000"/>
                </a:solidFill>
              </a:rPr>
              <a:t>naraščajo</a:t>
            </a:r>
            <a:r>
              <a:rPr lang="en-US" dirty="0">
                <a:solidFill>
                  <a:srgbClr val="000000"/>
                </a:solidFill>
              </a:rPr>
              <a:t> </a:t>
            </a:r>
            <a:r>
              <a:rPr lang="en-US" dirty="0" err="1">
                <a:solidFill>
                  <a:srgbClr val="000000"/>
                </a:solidFill>
              </a:rPr>
              <a:t>hitreje</a:t>
            </a:r>
            <a:r>
              <a:rPr lang="en-US" dirty="0">
                <a:solidFill>
                  <a:srgbClr val="000000"/>
                </a:solidFill>
              </a:rPr>
              <a:t>, </a:t>
            </a:r>
            <a:r>
              <a:rPr lang="en-US" dirty="0" err="1">
                <a:solidFill>
                  <a:srgbClr val="000000"/>
                </a:solidFill>
              </a:rPr>
              <a:t>kot</a:t>
            </a:r>
            <a:r>
              <a:rPr lang="en-US" dirty="0">
                <a:solidFill>
                  <a:srgbClr val="000000"/>
                </a:solidFill>
              </a:rPr>
              <a:t> </a:t>
            </a:r>
            <a:r>
              <a:rPr lang="en-US" dirty="0" err="1">
                <a:solidFill>
                  <a:srgbClr val="000000"/>
                </a:solidFill>
              </a:rPr>
              <a:t>narašča</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poslovanja</a:t>
            </a:r>
            <a:r>
              <a:rPr lang="en-US" dirty="0">
                <a:solidFill>
                  <a:srgbClr val="000000"/>
                </a:solidFill>
              </a:rPr>
              <a:t>. </a:t>
            </a:r>
          </a:p>
          <a:p>
            <a:endParaRPr lang="sl-SI" dirty="0">
              <a:solidFill>
                <a:srgbClr val="000000"/>
              </a:solidFill>
            </a:endParaRPr>
          </a:p>
          <a:p>
            <a:r>
              <a:rPr lang="en-US" dirty="0" err="1">
                <a:solidFill>
                  <a:srgbClr val="000000"/>
                </a:solidFill>
              </a:rPr>
              <a:t>Nastanejo</a:t>
            </a:r>
            <a:r>
              <a:rPr lang="en-US" dirty="0">
                <a:solidFill>
                  <a:srgbClr val="000000"/>
                </a:solidFill>
              </a:rPr>
              <a:t> </a:t>
            </a:r>
            <a:r>
              <a:rPr lang="en-US" dirty="0" err="1">
                <a:solidFill>
                  <a:srgbClr val="000000"/>
                </a:solidFill>
              </a:rPr>
              <a:t>predvsem</a:t>
            </a:r>
            <a:r>
              <a:rPr lang="en-US" dirty="0">
                <a:solidFill>
                  <a:srgbClr val="000000"/>
                </a:solidFill>
              </a:rPr>
              <a:t> </a:t>
            </a:r>
            <a:r>
              <a:rPr lang="en-US" dirty="0" err="1">
                <a:solidFill>
                  <a:srgbClr val="000000"/>
                </a:solidFill>
              </a:rPr>
              <a:t>ob</a:t>
            </a:r>
            <a:r>
              <a:rPr lang="en-US" dirty="0">
                <a:solidFill>
                  <a:srgbClr val="000000"/>
                </a:solidFill>
              </a:rPr>
              <a:t> </a:t>
            </a:r>
            <a:r>
              <a:rPr lang="en-US" dirty="0" err="1">
                <a:solidFill>
                  <a:srgbClr val="000000"/>
                </a:solidFill>
              </a:rPr>
              <a:t>izrednih</a:t>
            </a:r>
            <a:r>
              <a:rPr lang="en-US" dirty="0">
                <a:solidFill>
                  <a:srgbClr val="000000"/>
                </a:solidFill>
              </a:rPr>
              <a:t> </a:t>
            </a:r>
            <a:r>
              <a:rPr lang="en-US" dirty="0" err="1">
                <a:solidFill>
                  <a:srgbClr val="000000"/>
                </a:solidFill>
              </a:rPr>
              <a:t>obremenitvah</a:t>
            </a:r>
            <a:r>
              <a:rPr lang="en-US" dirty="0">
                <a:solidFill>
                  <a:srgbClr val="000000"/>
                </a:solidFill>
              </a:rPr>
              <a:t> </a:t>
            </a:r>
            <a:r>
              <a:rPr lang="en-US" dirty="0" err="1">
                <a:solidFill>
                  <a:srgbClr val="000000"/>
                </a:solidFill>
              </a:rPr>
              <a:t>strojev</a:t>
            </a:r>
            <a:r>
              <a:rPr lang="en-US" dirty="0">
                <a:solidFill>
                  <a:srgbClr val="000000"/>
                </a:solidFill>
              </a:rPr>
              <a:t>, </a:t>
            </a:r>
            <a:r>
              <a:rPr lang="en-US" dirty="0" err="1">
                <a:solidFill>
                  <a:srgbClr val="000000"/>
                </a:solidFill>
              </a:rPr>
              <a:t>ob</a:t>
            </a:r>
            <a:r>
              <a:rPr lang="en-US" dirty="0">
                <a:solidFill>
                  <a:srgbClr val="000000"/>
                </a:solidFill>
              </a:rPr>
              <a:t> </a:t>
            </a:r>
            <a:r>
              <a:rPr lang="en-US" dirty="0" err="1">
                <a:solidFill>
                  <a:srgbClr val="000000"/>
                </a:solidFill>
              </a:rPr>
              <a:t>izredno</a:t>
            </a:r>
            <a:r>
              <a:rPr lang="en-US" dirty="0">
                <a:solidFill>
                  <a:srgbClr val="000000"/>
                </a:solidFill>
              </a:rPr>
              <a:t> </a:t>
            </a:r>
            <a:r>
              <a:rPr lang="en-US" dirty="0" err="1">
                <a:solidFill>
                  <a:srgbClr val="000000"/>
                </a:solidFill>
              </a:rPr>
              <a:t>velikem</a:t>
            </a:r>
            <a:r>
              <a:rPr lang="en-US" dirty="0">
                <a:solidFill>
                  <a:srgbClr val="000000"/>
                </a:solidFill>
              </a:rPr>
              <a:t> </a:t>
            </a:r>
            <a:r>
              <a:rPr lang="en-US" dirty="0" err="1">
                <a:solidFill>
                  <a:srgbClr val="000000"/>
                </a:solidFill>
              </a:rPr>
              <a:t>prometu</a:t>
            </a:r>
            <a:r>
              <a:rPr lang="en-US" dirty="0">
                <a:solidFill>
                  <a:srgbClr val="000000"/>
                </a:solidFill>
              </a:rPr>
              <a:t>, </a:t>
            </a:r>
            <a:r>
              <a:rPr lang="en-US" dirty="0" err="1">
                <a:solidFill>
                  <a:srgbClr val="000000"/>
                </a:solidFill>
              </a:rPr>
              <a:t>kadar</a:t>
            </a:r>
            <a:r>
              <a:rPr lang="en-US" dirty="0">
                <a:solidFill>
                  <a:srgbClr val="000000"/>
                </a:solidFill>
              </a:rPr>
              <a:t> se </a:t>
            </a:r>
            <a:r>
              <a:rPr lang="en-US" dirty="0" err="1">
                <a:solidFill>
                  <a:srgbClr val="000000"/>
                </a:solidFill>
              </a:rPr>
              <a:t>bližamo</a:t>
            </a:r>
            <a:r>
              <a:rPr lang="en-US" dirty="0">
                <a:solidFill>
                  <a:srgbClr val="000000"/>
                </a:solidFill>
              </a:rPr>
              <a:t> </a:t>
            </a:r>
            <a:r>
              <a:rPr lang="en-US" dirty="0" err="1">
                <a:solidFill>
                  <a:srgbClr val="000000"/>
                </a:solidFill>
              </a:rPr>
              <a:t>mejam</a:t>
            </a:r>
            <a:r>
              <a:rPr lang="en-US" dirty="0">
                <a:solidFill>
                  <a:srgbClr val="000000"/>
                </a:solidFill>
              </a:rPr>
              <a:t> </a:t>
            </a:r>
            <a:r>
              <a:rPr lang="en-US" dirty="0" err="1">
                <a:solidFill>
                  <a:srgbClr val="000000"/>
                </a:solidFill>
              </a:rPr>
              <a:t>zapolnitve</a:t>
            </a:r>
            <a:r>
              <a:rPr lang="en-US" dirty="0">
                <a:solidFill>
                  <a:srgbClr val="000000"/>
                </a:solidFill>
              </a:rPr>
              <a:t> </a:t>
            </a:r>
            <a:r>
              <a:rPr lang="en-US" dirty="0" err="1">
                <a:solidFill>
                  <a:srgbClr val="000000"/>
                </a:solidFill>
              </a:rPr>
              <a:t>kapacitet</a:t>
            </a:r>
            <a:r>
              <a:rPr lang="en-US" dirty="0">
                <a:solidFill>
                  <a:srgbClr val="000000"/>
                </a:solidFill>
              </a:rPr>
              <a:t>.</a:t>
            </a:r>
          </a:p>
          <a:p>
            <a:endParaRPr lang="sl-SI" dirty="0">
              <a:solidFill>
                <a:srgbClr val="000000"/>
              </a:solidFill>
            </a:endParaRPr>
          </a:p>
          <a:p>
            <a:r>
              <a:rPr lang="en-US" dirty="0" err="1">
                <a:solidFill>
                  <a:srgbClr val="000000"/>
                </a:solidFill>
              </a:rPr>
              <a:t>Takrat</a:t>
            </a:r>
            <a:r>
              <a:rPr lang="en-US" dirty="0">
                <a:solidFill>
                  <a:srgbClr val="000000"/>
                </a:solidFill>
              </a:rPr>
              <a:t> </a:t>
            </a:r>
            <a:r>
              <a:rPr lang="en-US" dirty="0" err="1">
                <a:solidFill>
                  <a:srgbClr val="000000"/>
                </a:solidFill>
              </a:rPr>
              <a:t>moramo</a:t>
            </a:r>
            <a:r>
              <a:rPr lang="en-US" dirty="0">
                <a:solidFill>
                  <a:srgbClr val="000000"/>
                </a:solidFill>
              </a:rPr>
              <a:t> </a:t>
            </a:r>
            <a:r>
              <a:rPr lang="en-US" dirty="0" err="1">
                <a:solidFill>
                  <a:srgbClr val="000000"/>
                </a:solidFill>
              </a:rPr>
              <a:t>dostikrat</a:t>
            </a:r>
            <a:r>
              <a:rPr lang="en-US" dirty="0">
                <a:solidFill>
                  <a:srgbClr val="000000"/>
                </a:solidFill>
              </a:rPr>
              <a:t> </a:t>
            </a:r>
            <a:r>
              <a:rPr lang="en-US" dirty="0" err="1">
                <a:solidFill>
                  <a:srgbClr val="000000"/>
                </a:solidFill>
              </a:rPr>
              <a:t>plačati</a:t>
            </a:r>
            <a:r>
              <a:rPr lang="en-US" dirty="0">
                <a:solidFill>
                  <a:srgbClr val="000000"/>
                </a:solidFill>
              </a:rPr>
              <a:t> </a:t>
            </a:r>
            <a:r>
              <a:rPr lang="en-US" dirty="0" err="1">
                <a:solidFill>
                  <a:srgbClr val="000000"/>
                </a:solidFill>
              </a:rPr>
              <a:t>nadure</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enak</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dela</a:t>
            </a:r>
            <a:r>
              <a:rPr lang="en-US" dirty="0">
                <a:solidFill>
                  <a:srgbClr val="000000"/>
                </a:solidFill>
              </a:rPr>
              <a:t>, </a:t>
            </a:r>
            <a:r>
              <a:rPr lang="en-US" dirty="0" err="1">
                <a:solidFill>
                  <a:srgbClr val="000000"/>
                </a:solidFill>
              </a:rPr>
              <a:t>kot</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rednih</a:t>
            </a:r>
            <a:r>
              <a:rPr lang="en-US" dirty="0">
                <a:solidFill>
                  <a:srgbClr val="000000"/>
                </a:solidFill>
              </a:rPr>
              <a:t> </a:t>
            </a:r>
            <a:r>
              <a:rPr lang="en-US" dirty="0" err="1">
                <a:solidFill>
                  <a:srgbClr val="000000"/>
                </a:solidFill>
              </a:rPr>
              <a:t>urah</a:t>
            </a:r>
            <a:r>
              <a:rPr lang="en-US" dirty="0">
                <a:solidFill>
                  <a:srgbClr val="000000"/>
                </a:solidFill>
              </a:rPr>
              <a:t>),</a:t>
            </a:r>
          </a:p>
          <a:p>
            <a:endParaRPr lang="sl-SI" dirty="0">
              <a:solidFill>
                <a:srgbClr val="000000"/>
              </a:solidFill>
            </a:endParaRPr>
          </a:p>
          <a:p>
            <a:r>
              <a:rPr lang="en-US" dirty="0" err="1">
                <a:solidFill>
                  <a:srgbClr val="000000"/>
                </a:solidFill>
              </a:rPr>
              <a:t>vzrok</a:t>
            </a:r>
            <a:r>
              <a:rPr lang="en-US" dirty="0">
                <a:solidFill>
                  <a:srgbClr val="000000"/>
                </a:solidFill>
              </a:rPr>
              <a:t> je </a:t>
            </a:r>
            <a:r>
              <a:rPr lang="en-US" dirty="0" err="1">
                <a:solidFill>
                  <a:srgbClr val="000000"/>
                </a:solidFill>
              </a:rPr>
              <a:t>lahko</a:t>
            </a:r>
            <a:r>
              <a:rPr lang="en-US" dirty="0">
                <a:solidFill>
                  <a:srgbClr val="000000"/>
                </a:solidFill>
              </a:rPr>
              <a:t> slab </a:t>
            </a:r>
            <a:r>
              <a:rPr lang="en-US" dirty="0" err="1">
                <a:solidFill>
                  <a:srgbClr val="000000"/>
                </a:solidFill>
              </a:rPr>
              <a:t>izkoristek</a:t>
            </a:r>
            <a:r>
              <a:rPr lang="en-US" dirty="0">
                <a:solidFill>
                  <a:srgbClr val="000000"/>
                </a:solidFill>
              </a:rPr>
              <a:t> </a:t>
            </a:r>
            <a:r>
              <a:rPr lang="en-US" dirty="0" err="1">
                <a:solidFill>
                  <a:srgbClr val="000000"/>
                </a:solidFill>
              </a:rPr>
              <a:t>materiala</a:t>
            </a:r>
            <a:endParaRPr lang="en-US" dirty="0">
              <a:solidFill>
                <a:srgbClr val="000000"/>
              </a:solidFill>
            </a:endParaRPr>
          </a:p>
        </p:txBody>
      </p:sp>
    </p:spTree>
    <p:extLst>
      <p:ext uri="{BB962C8B-B14F-4D97-AF65-F5344CB8AC3E}">
        <p14:creationId xmlns:p14="http://schemas.microsoft.com/office/powerpoint/2010/main" val="3822870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Celotni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879" y="2348880"/>
            <a:ext cx="59817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611560" y="5301208"/>
            <a:ext cx="8136904" cy="1200329"/>
          </a:xfrm>
          <a:prstGeom prst="rect">
            <a:avLst/>
          </a:prstGeom>
        </p:spPr>
        <p:txBody>
          <a:bodyPr wrap="square">
            <a:spAutoFit/>
          </a:bodyPr>
          <a:lstStyle/>
          <a:p>
            <a:r>
              <a:rPr lang="en-US" dirty="0" err="1" smtClean="0"/>
              <a:t>Fiksni</a:t>
            </a:r>
            <a:r>
              <a:rPr lang="en-US" dirty="0" smtClean="0"/>
              <a:t> </a:t>
            </a:r>
            <a:r>
              <a:rPr lang="en-US" dirty="0" err="1" smtClean="0"/>
              <a:t>stroški</a:t>
            </a:r>
            <a:r>
              <a:rPr lang="en-US" dirty="0" smtClean="0"/>
              <a:t> se </a:t>
            </a:r>
            <a:r>
              <a:rPr lang="en-US" dirty="0" err="1" smtClean="0"/>
              <a:t>pojavljajo</a:t>
            </a:r>
            <a:r>
              <a:rPr lang="en-US" dirty="0" smtClean="0"/>
              <a:t> </a:t>
            </a:r>
            <a:r>
              <a:rPr lang="en-US" dirty="0" err="1" smtClean="0"/>
              <a:t>kot</a:t>
            </a:r>
            <a:r>
              <a:rPr lang="en-US" dirty="0" smtClean="0"/>
              <a:t> </a:t>
            </a:r>
            <a:r>
              <a:rPr lang="en-US" dirty="0" err="1" smtClean="0"/>
              <a:t>celota</a:t>
            </a:r>
            <a:r>
              <a:rPr lang="en-US" dirty="0" smtClean="0"/>
              <a:t>, </a:t>
            </a:r>
            <a:r>
              <a:rPr lang="en-US" dirty="0" err="1" smtClean="0"/>
              <a:t>variabilni</a:t>
            </a:r>
            <a:r>
              <a:rPr lang="en-US" dirty="0" smtClean="0"/>
              <a:t> pa </a:t>
            </a:r>
            <a:r>
              <a:rPr lang="en-US" dirty="0" err="1" smtClean="0"/>
              <a:t>kot</a:t>
            </a:r>
            <a:r>
              <a:rPr lang="en-US" dirty="0" smtClean="0"/>
              <a:t> </a:t>
            </a:r>
          </a:p>
          <a:p>
            <a:r>
              <a:rPr lang="en-US" dirty="0" err="1" smtClean="0"/>
              <a:t>povprečje</a:t>
            </a:r>
            <a:r>
              <a:rPr lang="en-US" dirty="0" smtClean="0"/>
              <a:t>. Kadar </a:t>
            </a:r>
            <a:r>
              <a:rPr lang="en-US" dirty="0" err="1" smtClean="0"/>
              <a:t>rečemo</a:t>
            </a:r>
            <a:r>
              <a:rPr lang="en-US" dirty="0" smtClean="0"/>
              <a:t> </a:t>
            </a:r>
            <a:r>
              <a:rPr lang="en-US" dirty="0" err="1" smtClean="0"/>
              <a:t>fiksni</a:t>
            </a:r>
            <a:r>
              <a:rPr lang="en-US" dirty="0" smtClean="0"/>
              <a:t> </a:t>
            </a:r>
            <a:r>
              <a:rPr lang="en-US" dirty="0" err="1" smtClean="0"/>
              <a:t>strošek</a:t>
            </a:r>
            <a:r>
              <a:rPr lang="en-US" dirty="0" smtClean="0"/>
              <a:t> </a:t>
            </a:r>
            <a:r>
              <a:rPr lang="en-US" dirty="0" err="1" smtClean="0"/>
              <a:t>torej</a:t>
            </a:r>
            <a:r>
              <a:rPr lang="en-US" dirty="0" smtClean="0"/>
              <a:t> </a:t>
            </a:r>
            <a:r>
              <a:rPr lang="en-US" dirty="0" err="1" smtClean="0"/>
              <a:t>mislimo</a:t>
            </a:r>
            <a:r>
              <a:rPr lang="en-US" dirty="0" smtClean="0"/>
              <a:t> </a:t>
            </a:r>
            <a:r>
              <a:rPr lang="en-US" dirty="0" err="1" smtClean="0"/>
              <a:t>na</a:t>
            </a:r>
            <a:r>
              <a:rPr lang="en-US" dirty="0" smtClean="0"/>
              <a:t> </a:t>
            </a:r>
            <a:r>
              <a:rPr lang="en-US" dirty="0" err="1" smtClean="0"/>
              <a:t>celoto</a:t>
            </a:r>
            <a:r>
              <a:rPr lang="en-US" dirty="0" smtClean="0"/>
              <a:t> </a:t>
            </a:r>
            <a:r>
              <a:rPr lang="en-US" dirty="0" err="1" smtClean="0"/>
              <a:t>teh</a:t>
            </a:r>
            <a:r>
              <a:rPr lang="en-US" dirty="0" smtClean="0"/>
              <a:t> </a:t>
            </a:r>
          </a:p>
          <a:p>
            <a:r>
              <a:rPr lang="en-US" dirty="0" err="1" smtClean="0"/>
              <a:t>stroškov</a:t>
            </a:r>
            <a:r>
              <a:rPr lang="en-US" dirty="0" smtClean="0"/>
              <a:t>, </a:t>
            </a:r>
            <a:r>
              <a:rPr lang="en-US" dirty="0" err="1" smtClean="0"/>
              <a:t>ko</a:t>
            </a:r>
            <a:r>
              <a:rPr lang="en-US" dirty="0" smtClean="0"/>
              <a:t> pa </a:t>
            </a:r>
            <a:r>
              <a:rPr lang="en-US" dirty="0" err="1" smtClean="0"/>
              <a:t>rečemo</a:t>
            </a:r>
            <a:r>
              <a:rPr lang="en-US" dirty="0" smtClean="0"/>
              <a:t> </a:t>
            </a:r>
            <a:r>
              <a:rPr lang="en-US" dirty="0" err="1" smtClean="0"/>
              <a:t>variabilni</a:t>
            </a:r>
            <a:r>
              <a:rPr lang="en-US" dirty="0" smtClean="0"/>
              <a:t> </a:t>
            </a:r>
            <a:r>
              <a:rPr lang="en-US" dirty="0" err="1" smtClean="0"/>
              <a:t>strošek</a:t>
            </a:r>
            <a:r>
              <a:rPr lang="en-US" dirty="0" smtClean="0"/>
              <a:t>, </a:t>
            </a:r>
            <a:r>
              <a:rPr lang="en-US" dirty="0" err="1" smtClean="0"/>
              <a:t>imamo</a:t>
            </a:r>
            <a:r>
              <a:rPr lang="en-US" dirty="0" smtClean="0"/>
              <a:t> </a:t>
            </a:r>
            <a:r>
              <a:rPr lang="en-US" dirty="0" err="1" smtClean="0"/>
              <a:t>praviloma</a:t>
            </a:r>
            <a:r>
              <a:rPr lang="en-US" dirty="0" smtClean="0"/>
              <a:t> v </a:t>
            </a:r>
            <a:r>
              <a:rPr lang="en-US" dirty="0" err="1" smtClean="0"/>
              <a:t>mislih</a:t>
            </a:r>
            <a:r>
              <a:rPr lang="en-US" dirty="0" smtClean="0"/>
              <a:t> </a:t>
            </a:r>
          </a:p>
          <a:p>
            <a:r>
              <a:rPr lang="en-US" dirty="0" err="1" smtClean="0"/>
              <a:t>povprečni</a:t>
            </a:r>
            <a:r>
              <a:rPr lang="en-US" dirty="0" smtClean="0"/>
              <a:t> </a:t>
            </a:r>
            <a:r>
              <a:rPr lang="en-US" dirty="0" err="1" smtClean="0"/>
              <a:t>variabilni</a:t>
            </a:r>
            <a:r>
              <a:rPr lang="en-US" dirty="0" smtClean="0"/>
              <a:t> </a:t>
            </a:r>
            <a:r>
              <a:rPr lang="en-US" dirty="0" err="1" smtClean="0"/>
              <a:t>strošek</a:t>
            </a:r>
            <a:r>
              <a:rPr lang="en-US" dirty="0" smtClean="0"/>
              <a:t>. </a:t>
            </a:r>
            <a:endParaRPr lang="en-US" dirty="0"/>
          </a:p>
        </p:txBody>
      </p:sp>
    </p:spTree>
    <p:extLst>
      <p:ext uri="{BB962C8B-B14F-4D97-AF65-F5344CB8AC3E}">
        <p14:creationId xmlns:p14="http://schemas.microsoft.com/office/powerpoint/2010/main" val="99400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Pregled pojmov</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044119" y="2690336"/>
            <a:ext cx="4572000" cy="2585323"/>
          </a:xfrm>
          <a:prstGeom prst="rect">
            <a:avLst/>
          </a:prstGeom>
        </p:spPr>
        <p:txBody>
          <a:bodyPr>
            <a:spAutoFit/>
          </a:bodyPr>
          <a:lstStyle/>
          <a:p>
            <a:pPr marL="285750" indent="-285750">
              <a:buFont typeface="Arial" panose="020B0604020202020204" pitchFamily="34" charset="0"/>
              <a:buChar char="•"/>
            </a:pPr>
            <a:r>
              <a:rPr lang="en-US" dirty="0" err="1">
                <a:solidFill>
                  <a:srgbClr val="000000"/>
                </a:solidFill>
              </a:rPr>
              <a:t>Potrebe</a:t>
            </a:r>
            <a:r>
              <a:rPr lang="en-US" dirty="0">
                <a:solidFill>
                  <a:srgbClr val="000000"/>
                </a:solidFill>
              </a:rPr>
              <a:t>   </a:t>
            </a:r>
            <a:r>
              <a:rPr lang="sl-SI" dirty="0">
                <a:solidFill>
                  <a:srgbClr val="000000"/>
                </a:solidFill>
              </a:rPr>
              <a:t>-</a:t>
            </a:r>
            <a:r>
              <a:rPr lang="en-US" dirty="0">
                <a:solidFill>
                  <a:srgbClr val="000000"/>
                </a:solidFill>
              </a:rPr>
              <a:t>    </a:t>
            </a:r>
            <a:r>
              <a:rPr lang="en-US" dirty="0" err="1">
                <a:solidFill>
                  <a:srgbClr val="000000"/>
                </a:solidFill>
              </a:rPr>
              <a:t>dobrine</a:t>
            </a:r>
            <a:r>
              <a:rPr lang="en-US" dirty="0">
                <a:solidFill>
                  <a:srgbClr val="000000"/>
                </a:solidFill>
              </a:rPr>
              <a:t>   </a:t>
            </a:r>
            <a:r>
              <a:rPr lang="sl-SI" dirty="0">
                <a:solidFill>
                  <a:srgbClr val="000000"/>
                </a:solidFill>
              </a:rPr>
              <a:t>-</a:t>
            </a:r>
            <a:r>
              <a:rPr lang="en-US" dirty="0">
                <a:solidFill>
                  <a:srgbClr val="000000"/>
                </a:solidFill>
              </a:rPr>
              <a:t>     </a:t>
            </a:r>
            <a:r>
              <a:rPr lang="en-US" dirty="0" err="1">
                <a:solidFill>
                  <a:srgbClr val="000000"/>
                </a:solidFill>
              </a:rPr>
              <a:t>gospodarske</a:t>
            </a:r>
            <a:endParaRPr lang="en-US" dirty="0">
              <a:solidFill>
                <a:srgbClr val="000000"/>
              </a:solidFill>
            </a:endParaRPr>
          </a:p>
          <a:p>
            <a:pPr marL="285750" indent="-285750">
              <a:buFont typeface="Arial" panose="020B0604020202020204" pitchFamily="34" charset="0"/>
              <a:buChar char="•"/>
            </a:pPr>
            <a:endParaRPr lang="sl-SI" dirty="0">
              <a:solidFill>
                <a:srgbClr val="000000"/>
              </a:solidFill>
            </a:endParaRPr>
          </a:p>
          <a:p>
            <a:pPr marL="285750" indent="-285750">
              <a:buFont typeface="Arial" panose="020B0604020202020204" pitchFamily="34" charset="0"/>
              <a:buChar char="•"/>
            </a:pPr>
            <a:r>
              <a:rPr lang="en-US" dirty="0" err="1">
                <a:solidFill>
                  <a:srgbClr val="000000"/>
                </a:solidFill>
              </a:rPr>
              <a:t>Gospodarstvo</a:t>
            </a:r>
            <a:r>
              <a:rPr lang="en-US" dirty="0">
                <a:solidFill>
                  <a:srgbClr val="000000"/>
                </a:solidFill>
              </a:rPr>
              <a:t> (</a:t>
            </a:r>
            <a:r>
              <a:rPr lang="en-US" dirty="0" err="1">
                <a:solidFill>
                  <a:srgbClr val="000000"/>
                </a:solidFill>
              </a:rPr>
              <a:t>proizvodni</a:t>
            </a:r>
            <a:r>
              <a:rPr lang="en-US" dirty="0">
                <a:solidFill>
                  <a:srgbClr val="000000"/>
                </a:solidFill>
              </a:rPr>
              <a:t> </a:t>
            </a:r>
            <a:r>
              <a:rPr lang="en-US" dirty="0" err="1">
                <a:solidFill>
                  <a:srgbClr val="000000"/>
                </a:solidFill>
              </a:rPr>
              <a:t>proces</a:t>
            </a:r>
            <a:r>
              <a:rPr lang="en-US" dirty="0">
                <a:solidFill>
                  <a:srgbClr val="000000"/>
                </a:solidFill>
              </a:rPr>
              <a:t>)</a:t>
            </a:r>
            <a:r>
              <a:rPr lang="sl-SI" dirty="0">
                <a:solidFill>
                  <a:srgbClr val="000000"/>
                </a:solidFill>
              </a:rPr>
              <a:t> </a:t>
            </a:r>
            <a:r>
              <a:rPr lang="en-US" dirty="0">
                <a:solidFill>
                  <a:srgbClr val="000000"/>
                </a:solidFill>
              </a:rPr>
              <a:t>BDP</a:t>
            </a:r>
          </a:p>
          <a:p>
            <a:pPr marL="285750" indent="-285750">
              <a:buFont typeface="Arial" panose="020B0604020202020204" pitchFamily="34" charset="0"/>
              <a:buChar char="•"/>
            </a:pPr>
            <a:endParaRPr lang="sl-SI" dirty="0">
              <a:solidFill>
                <a:srgbClr val="000000"/>
              </a:solidFill>
            </a:endParaRPr>
          </a:p>
          <a:p>
            <a:pPr marL="285750" indent="-285750">
              <a:buFont typeface="Arial" panose="020B0604020202020204" pitchFamily="34" charset="0"/>
              <a:buChar char="•"/>
            </a:pPr>
            <a:r>
              <a:rPr lang="en-US" dirty="0" err="1">
                <a:solidFill>
                  <a:srgbClr val="000000"/>
                </a:solidFill>
              </a:rPr>
              <a:t>Gospodarsnost</a:t>
            </a:r>
            <a:r>
              <a:rPr lang="en-US" dirty="0">
                <a:solidFill>
                  <a:srgbClr val="000000"/>
                </a:solidFill>
              </a:rPr>
              <a:t> - </a:t>
            </a:r>
            <a:r>
              <a:rPr lang="en-US" dirty="0" err="1">
                <a:solidFill>
                  <a:srgbClr val="000000"/>
                </a:solidFill>
              </a:rPr>
              <a:t>podjetje</a:t>
            </a: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Sredstva</a:t>
            </a:r>
            <a:r>
              <a:rPr lang="en-US" dirty="0">
                <a:solidFill>
                  <a:srgbClr val="000000"/>
                </a:solidFill>
              </a:rPr>
              <a:t>     </a:t>
            </a:r>
            <a:r>
              <a:rPr lang="sl-SI" dirty="0">
                <a:solidFill>
                  <a:srgbClr val="000000"/>
                </a:solidFill>
              </a:rPr>
              <a:t>- </a:t>
            </a:r>
            <a:r>
              <a:rPr lang="en-US" dirty="0">
                <a:solidFill>
                  <a:srgbClr val="000000"/>
                </a:solidFill>
              </a:rPr>
              <a:t>  </a:t>
            </a:r>
            <a:r>
              <a:rPr lang="en-US" dirty="0" err="1">
                <a:solidFill>
                  <a:srgbClr val="000000"/>
                </a:solidFill>
              </a:rPr>
              <a:t>viri</a:t>
            </a:r>
            <a:r>
              <a:rPr lang="en-US" dirty="0">
                <a:solidFill>
                  <a:srgbClr val="000000"/>
                </a:solidFill>
              </a:rPr>
              <a:t> </a:t>
            </a:r>
            <a:r>
              <a:rPr lang="en-US" dirty="0" err="1">
                <a:solidFill>
                  <a:srgbClr val="000000"/>
                </a:solidFill>
              </a:rPr>
              <a:t>sredstev</a:t>
            </a:r>
            <a:endParaRPr lang="en-US" dirty="0">
              <a:solidFill>
                <a:srgbClr val="000000"/>
              </a:solidFill>
            </a:endParaRPr>
          </a:p>
          <a:p>
            <a:pPr marL="285750" indent="-285750">
              <a:buFont typeface="Arial" panose="020B0604020202020204" pitchFamily="34" charset="0"/>
              <a:buChar char="•"/>
            </a:pPr>
            <a:endParaRPr lang="sl-SI" dirty="0">
              <a:solidFill>
                <a:srgbClr val="000000"/>
              </a:solidFill>
            </a:endParaRPr>
          </a:p>
          <a:p>
            <a:pPr marL="285750" indent="-285750">
              <a:buFont typeface="Arial" panose="020B0604020202020204" pitchFamily="34" charset="0"/>
              <a:buChar char="•"/>
            </a:pPr>
            <a:r>
              <a:rPr lang="en-US" b="1" dirty="0" err="1" smtClean="0">
                <a:solidFill>
                  <a:srgbClr val="7030A0"/>
                </a:solidFill>
              </a:rPr>
              <a:t>Stroški</a:t>
            </a:r>
            <a:r>
              <a:rPr lang="sl-SI" b="1" dirty="0" smtClean="0">
                <a:solidFill>
                  <a:srgbClr val="7030A0"/>
                </a:solidFill>
              </a:rPr>
              <a:t> – v denarju izraženi </a:t>
            </a:r>
            <a:r>
              <a:rPr lang="sl-SI" b="1" dirty="0" err="1" smtClean="0">
                <a:solidFill>
                  <a:srgbClr val="7030A0"/>
                </a:solidFill>
              </a:rPr>
              <a:t>potroški</a:t>
            </a:r>
            <a:endParaRPr lang="en-US" b="1" dirty="0">
              <a:solidFill>
                <a:srgbClr val="7030A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7970" y="3212976"/>
            <a:ext cx="2494162" cy="349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453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Skupni stroški in določanje praga rentabilnosti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274838"/>
            <a:ext cx="5310336" cy="2708434"/>
          </a:xfrm>
          <a:prstGeom prst="rect">
            <a:avLst/>
          </a:prstGeom>
        </p:spPr>
        <p:txBody>
          <a:bodyPr wrap="square">
            <a:spAutoFit/>
          </a:bodyPr>
          <a:lstStyle/>
          <a:p>
            <a:r>
              <a:rPr lang="en-US" dirty="0" err="1">
                <a:solidFill>
                  <a:srgbClr val="000000"/>
                </a:solidFill>
              </a:rPr>
              <a:t>Pri</a:t>
            </a:r>
            <a:r>
              <a:rPr lang="en-US" dirty="0">
                <a:solidFill>
                  <a:srgbClr val="000000"/>
                </a:solidFill>
              </a:rPr>
              <a:t> </a:t>
            </a:r>
            <a:r>
              <a:rPr lang="en-US" dirty="0" err="1">
                <a:solidFill>
                  <a:srgbClr val="000000"/>
                </a:solidFill>
              </a:rPr>
              <a:t>poslovanju</a:t>
            </a:r>
            <a:r>
              <a:rPr lang="en-US" dirty="0">
                <a:solidFill>
                  <a:srgbClr val="000000"/>
                </a:solidFill>
              </a:rPr>
              <a:t> </a:t>
            </a:r>
            <a:r>
              <a:rPr lang="en-US" dirty="0" err="1">
                <a:solidFill>
                  <a:srgbClr val="000000"/>
                </a:solidFill>
              </a:rPr>
              <a:t>podjetja</a:t>
            </a:r>
            <a:r>
              <a:rPr lang="en-US" dirty="0">
                <a:solidFill>
                  <a:srgbClr val="000000"/>
                </a:solidFill>
              </a:rPr>
              <a:t> se </a:t>
            </a:r>
            <a:r>
              <a:rPr lang="en-US" dirty="0" err="1">
                <a:solidFill>
                  <a:srgbClr val="000000"/>
                </a:solidFill>
              </a:rPr>
              <a:t>pojavljajo</a:t>
            </a:r>
            <a:r>
              <a:rPr lang="en-US" dirty="0">
                <a:solidFill>
                  <a:srgbClr val="000000"/>
                </a:solidFill>
              </a:rPr>
              <a:t> </a:t>
            </a:r>
            <a:r>
              <a:rPr lang="en-US" dirty="0" err="1">
                <a:solidFill>
                  <a:srgbClr val="000000"/>
                </a:solidFill>
              </a:rPr>
              <a:t>praktično</a:t>
            </a:r>
            <a:r>
              <a:rPr lang="en-US" dirty="0">
                <a:solidFill>
                  <a:srgbClr val="000000"/>
                </a:solidFill>
              </a:rPr>
              <a:t> </a:t>
            </a:r>
            <a:r>
              <a:rPr lang="en-US" dirty="0" err="1">
                <a:solidFill>
                  <a:srgbClr val="000000"/>
                </a:solidFill>
              </a:rPr>
              <a:t>vse</a:t>
            </a:r>
            <a:r>
              <a:rPr lang="en-US" dirty="0">
                <a:solidFill>
                  <a:srgbClr val="000000"/>
                </a:solidFill>
              </a:rPr>
              <a:t> </a:t>
            </a:r>
            <a:r>
              <a:rPr lang="en-US" dirty="0" err="1">
                <a:solidFill>
                  <a:srgbClr val="000000"/>
                </a:solidFill>
              </a:rPr>
              <a:t>oblike</a:t>
            </a:r>
            <a:r>
              <a:rPr lang="en-US" dirty="0">
                <a:solidFill>
                  <a:srgbClr val="000000"/>
                </a:solidFill>
              </a:rPr>
              <a:t> </a:t>
            </a:r>
            <a:r>
              <a:rPr lang="en-US" dirty="0" err="1">
                <a:solidFill>
                  <a:srgbClr val="000000"/>
                </a:solidFill>
              </a:rPr>
              <a:t>omenjenih</a:t>
            </a:r>
            <a:r>
              <a:rPr lang="en-US" dirty="0">
                <a:solidFill>
                  <a:srgbClr val="000000"/>
                </a:solidFill>
              </a:rPr>
              <a:t> </a:t>
            </a:r>
            <a:r>
              <a:rPr lang="en-US" dirty="0" err="1">
                <a:solidFill>
                  <a:srgbClr val="000000"/>
                </a:solidFill>
              </a:rPr>
              <a:t>stroškov</a:t>
            </a:r>
            <a:r>
              <a:rPr lang="en-US" dirty="0">
                <a:solidFill>
                  <a:srgbClr val="000000"/>
                </a:solidFill>
              </a:rPr>
              <a:t>. </a:t>
            </a:r>
            <a:endParaRPr lang="sl-SI" dirty="0">
              <a:solidFill>
                <a:srgbClr val="000000"/>
              </a:solidFill>
            </a:endParaRPr>
          </a:p>
          <a:p>
            <a:endParaRPr lang="en-US" dirty="0">
              <a:solidFill>
                <a:srgbClr val="000000"/>
              </a:solidFill>
            </a:endParaRPr>
          </a:p>
          <a:p>
            <a:r>
              <a:rPr lang="en-US" dirty="0" err="1">
                <a:solidFill>
                  <a:srgbClr val="000000"/>
                </a:solidFill>
              </a:rPr>
              <a:t>Njihovemu</a:t>
            </a:r>
            <a:r>
              <a:rPr lang="en-US" dirty="0">
                <a:solidFill>
                  <a:srgbClr val="000000"/>
                </a:solidFill>
              </a:rPr>
              <a:t> </a:t>
            </a:r>
            <a:r>
              <a:rPr lang="en-US" dirty="0" err="1">
                <a:solidFill>
                  <a:srgbClr val="000000"/>
                </a:solidFill>
              </a:rPr>
              <a:t>seštevku</a:t>
            </a:r>
            <a:r>
              <a:rPr lang="en-US" dirty="0">
                <a:solidFill>
                  <a:srgbClr val="000000"/>
                </a:solidFill>
              </a:rPr>
              <a:t> </a:t>
            </a:r>
            <a:r>
              <a:rPr lang="en-US" dirty="0" err="1">
                <a:solidFill>
                  <a:srgbClr val="000000"/>
                </a:solidFill>
              </a:rPr>
              <a:t>pravimo</a:t>
            </a:r>
            <a:r>
              <a:rPr lang="en-US" dirty="0">
                <a:solidFill>
                  <a:srgbClr val="000000"/>
                </a:solidFill>
              </a:rPr>
              <a:t> </a:t>
            </a:r>
            <a:r>
              <a:rPr lang="en-US" sz="2000" b="1" dirty="0" err="1">
                <a:solidFill>
                  <a:srgbClr val="7030A0"/>
                </a:solidFill>
              </a:rPr>
              <a:t>skupni</a:t>
            </a:r>
            <a:r>
              <a:rPr lang="en-US" sz="2000" b="1" dirty="0">
                <a:solidFill>
                  <a:srgbClr val="7030A0"/>
                </a:solidFill>
              </a:rPr>
              <a:t> </a:t>
            </a:r>
            <a:r>
              <a:rPr lang="en-US" sz="2000" b="1" dirty="0" err="1">
                <a:solidFill>
                  <a:srgbClr val="7030A0"/>
                </a:solidFill>
              </a:rPr>
              <a:t>oziroma</a:t>
            </a:r>
            <a:r>
              <a:rPr lang="en-US" sz="2000" b="1" dirty="0">
                <a:solidFill>
                  <a:srgbClr val="7030A0"/>
                </a:solidFill>
              </a:rPr>
              <a:t> </a:t>
            </a:r>
            <a:r>
              <a:rPr lang="en-US" sz="2000" b="1" dirty="0" err="1">
                <a:solidFill>
                  <a:srgbClr val="7030A0"/>
                </a:solidFill>
              </a:rPr>
              <a:t>celotni</a:t>
            </a:r>
            <a:r>
              <a:rPr lang="en-US" sz="2000" b="1" dirty="0">
                <a:solidFill>
                  <a:srgbClr val="7030A0"/>
                </a:solidFill>
              </a:rPr>
              <a:t> </a:t>
            </a:r>
            <a:r>
              <a:rPr lang="en-US" sz="2000" b="1" dirty="0" err="1">
                <a:solidFill>
                  <a:srgbClr val="7030A0"/>
                </a:solidFill>
              </a:rPr>
              <a:t>stroški</a:t>
            </a:r>
            <a:r>
              <a:rPr lang="en-US" dirty="0">
                <a:solidFill>
                  <a:srgbClr val="000000"/>
                </a:solidFill>
              </a:rPr>
              <a:t> (</a:t>
            </a:r>
            <a:r>
              <a:rPr lang="en-US" dirty="0" err="1">
                <a:solidFill>
                  <a:srgbClr val="000000"/>
                </a:solidFill>
              </a:rPr>
              <a:t>angl.</a:t>
            </a:r>
            <a:r>
              <a:rPr lang="en-US" dirty="0">
                <a:solidFill>
                  <a:srgbClr val="000000"/>
                </a:solidFill>
              </a:rPr>
              <a:t> total costs </a:t>
            </a:r>
            <a:r>
              <a:rPr lang="en-US" sz="2400" b="1" dirty="0">
                <a:solidFill>
                  <a:srgbClr val="7030A0"/>
                </a:solidFill>
              </a:rPr>
              <a:t>TC</a:t>
            </a:r>
            <a:r>
              <a:rPr lang="en-US" dirty="0">
                <a:solidFill>
                  <a:srgbClr val="000000"/>
                </a:solidFill>
              </a:rPr>
              <a:t>). </a:t>
            </a:r>
          </a:p>
          <a:p>
            <a:endParaRPr lang="sl-SI" dirty="0">
              <a:solidFill>
                <a:srgbClr val="000000"/>
              </a:solidFill>
            </a:endParaRPr>
          </a:p>
          <a:p>
            <a:r>
              <a:rPr lang="en-US" dirty="0" err="1">
                <a:solidFill>
                  <a:srgbClr val="000000"/>
                </a:solidFill>
              </a:rPr>
              <a:t>Gibanje</a:t>
            </a:r>
            <a:r>
              <a:rPr lang="en-US" dirty="0">
                <a:solidFill>
                  <a:srgbClr val="000000"/>
                </a:solidFill>
              </a:rPr>
              <a:t> </a:t>
            </a:r>
            <a:r>
              <a:rPr lang="en-US" dirty="0" err="1">
                <a:solidFill>
                  <a:srgbClr val="000000"/>
                </a:solidFill>
              </a:rPr>
              <a:t>celotnih</a:t>
            </a:r>
            <a:r>
              <a:rPr lang="en-US" dirty="0">
                <a:solidFill>
                  <a:srgbClr val="000000"/>
                </a:solidFill>
              </a:rPr>
              <a:t> </a:t>
            </a:r>
            <a:r>
              <a:rPr lang="en-US" dirty="0" err="1">
                <a:solidFill>
                  <a:srgbClr val="000000"/>
                </a:solidFill>
              </a:rPr>
              <a:t>stroškov</a:t>
            </a:r>
            <a:r>
              <a:rPr lang="en-US" dirty="0">
                <a:solidFill>
                  <a:srgbClr val="000000"/>
                </a:solidFill>
              </a:rPr>
              <a:t> je </a:t>
            </a:r>
            <a:r>
              <a:rPr lang="en-US" dirty="0" err="1">
                <a:solidFill>
                  <a:srgbClr val="000000"/>
                </a:solidFill>
              </a:rPr>
              <a:t>zelo</a:t>
            </a:r>
            <a:r>
              <a:rPr lang="en-US" dirty="0">
                <a:solidFill>
                  <a:srgbClr val="000000"/>
                </a:solidFill>
              </a:rPr>
              <a:t> </a:t>
            </a:r>
            <a:r>
              <a:rPr lang="en-US" dirty="0" err="1">
                <a:solidFill>
                  <a:srgbClr val="000000"/>
                </a:solidFill>
              </a:rPr>
              <a:t>odvisno</a:t>
            </a:r>
            <a:r>
              <a:rPr lang="en-US" dirty="0">
                <a:solidFill>
                  <a:srgbClr val="000000"/>
                </a:solidFill>
              </a:rPr>
              <a:t> od </a:t>
            </a:r>
            <a:r>
              <a:rPr lang="en-US" dirty="0" err="1">
                <a:solidFill>
                  <a:srgbClr val="000000"/>
                </a:solidFill>
              </a:rPr>
              <a:t>številnih</a:t>
            </a:r>
            <a:r>
              <a:rPr lang="en-US" dirty="0">
                <a:solidFill>
                  <a:srgbClr val="000000"/>
                </a:solidFill>
              </a:rPr>
              <a:t> </a:t>
            </a:r>
            <a:r>
              <a:rPr lang="en-US" dirty="0" err="1">
                <a:solidFill>
                  <a:srgbClr val="000000"/>
                </a:solidFill>
              </a:rPr>
              <a:t>dejavnikov</a:t>
            </a:r>
            <a:r>
              <a:rPr lang="en-US" dirty="0">
                <a:solidFill>
                  <a:srgbClr val="000000"/>
                </a:solidFill>
              </a:rPr>
              <a:t>, </a:t>
            </a:r>
            <a:r>
              <a:rPr lang="en-US" dirty="0" err="1">
                <a:solidFill>
                  <a:srgbClr val="000000"/>
                </a:solidFill>
              </a:rPr>
              <a:t>pomembno</a:t>
            </a:r>
            <a:r>
              <a:rPr lang="en-US" dirty="0">
                <a:solidFill>
                  <a:srgbClr val="000000"/>
                </a:solidFill>
              </a:rPr>
              <a:t> je, </a:t>
            </a:r>
            <a:r>
              <a:rPr lang="en-US" dirty="0" err="1">
                <a:solidFill>
                  <a:srgbClr val="000000"/>
                </a:solidFill>
              </a:rPr>
              <a:t>kateri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prevladujejo</a:t>
            </a:r>
            <a:endParaRPr lang="en-US" dirty="0">
              <a:solidFill>
                <a:srgbClr val="000000"/>
              </a:solidFill>
            </a:endParaRP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931" y="4757498"/>
            <a:ext cx="313372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48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Skupni stroški in določanje praga rentabilnosti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274838"/>
            <a:ext cx="5310336" cy="2308324"/>
          </a:xfrm>
          <a:prstGeom prst="rect">
            <a:avLst/>
          </a:prstGeom>
        </p:spPr>
        <p:txBody>
          <a:bodyPr wrap="square">
            <a:spAutoFit/>
          </a:bodyPr>
          <a:lstStyle/>
          <a:p>
            <a:r>
              <a:rPr lang="en-US" dirty="0">
                <a:solidFill>
                  <a:srgbClr val="000000"/>
                </a:solidFill>
              </a:rPr>
              <a:t>Z </a:t>
            </a:r>
            <a:r>
              <a:rPr lang="en-US" dirty="0" err="1">
                <a:solidFill>
                  <a:srgbClr val="000000"/>
                </a:solidFill>
              </a:rPr>
              <a:t>analizami</a:t>
            </a:r>
            <a:r>
              <a:rPr lang="en-US" dirty="0">
                <a:solidFill>
                  <a:srgbClr val="000000"/>
                </a:solidFill>
              </a:rPr>
              <a:t> </a:t>
            </a:r>
            <a:r>
              <a:rPr lang="en-US" dirty="0" err="1">
                <a:solidFill>
                  <a:srgbClr val="000000"/>
                </a:solidFill>
              </a:rPr>
              <a:t>nastajajočih</a:t>
            </a:r>
            <a:r>
              <a:rPr lang="en-US" dirty="0">
                <a:solidFill>
                  <a:srgbClr val="000000"/>
                </a:solidFill>
              </a:rPr>
              <a:t> </a:t>
            </a:r>
            <a:r>
              <a:rPr lang="en-US" dirty="0" err="1">
                <a:solidFill>
                  <a:srgbClr val="000000"/>
                </a:solidFill>
              </a:rPr>
              <a:t>stroškov</a:t>
            </a:r>
            <a:r>
              <a:rPr lang="en-US" dirty="0">
                <a:solidFill>
                  <a:srgbClr val="000000"/>
                </a:solidFill>
              </a:rPr>
              <a:t> </a:t>
            </a:r>
            <a:r>
              <a:rPr lang="en-US" dirty="0" err="1">
                <a:solidFill>
                  <a:srgbClr val="000000"/>
                </a:solidFill>
              </a:rPr>
              <a:t>glede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poslovanja</a:t>
            </a:r>
            <a:r>
              <a:rPr lang="en-US" dirty="0">
                <a:solidFill>
                  <a:srgbClr val="000000"/>
                </a:solidFill>
              </a:rPr>
              <a:t> </a:t>
            </a:r>
            <a:r>
              <a:rPr lang="en-US" dirty="0" err="1">
                <a:solidFill>
                  <a:srgbClr val="000000"/>
                </a:solidFill>
              </a:rPr>
              <a:t>ugotavljamo</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katerem</a:t>
            </a:r>
            <a:r>
              <a:rPr lang="en-US" dirty="0">
                <a:solidFill>
                  <a:srgbClr val="000000"/>
                </a:solidFill>
              </a:rPr>
              <a:t> </a:t>
            </a:r>
            <a:r>
              <a:rPr lang="en-US" dirty="0" err="1">
                <a:solidFill>
                  <a:srgbClr val="000000"/>
                </a:solidFill>
              </a:rPr>
              <a:t>obsegu</a:t>
            </a:r>
            <a:r>
              <a:rPr lang="en-US" dirty="0">
                <a:solidFill>
                  <a:srgbClr val="000000"/>
                </a:solidFill>
              </a:rPr>
              <a:t> </a:t>
            </a:r>
            <a:r>
              <a:rPr lang="en-US" dirty="0" err="1">
                <a:solidFill>
                  <a:srgbClr val="000000"/>
                </a:solidFill>
              </a:rPr>
              <a:t>poslovanja</a:t>
            </a:r>
            <a:r>
              <a:rPr lang="en-US" dirty="0">
                <a:solidFill>
                  <a:srgbClr val="000000"/>
                </a:solidFill>
              </a:rPr>
              <a:t> </a:t>
            </a:r>
            <a:r>
              <a:rPr lang="en-US" dirty="0" err="1">
                <a:solidFill>
                  <a:srgbClr val="000000"/>
                </a:solidFill>
              </a:rPr>
              <a:t>ima</a:t>
            </a:r>
            <a:r>
              <a:rPr lang="en-US" dirty="0">
                <a:solidFill>
                  <a:srgbClr val="000000"/>
                </a:solidFill>
              </a:rPr>
              <a:t> </a:t>
            </a:r>
            <a:r>
              <a:rPr lang="en-US" dirty="0" err="1">
                <a:solidFill>
                  <a:srgbClr val="000000"/>
                </a:solidFill>
              </a:rPr>
              <a:t>podjetje</a:t>
            </a:r>
            <a:r>
              <a:rPr lang="en-US" dirty="0">
                <a:solidFill>
                  <a:srgbClr val="000000"/>
                </a:solidFill>
              </a:rPr>
              <a:t>: </a:t>
            </a:r>
            <a:endParaRPr lang="sl-SI"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b="1" dirty="0" err="1">
                <a:solidFill>
                  <a:srgbClr val="7030A0"/>
                </a:solidFill>
              </a:rPr>
              <a:t>izgubo</a:t>
            </a:r>
            <a:r>
              <a:rPr lang="en-US" b="1" dirty="0">
                <a:solidFill>
                  <a:srgbClr val="7030A0"/>
                </a:solidFill>
              </a:rPr>
              <a:t>, </a:t>
            </a:r>
          </a:p>
          <a:p>
            <a:pPr marL="285750" indent="-285750">
              <a:buFont typeface="Arial" panose="020B0604020202020204" pitchFamily="34" charset="0"/>
              <a:buChar char="•"/>
            </a:pPr>
            <a:r>
              <a:rPr lang="en-US" b="1" dirty="0" err="1">
                <a:solidFill>
                  <a:srgbClr val="7030A0"/>
                </a:solidFill>
              </a:rPr>
              <a:t>kdaj</a:t>
            </a:r>
            <a:r>
              <a:rPr lang="en-US" b="1" dirty="0">
                <a:solidFill>
                  <a:srgbClr val="7030A0"/>
                </a:solidFill>
              </a:rPr>
              <a:t> </a:t>
            </a:r>
            <a:r>
              <a:rPr lang="en-US" b="1" dirty="0" err="1">
                <a:solidFill>
                  <a:srgbClr val="7030A0"/>
                </a:solidFill>
              </a:rPr>
              <a:t>doseže</a:t>
            </a:r>
            <a:r>
              <a:rPr lang="en-US" b="1" dirty="0">
                <a:solidFill>
                  <a:srgbClr val="7030A0"/>
                </a:solidFill>
              </a:rPr>
              <a:t> </a:t>
            </a:r>
            <a:r>
              <a:rPr lang="en-US" b="1" dirty="0" err="1">
                <a:solidFill>
                  <a:srgbClr val="7030A0"/>
                </a:solidFill>
              </a:rPr>
              <a:t>prag</a:t>
            </a:r>
            <a:r>
              <a:rPr lang="en-US" b="1" dirty="0">
                <a:solidFill>
                  <a:srgbClr val="7030A0"/>
                </a:solidFill>
              </a:rPr>
              <a:t> </a:t>
            </a:r>
            <a:r>
              <a:rPr lang="en-US" b="1" dirty="0" err="1">
                <a:solidFill>
                  <a:srgbClr val="7030A0"/>
                </a:solidFill>
              </a:rPr>
              <a:t>koristnosti</a:t>
            </a:r>
            <a:r>
              <a:rPr lang="en-US" b="1" dirty="0">
                <a:solidFill>
                  <a:srgbClr val="7030A0"/>
                </a:solidFill>
              </a:rPr>
              <a:t>,</a:t>
            </a:r>
          </a:p>
          <a:p>
            <a:pPr marL="285750" indent="-285750">
              <a:buFont typeface="Arial" panose="020B0604020202020204" pitchFamily="34" charset="0"/>
              <a:buChar char="•"/>
            </a:pPr>
            <a:r>
              <a:rPr lang="en-US" b="1" dirty="0">
                <a:solidFill>
                  <a:srgbClr val="7030A0"/>
                </a:solidFill>
              </a:rPr>
              <a:t>optimum in </a:t>
            </a:r>
          </a:p>
          <a:p>
            <a:pPr marL="285750" indent="-285750">
              <a:buFont typeface="Arial" panose="020B0604020202020204" pitchFamily="34" charset="0"/>
              <a:buChar char="•"/>
            </a:pPr>
            <a:r>
              <a:rPr lang="en-US" b="1" dirty="0" err="1">
                <a:solidFill>
                  <a:srgbClr val="7030A0"/>
                </a:solidFill>
              </a:rPr>
              <a:t>kdaj</a:t>
            </a:r>
            <a:r>
              <a:rPr lang="en-US" b="1" dirty="0">
                <a:solidFill>
                  <a:srgbClr val="7030A0"/>
                </a:solidFill>
              </a:rPr>
              <a:t> </a:t>
            </a:r>
            <a:r>
              <a:rPr lang="en-US" b="1" dirty="0" err="1">
                <a:solidFill>
                  <a:srgbClr val="7030A0"/>
                </a:solidFill>
              </a:rPr>
              <a:t>dobiček</a:t>
            </a:r>
            <a:endParaRPr lang="en-US" b="1" dirty="0">
              <a:solidFill>
                <a:srgbClr val="7030A0"/>
              </a:solidFill>
            </a:endParaRPr>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087" y="4075113"/>
            <a:ext cx="3570288" cy="268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56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Skupni stroški in določanje praga rentabilnosti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413338"/>
            <a:ext cx="5166320" cy="2031325"/>
          </a:xfrm>
          <a:prstGeom prst="rect">
            <a:avLst/>
          </a:prstGeom>
        </p:spPr>
        <p:txBody>
          <a:bodyPr wrap="square">
            <a:spAutoFit/>
          </a:bodyPr>
          <a:lstStyle/>
          <a:p>
            <a:r>
              <a:rPr lang="en-US" dirty="0" err="1">
                <a:solidFill>
                  <a:srgbClr val="000000"/>
                </a:solidFill>
              </a:rPr>
              <a:t>Poznavanje</a:t>
            </a:r>
            <a:r>
              <a:rPr lang="en-US" dirty="0">
                <a:solidFill>
                  <a:srgbClr val="000000"/>
                </a:solidFill>
              </a:rPr>
              <a:t> </a:t>
            </a:r>
            <a:r>
              <a:rPr lang="en-US" dirty="0" err="1">
                <a:solidFill>
                  <a:srgbClr val="000000"/>
                </a:solidFill>
              </a:rPr>
              <a:t>stroškov</a:t>
            </a:r>
            <a:r>
              <a:rPr lang="en-US" dirty="0">
                <a:solidFill>
                  <a:srgbClr val="000000"/>
                </a:solidFill>
              </a:rPr>
              <a:t> </a:t>
            </a:r>
            <a:r>
              <a:rPr lang="en-US" dirty="0" err="1">
                <a:solidFill>
                  <a:srgbClr val="000000"/>
                </a:solidFill>
              </a:rPr>
              <a:t>glede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poslovanja</a:t>
            </a:r>
            <a:r>
              <a:rPr lang="en-US" dirty="0">
                <a:solidFill>
                  <a:srgbClr val="000000"/>
                </a:solidFill>
              </a:rPr>
              <a:t> </a:t>
            </a:r>
            <a:r>
              <a:rPr lang="en-US" dirty="0" err="1">
                <a:solidFill>
                  <a:srgbClr val="000000"/>
                </a:solidFill>
              </a:rPr>
              <a:t>omogoča</a:t>
            </a:r>
            <a:r>
              <a:rPr lang="en-US" dirty="0">
                <a:solidFill>
                  <a:srgbClr val="000000"/>
                </a:solidFill>
              </a:rPr>
              <a:t> </a:t>
            </a:r>
            <a:r>
              <a:rPr lang="en-US" dirty="0" err="1">
                <a:solidFill>
                  <a:srgbClr val="000000"/>
                </a:solidFill>
              </a:rPr>
              <a:t>poslovno</a:t>
            </a:r>
            <a:r>
              <a:rPr lang="en-US" dirty="0">
                <a:solidFill>
                  <a:srgbClr val="000000"/>
                </a:solidFill>
              </a:rPr>
              <a:t> </a:t>
            </a:r>
            <a:r>
              <a:rPr lang="en-US" dirty="0" err="1">
                <a:solidFill>
                  <a:srgbClr val="000000"/>
                </a:solidFill>
              </a:rPr>
              <a:t>odločitev</a:t>
            </a:r>
            <a:r>
              <a:rPr lang="en-US" dirty="0">
                <a:solidFill>
                  <a:srgbClr val="000000"/>
                </a:solidFill>
              </a:rPr>
              <a:t>, </a:t>
            </a:r>
            <a:r>
              <a:rPr lang="en-US" dirty="0" err="1">
                <a:solidFill>
                  <a:srgbClr val="000000"/>
                </a:solidFill>
              </a:rPr>
              <a:t>kdaj</a:t>
            </a:r>
            <a:r>
              <a:rPr lang="en-US" dirty="0">
                <a:solidFill>
                  <a:srgbClr val="000000"/>
                </a:solidFill>
              </a:rPr>
              <a:t> </a:t>
            </a:r>
            <a:r>
              <a:rPr lang="en-US" dirty="0" err="1">
                <a:solidFill>
                  <a:srgbClr val="000000"/>
                </a:solidFill>
              </a:rPr>
              <a:t>smoupravičeni</a:t>
            </a:r>
            <a:r>
              <a:rPr lang="en-US" dirty="0">
                <a:solidFill>
                  <a:srgbClr val="000000"/>
                </a:solidFill>
              </a:rPr>
              <a:t> </a:t>
            </a:r>
            <a:r>
              <a:rPr lang="en-US" b="1" dirty="0" err="1">
                <a:solidFill>
                  <a:srgbClr val="7030A0"/>
                </a:solidFill>
              </a:rPr>
              <a:t>poslovanje</a:t>
            </a:r>
            <a:r>
              <a:rPr lang="en-US" b="1" dirty="0">
                <a:solidFill>
                  <a:srgbClr val="7030A0"/>
                </a:solidFill>
              </a:rPr>
              <a:t> </a:t>
            </a:r>
            <a:r>
              <a:rPr lang="en-US" b="1" dirty="0" err="1">
                <a:solidFill>
                  <a:srgbClr val="7030A0"/>
                </a:solidFill>
              </a:rPr>
              <a:t>ustaviti</a:t>
            </a:r>
            <a:endParaRPr lang="sl-SI" b="1" dirty="0">
              <a:solidFill>
                <a:srgbClr val="7030A0"/>
              </a:solidFill>
            </a:endParaRPr>
          </a:p>
          <a:p>
            <a:endParaRPr lang="en-US" dirty="0">
              <a:solidFill>
                <a:srgbClr val="000000"/>
              </a:solidFill>
            </a:endParaRPr>
          </a:p>
          <a:p>
            <a:r>
              <a:rPr lang="en-US" dirty="0">
                <a:solidFill>
                  <a:srgbClr val="000000"/>
                </a:solidFill>
              </a:rPr>
              <a:t>Kadar pa s </a:t>
            </a:r>
            <a:r>
              <a:rPr lang="en-US" dirty="0" err="1">
                <a:solidFill>
                  <a:srgbClr val="000000"/>
                </a:solidFill>
              </a:rPr>
              <a:t>prihodki</a:t>
            </a:r>
            <a:r>
              <a:rPr lang="en-US" dirty="0">
                <a:solidFill>
                  <a:srgbClr val="000000"/>
                </a:solidFill>
              </a:rPr>
              <a:t> </a:t>
            </a:r>
            <a:r>
              <a:rPr lang="en-US" dirty="0" err="1">
                <a:solidFill>
                  <a:srgbClr val="000000"/>
                </a:solidFill>
              </a:rPr>
              <a:t>pokrijemo</a:t>
            </a:r>
            <a:r>
              <a:rPr lang="en-US" dirty="0">
                <a:solidFill>
                  <a:srgbClr val="000000"/>
                </a:solidFill>
              </a:rPr>
              <a:t> </a:t>
            </a:r>
            <a:r>
              <a:rPr lang="en-US" dirty="0" err="1">
                <a:solidFill>
                  <a:srgbClr val="000000"/>
                </a:solidFill>
              </a:rPr>
              <a:t>vse</a:t>
            </a:r>
            <a:r>
              <a:rPr lang="en-US" dirty="0">
                <a:solidFill>
                  <a:srgbClr val="000000"/>
                </a:solidFill>
              </a:rPr>
              <a:t> </a:t>
            </a:r>
            <a:r>
              <a:rPr lang="en-US" dirty="0" err="1">
                <a:solidFill>
                  <a:srgbClr val="000000"/>
                </a:solidFill>
              </a:rPr>
              <a:t>spremenljive</a:t>
            </a:r>
            <a:r>
              <a:rPr lang="en-US" dirty="0">
                <a:solidFill>
                  <a:srgbClr val="000000"/>
                </a:solidFill>
              </a:rPr>
              <a:t> </a:t>
            </a:r>
            <a:r>
              <a:rPr lang="en-US" dirty="0" err="1">
                <a:solidFill>
                  <a:srgbClr val="000000"/>
                </a:solidFill>
              </a:rPr>
              <a:t>stroške</a:t>
            </a:r>
            <a:r>
              <a:rPr lang="en-US" dirty="0">
                <a:solidFill>
                  <a:srgbClr val="000000"/>
                </a:solidFill>
              </a:rPr>
              <a:t> in </a:t>
            </a:r>
            <a:r>
              <a:rPr lang="en-US" dirty="0" err="1">
                <a:solidFill>
                  <a:srgbClr val="000000"/>
                </a:solidFill>
              </a:rPr>
              <a:t>vsaj</a:t>
            </a:r>
            <a:r>
              <a:rPr lang="en-US" dirty="0">
                <a:solidFill>
                  <a:srgbClr val="000000"/>
                </a:solidFill>
              </a:rPr>
              <a:t> del </a:t>
            </a:r>
            <a:r>
              <a:rPr lang="en-US" dirty="0" err="1">
                <a:solidFill>
                  <a:srgbClr val="000000"/>
                </a:solidFill>
              </a:rPr>
              <a:t>stalnih</a:t>
            </a:r>
            <a:r>
              <a:rPr lang="en-US" dirty="0">
                <a:solidFill>
                  <a:srgbClr val="000000"/>
                </a:solidFill>
              </a:rPr>
              <a:t> </a:t>
            </a:r>
            <a:r>
              <a:rPr lang="en-US" dirty="0" err="1">
                <a:solidFill>
                  <a:srgbClr val="000000"/>
                </a:solidFill>
              </a:rPr>
              <a:t>stroškov</a:t>
            </a:r>
            <a:r>
              <a:rPr lang="en-US" dirty="0">
                <a:solidFill>
                  <a:srgbClr val="000000"/>
                </a:solidFill>
              </a:rPr>
              <a:t>, </a:t>
            </a:r>
            <a:r>
              <a:rPr lang="en-US" dirty="0" err="1">
                <a:solidFill>
                  <a:srgbClr val="000000"/>
                </a:solidFill>
              </a:rPr>
              <a:t>bo</a:t>
            </a:r>
            <a:r>
              <a:rPr lang="en-US" dirty="0">
                <a:solidFill>
                  <a:srgbClr val="000000"/>
                </a:solidFill>
              </a:rPr>
              <a:t> </a:t>
            </a:r>
            <a:r>
              <a:rPr lang="en-US" dirty="0" err="1">
                <a:solidFill>
                  <a:srgbClr val="000000"/>
                </a:solidFill>
              </a:rPr>
              <a:t>izguba</a:t>
            </a:r>
            <a:endParaRPr lang="en-US" dirty="0">
              <a:solidFill>
                <a:srgbClr val="000000"/>
              </a:solidFill>
            </a:endParaRPr>
          </a:p>
          <a:p>
            <a:r>
              <a:rPr lang="en-US" dirty="0" err="1">
                <a:solidFill>
                  <a:srgbClr val="000000"/>
                </a:solidFill>
              </a:rPr>
              <a:t>manjša</a:t>
            </a:r>
            <a:r>
              <a:rPr lang="en-US" dirty="0">
                <a:solidFill>
                  <a:srgbClr val="000000"/>
                </a:solidFill>
              </a:rPr>
              <a:t>, </a:t>
            </a:r>
            <a:r>
              <a:rPr lang="en-US" dirty="0" err="1">
                <a:solidFill>
                  <a:srgbClr val="000000"/>
                </a:solidFill>
              </a:rPr>
              <a:t>kot</a:t>
            </a:r>
            <a:r>
              <a:rPr lang="en-US" dirty="0">
                <a:solidFill>
                  <a:srgbClr val="000000"/>
                </a:solidFill>
              </a:rPr>
              <a:t> </a:t>
            </a:r>
            <a:r>
              <a:rPr lang="en-US" dirty="0" err="1">
                <a:solidFill>
                  <a:srgbClr val="000000"/>
                </a:solidFill>
              </a:rPr>
              <a:t>če</a:t>
            </a:r>
            <a:r>
              <a:rPr lang="en-US" dirty="0">
                <a:solidFill>
                  <a:srgbClr val="000000"/>
                </a:solidFill>
              </a:rPr>
              <a:t> </a:t>
            </a:r>
            <a:r>
              <a:rPr lang="en-US" dirty="0" err="1">
                <a:solidFill>
                  <a:srgbClr val="000000"/>
                </a:solidFill>
              </a:rPr>
              <a:t>obrat</a:t>
            </a:r>
            <a:r>
              <a:rPr lang="en-US" dirty="0">
                <a:solidFill>
                  <a:srgbClr val="000000"/>
                </a:solidFill>
              </a:rPr>
              <a:t> </a:t>
            </a:r>
            <a:r>
              <a:rPr lang="en-US" dirty="0" err="1">
                <a:solidFill>
                  <a:srgbClr val="000000"/>
                </a:solidFill>
              </a:rPr>
              <a:t>zapremo</a:t>
            </a:r>
            <a:endParaRPr lang="en-US" dirty="0">
              <a:solidFill>
                <a:srgbClr val="000000"/>
              </a:solidFill>
            </a:endParaRPr>
          </a:p>
        </p:txBody>
      </p:sp>
      <p:sp>
        <p:nvSpPr>
          <p:cNvPr id="3" name="Pravokotnik 2"/>
          <p:cNvSpPr/>
          <p:nvPr/>
        </p:nvSpPr>
        <p:spPr>
          <a:xfrm>
            <a:off x="1691680" y="5085184"/>
            <a:ext cx="5976664" cy="369332"/>
          </a:xfrm>
          <a:prstGeom prst="rect">
            <a:avLst/>
          </a:prstGeom>
        </p:spPr>
        <p:txBody>
          <a:bodyPr wrap="square">
            <a:spAutoFit/>
          </a:bodyPr>
          <a:lstStyle/>
          <a:p>
            <a:r>
              <a:rPr lang="en-US" dirty="0">
                <a:hlinkClick r:id="rId5"/>
              </a:rPr>
              <a:t>https://</a:t>
            </a:r>
            <a:r>
              <a:rPr lang="en-US" dirty="0" smtClean="0">
                <a:hlinkClick r:id="rId5"/>
              </a:rPr>
              <a:t>www.youtube.com/watch?v=3AVz4SRIIT0</a:t>
            </a:r>
            <a:r>
              <a:rPr lang="sl-SI" dirty="0" smtClean="0"/>
              <a:t> </a:t>
            </a:r>
            <a:endParaRPr lang="en-US" dirty="0"/>
          </a:p>
        </p:txBody>
      </p:sp>
      <p:sp>
        <p:nvSpPr>
          <p:cNvPr id="4" name="Pravokotnik 3"/>
          <p:cNvSpPr/>
          <p:nvPr/>
        </p:nvSpPr>
        <p:spPr>
          <a:xfrm>
            <a:off x="1763688" y="5517232"/>
            <a:ext cx="5904656" cy="369332"/>
          </a:xfrm>
          <a:prstGeom prst="rect">
            <a:avLst/>
          </a:prstGeom>
        </p:spPr>
        <p:txBody>
          <a:bodyPr wrap="square">
            <a:spAutoFit/>
          </a:bodyPr>
          <a:lstStyle/>
          <a:p>
            <a:r>
              <a:rPr lang="en-US" dirty="0">
                <a:hlinkClick r:id="rId6"/>
              </a:rPr>
              <a:t>https://</a:t>
            </a:r>
            <a:r>
              <a:rPr lang="en-US" dirty="0" smtClean="0">
                <a:hlinkClick r:id="rId6"/>
              </a:rPr>
              <a:t>www.youtube.com/watch?v=9QHF-yu-HqQ</a:t>
            </a:r>
            <a:r>
              <a:rPr lang="sl-SI" smtClean="0"/>
              <a:t> </a:t>
            </a:r>
            <a:endParaRPr lang="en-US" dirty="0"/>
          </a:p>
        </p:txBody>
      </p:sp>
    </p:spTree>
    <p:extLst>
      <p:ext uri="{BB962C8B-B14F-4D97-AF65-F5344CB8AC3E}">
        <p14:creationId xmlns:p14="http://schemas.microsoft.com/office/powerpoint/2010/main" val="1255271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err="1"/>
              <a:t>Optimum</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551837"/>
            <a:ext cx="5526088" cy="1661993"/>
          </a:xfrm>
          <a:prstGeom prst="rect">
            <a:avLst/>
          </a:prstGeom>
        </p:spPr>
        <p:txBody>
          <a:bodyPr wrap="square">
            <a:spAutoFit/>
          </a:bodyPr>
          <a:lstStyle/>
          <a:p>
            <a:r>
              <a:rPr lang="en-US" dirty="0" err="1">
                <a:solidFill>
                  <a:srgbClr val="000000"/>
                </a:solidFill>
              </a:rPr>
              <a:t>dosežemo</a:t>
            </a:r>
            <a:r>
              <a:rPr lang="en-US" dirty="0">
                <a:solidFill>
                  <a:srgbClr val="000000"/>
                </a:solidFill>
              </a:rPr>
              <a:t>, </a:t>
            </a:r>
            <a:r>
              <a:rPr lang="en-US" dirty="0" err="1">
                <a:solidFill>
                  <a:srgbClr val="000000"/>
                </a:solidFill>
              </a:rPr>
              <a:t>kadar</a:t>
            </a:r>
            <a:r>
              <a:rPr lang="en-US" dirty="0">
                <a:solidFill>
                  <a:srgbClr val="000000"/>
                </a:solidFill>
              </a:rPr>
              <a:t> </a:t>
            </a:r>
            <a:r>
              <a:rPr lang="en-US" dirty="0" err="1">
                <a:solidFill>
                  <a:srgbClr val="000000"/>
                </a:solidFill>
              </a:rPr>
              <a:t>imamo</a:t>
            </a:r>
            <a:r>
              <a:rPr lang="en-US" dirty="0">
                <a:solidFill>
                  <a:srgbClr val="000000"/>
                </a:solidFill>
              </a:rPr>
              <a:t> </a:t>
            </a:r>
            <a:r>
              <a:rPr lang="en-US" sz="2400" b="1" dirty="0" err="1">
                <a:solidFill>
                  <a:srgbClr val="7030A0"/>
                </a:solidFill>
              </a:rPr>
              <a:t>najnižje</a:t>
            </a:r>
            <a:r>
              <a:rPr lang="en-US" sz="2400" b="1" dirty="0">
                <a:solidFill>
                  <a:srgbClr val="7030A0"/>
                </a:solidFill>
              </a:rPr>
              <a:t> </a:t>
            </a:r>
            <a:r>
              <a:rPr lang="en-US" sz="2400" b="1" dirty="0" err="1">
                <a:solidFill>
                  <a:srgbClr val="7030A0"/>
                </a:solidFill>
              </a:rPr>
              <a:t>stroške</a:t>
            </a:r>
            <a:r>
              <a:rPr lang="en-US" sz="2400" b="1" dirty="0">
                <a:solidFill>
                  <a:srgbClr val="7030A0"/>
                </a:solidFill>
              </a:rPr>
              <a:t> </a:t>
            </a:r>
            <a:r>
              <a:rPr lang="en-US" sz="2400" b="1" dirty="0" err="1">
                <a:solidFill>
                  <a:srgbClr val="7030A0"/>
                </a:solidFill>
              </a:rPr>
              <a:t>na</a:t>
            </a:r>
            <a:r>
              <a:rPr lang="en-US" sz="2400" b="1" dirty="0">
                <a:solidFill>
                  <a:srgbClr val="7030A0"/>
                </a:solidFill>
              </a:rPr>
              <a:t> </a:t>
            </a:r>
            <a:r>
              <a:rPr lang="en-US" sz="2400" b="1" dirty="0" err="1">
                <a:solidFill>
                  <a:srgbClr val="7030A0"/>
                </a:solidFill>
              </a:rPr>
              <a:t>eno</a:t>
            </a:r>
            <a:r>
              <a:rPr lang="en-US" sz="2400" b="1" dirty="0">
                <a:solidFill>
                  <a:srgbClr val="7030A0"/>
                </a:solidFill>
              </a:rPr>
              <a:t> </a:t>
            </a:r>
            <a:r>
              <a:rPr lang="en-US" sz="2400" b="1" dirty="0" err="1">
                <a:solidFill>
                  <a:srgbClr val="7030A0"/>
                </a:solidFill>
              </a:rPr>
              <a:t>storitev</a:t>
            </a:r>
            <a:r>
              <a:rPr lang="en-US" sz="2400" b="1" dirty="0">
                <a:solidFill>
                  <a:srgbClr val="7030A0"/>
                </a:solidFill>
              </a:rPr>
              <a:t>,</a:t>
            </a:r>
            <a:r>
              <a:rPr lang="en-US" dirty="0">
                <a:solidFill>
                  <a:srgbClr val="000000"/>
                </a:solidFill>
              </a:rPr>
              <a:t> </a:t>
            </a:r>
            <a:r>
              <a:rPr lang="en-US" dirty="0" err="1">
                <a:solidFill>
                  <a:srgbClr val="000000"/>
                </a:solidFill>
              </a:rPr>
              <a:t>vendar</a:t>
            </a:r>
            <a:r>
              <a:rPr lang="en-US" dirty="0">
                <a:solidFill>
                  <a:srgbClr val="000000"/>
                </a:solidFill>
              </a:rPr>
              <a:t> je to </a:t>
            </a:r>
            <a:r>
              <a:rPr lang="en-US" dirty="0" err="1">
                <a:solidFill>
                  <a:srgbClr val="000000"/>
                </a:solidFill>
              </a:rPr>
              <a:t>zgolj</a:t>
            </a:r>
            <a:r>
              <a:rPr lang="en-US" dirty="0">
                <a:solidFill>
                  <a:srgbClr val="000000"/>
                </a:solidFill>
              </a:rPr>
              <a:t> </a:t>
            </a:r>
            <a:r>
              <a:rPr lang="en-US" dirty="0" err="1">
                <a:solidFill>
                  <a:srgbClr val="000000"/>
                </a:solidFill>
              </a:rPr>
              <a:t>tehnično</a:t>
            </a:r>
            <a:r>
              <a:rPr lang="en-US" dirty="0">
                <a:solidFill>
                  <a:srgbClr val="000000"/>
                </a:solidFill>
              </a:rPr>
              <a:t> </a:t>
            </a:r>
            <a:r>
              <a:rPr lang="en-US" dirty="0" err="1">
                <a:solidFill>
                  <a:srgbClr val="000000"/>
                </a:solidFill>
              </a:rPr>
              <a:t>opredeljevanje</a:t>
            </a:r>
            <a:r>
              <a:rPr lang="en-US" dirty="0">
                <a:solidFill>
                  <a:srgbClr val="000000"/>
                </a:solidFill>
              </a:rPr>
              <a:t> </a:t>
            </a:r>
            <a:r>
              <a:rPr lang="en-US" dirty="0" err="1">
                <a:solidFill>
                  <a:srgbClr val="000000"/>
                </a:solidFill>
              </a:rPr>
              <a:t>stroškov</a:t>
            </a:r>
            <a:r>
              <a:rPr lang="en-US" dirty="0">
                <a:solidFill>
                  <a:srgbClr val="000000"/>
                </a:solidFill>
              </a:rPr>
              <a:t>, </a:t>
            </a:r>
            <a:r>
              <a:rPr lang="en-US" dirty="0" err="1">
                <a:solidFill>
                  <a:srgbClr val="000000"/>
                </a:solidFill>
              </a:rPr>
              <a:t>podjetje</a:t>
            </a:r>
            <a:r>
              <a:rPr lang="en-US" dirty="0">
                <a:solidFill>
                  <a:srgbClr val="000000"/>
                </a:solidFill>
              </a:rPr>
              <a:t> </a:t>
            </a:r>
            <a:r>
              <a:rPr lang="en-US" dirty="0" err="1">
                <a:solidFill>
                  <a:srgbClr val="000000"/>
                </a:solidFill>
              </a:rPr>
              <a:t>ima</a:t>
            </a:r>
            <a:r>
              <a:rPr lang="en-US" dirty="0">
                <a:solidFill>
                  <a:srgbClr val="000000"/>
                </a:solidFill>
              </a:rPr>
              <a:t> </a:t>
            </a:r>
            <a:r>
              <a:rPr lang="en-US" dirty="0" err="1">
                <a:solidFill>
                  <a:srgbClr val="000000"/>
                </a:solidFill>
              </a:rPr>
              <a:t>motiv</a:t>
            </a:r>
            <a:r>
              <a:rPr lang="en-US" dirty="0">
                <a:solidFill>
                  <a:srgbClr val="000000"/>
                </a:solidFill>
              </a:rPr>
              <a:t> </a:t>
            </a:r>
            <a:r>
              <a:rPr lang="en-US" dirty="0" err="1">
                <a:solidFill>
                  <a:srgbClr val="000000"/>
                </a:solidFill>
              </a:rPr>
              <a:t>doseči</a:t>
            </a:r>
            <a:r>
              <a:rPr lang="en-US" dirty="0">
                <a:solidFill>
                  <a:srgbClr val="000000"/>
                </a:solidFill>
              </a:rPr>
              <a:t> </a:t>
            </a:r>
            <a:r>
              <a:rPr lang="en-US" dirty="0" err="1">
                <a:solidFill>
                  <a:srgbClr val="7030A0"/>
                </a:solidFill>
              </a:rPr>
              <a:t>čim</a:t>
            </a:r>
            <a:r>
              <a:rPr lang="en-US" dirty="0">
                <a:solidFill>
                  <a:srgbClr val="7030A0"/>
                </a:solidFill>
              </a:rPr>
              <a:t> </a:t>
            </a:r>
            <a:r>
              <a:rPr lang="en-US" dirty="0" err="1">
                <a:solidFill>
                  <a:srgbClr val="7030A0"/>
                </a:solidFill>
              </a:rPr>
              <a:t>večji</a:t>
            </a:r>
            <a:r>
              <a:rPr lang="en-US" dirty="0">
                <a:solidFill>
                  <a:srgbClr val="7030A0"/>
                </a:solidFill>
              </a:rPr>
              <a:t> </a:t>
            </a:r>
            <a:r>
              <a:rPr lang="en-US" dirty="0" err="1">
                <a:solidFill>
                  <a:srgbClr val="7030A0"/>
                </a:solidFill>
              </a:rPr>
              <a:t>obseg</a:t>
            </a:r>
            <a:r>
              <a:rPr lang="en-US" dirty="0">
                <a:solidFill>
                  <a:srgbClr val="7030A0"/>
                </a:solidFill>
              </a:rPr>
              <a:t> </a:t>
            </a:r>
            <a:r>
              <a:rPr lang="en-US" dirty="0" err="1">
                <a:solidFill>
                  <a:srgbClr val="7030A0"/>
                </a:solidFill>
              </a:rPr>
              <a:t>poslovanja</a:t>
            </a:r>
            <a:r>
              <a:rPr lang="en-US" dirty="0">
                <a:solidFill>
                  <a:srgbClr val="000000"/>
                </a:solidFill>
              </a:rPr>
              <a:t> in </a:t>
            </a:r>
            <a:r>
              <a:rPr lang="en-US" dirty="0" err="1">
                <a:solidFill>
                  <a:srgbClr val="7030A0"/>
                </a:solidFill>
              </a:rPr>
              <a:t>čim</a:t>
            </a:r>
            <a:r>
              <a:rPr lang="en-US" dirty="0">
                <a:solidFill>
                  <a:srgbClr val="7030A0"/>
                </a:solidFill>
              </a:rPr>
              <a:t> </a:t>
            </a:r>
            <a:r>
              <a:rPr lang="en-US" dirty="0" err="1">
                <a:solidFill>
                  <a:srgbClr val="7030A0"/>
                </a:solidFill>
              </a:rPr>
              <a:t>večje</a:t>
            </a:r>
            <a:r>
              <a:rPr lang="en-US" dirty="0">
                <a:solidFill>
                  <a:srgbClr val="7030A0"/>
                </a:solidFill>
              </a:rPr>
              <a:t> </a:t>
            </a:r>
            <a:r>
              <a:rPr lang="en-US" dirty="0" err="1">
                <a:solidFill>
                  <a:srgbClr val="7030A0"/>
                </a:solidFill>
              </a:rPr>
              <a:t>prihodke</a:t>
            </a:r>
            <a:r>
              <a:rPr lang="en-US" dirty="0">
                <a:solidFill>
                  <a:srgbClr val="7030A0"/>
                </a:solidFill>
              </a:rPr>
              <a:t> </a:t>
            </a:r>
            <a:r>
              <a:rPr lang="en-US" dirty="0">
                <a:solidFill>
                  <a:srgbClr val="000000"/>
                </a:solidFill>
              </a:rPr>
              <a:t>(</a:t>
            </a:r>
            <a:r>
              <a:rPr lang="en-US" dirty="0" err="1">
                <a:solidFill>
                  <a:srgbClr val="000000"/>
                </a:solidFill>
              </a:rPr>
              <a:t>angl.</a:t>
            </a:r>
            <a:r>
              <a:rPr lang="en-US" dirty="0">
                <a:solidFill>
                  <a:srgbClr val="000000"/>
                </a:solidFill>
              </a:rPr>
              <a:t> total revenue TR) </a:t>
            </a:r>
            <a:r>
              <a:rPr lang="en-US" dirty="0" err="1">
                <a:solidFill>
                  <a:srgbClr val="000000"/>
                </a:solidFill>
              </a:rPr>
              <a:t>ter</a:t>
            </a:r>
            <a:r>
              <a:rPr lang="en-US" dirty="0">
                <a:solidFill>
                  <a:srgbClr val="000000"/>
                </a:solidFill>
              </a:rPr>
              <a:t> </a:t>
            </a:r>
            <a:r>
              <a:rPr lang="en-US" dirty="0" err="1">
                <a:solidFill>
                  <a:srgbClr val="000000"/>
                </a:solidFill>
              </a:rPr>
              <a:t>čim</a:t>
            </a:r>
            <a:r>
              <a:rPr lang="en-US" dirty="0">
                <a:solidFill>
                  <a:srgbClr val="000000"/>
                </a:solidFill>
              </a:rPr>
              <a:t> </a:t>
            </a:r>
            <a:r>
              <a:rPr lang="en-US" dirty="0" err="1">
                <a:solidFill>
                  <a:srgbClr val="000000"/>
                </a:solidFill>
              </a:rPr>
              <a:t>večji</a:t>
            </a:r>
            <a:r>
              <a:rPr lang="en-US" dirty="0">
                <a:solidFill>
                  <a:srgbClr val="000000"/>
                </a:solidFill>
              </a:rPr>
              <a:t> </a:t>
            </a:r>
            <a:r>
              <a:rPr lang="en-US" b="1" dirty="0" err="1">
                <a:solidFill>
                  <a:srgbClr val="7030A0"/>
                </a:solidFill>
              </a:rPr>
              <a:t>dobiček</a:t>
            </a:r>
            <a:endParaRPr lang="en-US" b="1" dirty="0">
              <a:solidFill>
                <a:srgbClr val="7030A0"/>
              </a:solidFill>
            </a:endParaRPr>
          </a:p>
        </p:txBody>
      </p:sp>
    </p:spTree>
    <p:extLst>
      <p:ext uri="{BB962C8B-B14F-4D97-AF65-F5344CB8AC3E}">
        <p14:creationId xmlns:p14="http://schemas.microsoft.com/office/powerpoint/2010/main" val="1565357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4"/>
            <a:ext cx="6675437" cy="550862"/>
          </a:xfrm>
        </p:spPr>
        <p:txBody>
          <a:bodyPr/>
          <a:lstStyle/>
          <a:p>
            <a:pPr eaLnBrk="1" hangingPunct="1"/>
            <a:r>
              <a:rPr lang="sl-SI" altLang="sl-SI" sz="3600" b="1" dirty="0"/>
              <a:t>Prag rentabilnosti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506" y="904875"/>
            <a:ext cx="38830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2286000" y="2690336"/>
            <a:ext cx="5454352" cy="1846659"/>
          </a:xfrm>
          <a:prstGeom prst="rect">
            <a:avLst/>
          </a:prstGeom>
        </p:spPr>
        <p:txBody>
          <a:bodyPr wrap="square">
            <a:spAutoFit/>
          </a:bodyPr>
          <a:lstStyle/>
          <a:p>
            <a:r>
              <a:rPr lang="en-US" dirty="0" err="1">
                <a:solidFill>
                  <a:srgbClr val="000000"/>
                </a:solidFill>
              </a:rPr>
              <a:t>oziroma</a:t>
            </a:r>
            <a:r>
              <a:rPr lang="en-US" dirty="0">
                <a:solidFill>
                  <a:srgbClr val="000000"/>
                </a:solidFill>
              </a:rPr>
              <a:t> </a:t>
            </a:r>
            <a:r>
              <a:rPr lang="en-US" sz="2400" b="1" dirty="0" err="1">
                <a:solidFill>
                  <a:srgbClr val="7030A0"/>
                </a:solidFill>
              </a:rPr>
              <a:t>prelomna</a:t>
            </a:r>
            <a:r>
              <a:rPr lang="en-US" sz="2400" b="1" dirty="0">
                <a:solidFill>
                  <a:srgbClr val="7030A0"/>
                </a:solidFill>
              </a:rPr>
              <a:t> </a:t>
            </a:r>
            <a:r>
              <a:rPr lang="en-US" sz="2400" b="1" dirty="0" err="1">
                <a:solidFill>
                  <a:srgbClr val="7030A0"/>
                </a:solidFill>
              </a:rPr>
              <a:t>točka</a:t>
            </a:r>
            <a:r>
              <a:rPr lang="en-US" sz="2400" b="1" dirty="0">
                <a:solidFill>
                  <a:srgbClr val="7030A0"/>
                </a:solidFill>
              </a:rPr>
              <a:t> </a:t>
            </a:r>
            <a:r>
              <a:rPr lang="en-US" sz="2400" b="1" dirty="0" err="1">
                <a:solidFill>
                  <a:srgbClr val="7030A0"/>
                </a:solidFill>
              </a:rPr>
              <a:t>dobička</a:t>
            </a:r>
            <a:r>
              <a:rPr lang="en-US" sz="2400" b="1" dirty="0">
                <a:solidFill>
                  <a:srgbClr val="7030A0"/>
                </a:solidFill>
              </a:rPr>
              <a:t> </a:t>
            </a:r>
            <a:r>
              <a:rPr lang="en-US" dirty="0">
                <a:solidFill>
                  <a:srgbClr val="000000"/>
                </a:solidFill>
              </a:rPr>
              <a:t>je </a:t>
            </a:r>
            <a:r>
              <a:rPr lang="en-US" dirty="0" err="1">
                <a:solidFill>
                  <a:srgbClr val="000000"/>
                </a:solidFill>
              </a:rPr>
              <a:t>točka</a:t>
            </a:r>
            <a:r>
              <a:rPr lang="en-US" dirty="0">
                <a:solidFill>
                  <a:srgbClr val="000000"/>
                </a:solidFill>
              </a:rPr>
              <a:t> v </a:t>
            </a:r>
            <a:r>
              <a:rPr lang="en-US" dirty="0" err="1">
                <a:solidFill>
                  <a:srgbClr val="000000"/>
                </a:solidFill>
              </a:rPr>
              <a:t>obsegu</a:t>
            </a:r>
            <a:r>
              <a:rPr lang="en-US" dirty="0">
                <a:solidFill>
                  <a:srgbClr val="000000"/>
                </a:solidFill>
              </a:rPr>
              <a:t> </a:t>
            </a:r>
            <a:r>
              <a:rPr lang="en-US" dirty="0" err="1">
                <a:solidFill>
                  <a:srgbClr val="000000"/>
                </a:solidFill>
              </a:rPr>
              <a:t>poslovanja</a:t>
            </a:r>
            <a:r>
              <a:rPr lang="en-US" dirty="0">
                <a:solidFill>
                  <a:srgbClr val="000000"/>
                </a:solidFill>
              </a:rPr>
              <a:t>, </a:t>
            </a:r>
            <a:r>
              <a:rPr lang="en-US" dirty="0" err="1">
                <a:solidFill>
                  <a:srgbClr val="000000"/>
                </a:solidFill>
              </a:rPr>
              <a:t>kjer</a:t>
            </a:r>
            <a:r>
              <a:rPr lang="en-US" dirty="0">
                <a:solidFill>
                  <a:srgbClr val="000000"/>
                </a:solidFill>
              </a:rPr>
              <a:t> so</a:t>
            </a:r>
          </a:p>
          <a:p>
            <a:endParaRPr lang="sl-SI" b="1" dirty="0">
              <a:solidFill>
                <a:srgbClr val="7030A0"/>
              </a:solidFill>
            </a:endParaRPr>
          </a:p>
          <a:p>
            <a:pPr marL="285750" indent="-285750">
              <a:buFont typeface="Arial" panose="020B0604020202020204" pitchFamily="34" charset="0"/>
              <a:buChar char="•"/>
            </a:pPr>
            <a:r>
              <a:rPr lang="en-US" b="1" dirty="0" err="1">
                <a:solidFill>
                  <a:srgbClr val="7030A0"/>
                </a:solidFill>
              </a:rPr>
              <a:t>skupni</a:t>
            </a:r>
            <a:r>
              <a:rPr lang="en-US" b="1" dirty="0">
                <a:solidFill>
                  <a:srgbClr val="7030A0"/>
                </a:solidFill>
              </a:rPr>
              <a:t> </a:t>
            </a:r>
            <a:r>
              <a:rPr lang="en-US" b="1" dirty="0" err="1">
                <a:solidFill>
                  <a:srgbClr val="7030A0"/>
                </a:solidFill>
              </a:rPr>
              <a:t>stroški</a:t>
            </a:r>
            <a:r>
              <a:rPr lang="en-US" b="1" dirty="0">
                <a:solidFill>
                  <a:srgbClr val="7030A0"/>
                </a:solidFill>
              </a:rPr>
              <a:t> </a:t>
            </a:r>
            <a:r>
              <a:rPr lang="en-US" b="1" dirty="0" err="1">
                <a:solidFill>
                  <a:srgbClr val="7030A0"/>
                </a:solidFill>
              </a:rPr>
              <a:t>enaki</a:t>
            </a:r>
            <a:r>
              <a:rPr lang="en-US" b="1" dirty="0">
                <a:solidFill>
                  <a:srgbClr val="7030A0"/>
                </a:solidFill>
              </a:rPr>
              <a:t> </a:t>
            </a:r>
            <a:r>
              <a:rPr lang="en-US" b="1" dirty="0" err="1">
                <a:solidFill>
                  <a:srgbClr val="7030A0"/>
                </a:solidFill>
              </a:rPr>
              <a:t>prihodkom</a:t>
            </a:r>
            <a:r>
              <a:rPr lang="en-US" dirty="0">
                <a:solidFill>
                  <a:srgbClr val="000000"/>
                </a:solidFill>
              </a:rPr>
              <a:t> </a:t>
            </a:r>
            <a:endParaRPr lang="sl-SI" dirty="0">
              <a:solidFill>
                <a:srgbClr val="000000"/>
              </a:solidFill>
            </a:endParaRPr>
          </a:p>
          <a:p>
            <a:pPr marL="285750" indent="-285750">
              <a:buFont typeface="Arial" panose="020B0604020202020204" pitchFamily="34" charset="0"/>
              <a:buChar char="•"/>
            </a:pPr>
            <a:r>
              <a:rPr lang="en-US" dirty="0" err="1">
                <a:solidFill>
                  <a:srgbClr val="000000"/>
                </a:solidFill>
              </a:rPr>
              <a:t>oziroma</a:t>
            </a:r>
            <a:r>
              <a:rPr lang="en-US" dirty="0">
                <a:solidFill>
                  <a:srgbClr val="000000"/>
                </a:solidFill>
              </a:rPr>
              <a:t> je </a:t>
            </a:r>
            <a:r>
              <a:rPr lang="en-US" dirty="0" err="1">
                <a:solidFill>
                  <a:srgbClr val="7030A0"/>
                </a:solidFill>
              </a:rPr>
              <a:t>prodajna</a:t>
            </a:r>
            <a:r>
              <a:rPr lang="en-US" dirty="0">
                <a:solidFill>
                  <a:srgbClr val="7030A0"/>
                </a:solidFill>
              </a:rPr>
              <a:t> </a:t>
            </a:r>
            <a:r>
              <a:rPr lang="en-US" dirty="0" err="1">
                <a:solidFill>
                  <a:srgbClr val="7030A0"/>
                </a:solidFill>
              </a:rPr>
              <a:t>cena</a:t>
            </a:r>
            <a:r>
              <a:rPr lang="en-US" dirty="0">
                <a:solidFill>
                  <a:srgbClr val="7030A0"/>
                </a:solidFill>
              </a:rPr>
              <a:t> </a:t>
            </a:r>
            <a:r>
              <a:rPr lang="en-US" dirty="0">
                <a:solidFill>
                  <a:srgbClr val="000000"/>
                </a:solidFill>
              </a:rPr>
              <a:t>(</a:t>
            </a:r>
            <a:r>
              <a:rPr lang="en-US" dirty="0" err="1">
                <a:solidFill>
                  <a:srgbClr val="000000"/>
                </a:solidFill>
              </a:rPr>
              <a:t>angl.</a:t>
            </a:r>
            <a:r>
              <a:rPr lang="en-US" dirty="0">
                <a:solidFill>
                  <a:srgbClr val="000000"/>
                </a:solidFill>
              </a:rPr>
              <a:t> price P) </a:t>
            </a:r>
            <a:r>
              <a:rPr lang="en-US" dirty="0" err="1">
                <a:solidFill>
                  <a:srgbClr val="7030A0"/>
                </a:solidFill>
              </a:rPr>
              <a:t>enaka</a:t>
            </a:r>
            <a:r>
              <a:rPr lang="en-US" dirty="0">
                <a:solidFill>
                  <a:srgbClr val="7030A0"/>
                </a:solidFill>
              </a:rPr>
              <a:t> </a:t>
            </a:r>
            <a:r>
              <a:rPr lang="en-US" dirty="0" err="1">
                <a:solidFill>
                  <a:srgbClr val="7030A0"/>
                </a:solidFill>
              </a:rPr>
              <a:t>lastni</a:t>
            </a:r>
            <a:r>
              <a:rPr lang="en-US" dirty="0">
                <a:solidFill>
                  <a:srgbClr val="7030A0"/>
                </a:solidFill>
              </a:rPr>
              <a:t> </a:t>
            </a:r>
            <a:r>
              <a:rPr lang="en-US" dirty="0" err="1">
                <a:solidFill>
                  <a:srgbClr val="7030A0"/>
                </a:solidFill>
              </a:rPr>
              <a:t>ceni</a:t>
            </a:r>
            <a:r>
              <a:rPr lang="en-US" dirty="0">
                <a:solidFill>
                  <a:srgbClr val="7030A0"/>
                </a:solidFill>
              </a:rPr>
              <a:t> </a:t>
            </a:r>
            <a:r>
              <a:rPr lang="en-US" dirty="0">
                <a:solidFill>
                  <a:srgbClr val="000000"/>
                </a:solidFill>
              </a:rPr>
              <a:t>(</a:t>
            </a:r>
            <a:r>
              <a:rPr lang="en-US" dirty="0" err="1">
                <a:solidFill>
                  <a:srgbClr val="000000"/>
                </a:solidFill>
              </a:rPr>
              <a:t>angl.</a:t>
            </a:r>
            <a:r>
              <a:rPr lang="en-US" dirty="0">
                <a:solidFill>
                  <a:srgbClr val="000000"/>
                </a:solidFill>
              </a:rPr>
              <a:t> average cost AC):</a:t>
            </a:r>
          </a:p>
        </p:txBody>
      </p:sp>
      <p:pic>
        <p:nvPicPr>
          <p:cNvPr id="174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22850"/>
            <a:ext cx="91440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089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417909"/>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323528" y="2276872"/>
            <a:ext cx="8190433" cy="3596369"/>
          </a:xfrm>
          <a:prstGeom prst="rect">
            <a:avLst/>
          </a:prstGeom>
        </p:spPr>
        <p:txBody>
          <a:bodyPr wrap="square">
            <a:spAutoFit/>
          </a:bodyPr>
          <a:lstStyle/>
          <a:p>
            <a:pPr>
              <a:lnSpc>
                <a:spcPct val="115000"/>
              </a:lnSpc>
              <a:spcAft>
                <a:spcPts val="0"/>
              </a:spcAft>
            </a:pPr>
            <a:r>
              <a:rPr lang="sl-SI" dirty="0">
                <a:latin typeface="Calibri"/>
                <a:ea typeface="Calibri"/>
                <a:cs typeface="Times New Roman"/>
              </a:rPr>
              <a:t>V Žitu pri proizvodnji prosene kaše NATURA, nastanejo stalni stroški v višini 12.000 EUR, sorazmerni spremenljivi stroški so pri 3.000 kg prosene kaše 5.000 EUR, nazadujoči spremenljivi  pri 3.000 kg prosene kaše 8.000 EUR, pri 6.000 kg prosene kaše 7.000 EUR in pri 9.000 kg prosene kaše 9.000 EUR. Napredujoči spremenljivi stroški nastanejo pri 9.000 kg prosene kaše 10.000 EUR. Prodajna cena za kilogram prosene kaše je 5,99 EUR. </a:t>
            </a:r>
            <a:endParaRPr lang="sl-SI" dirty="0" smtClean="0">
              <a:latin typeface="Calibri"/>
              <a:ea typeface="Calibri"/>
              <a:cs typeface="Times New Roman"/>
            </a:endParaRPr>
          </a:p>
          <a:p>
            <a:pPr>
              <a:lnSpc>
                <a:spcPct val="115000"/>
              </a:lnSpc>
              <a:spcAft>
                <a:spcPts val="0"/>
              </a:spcAft>
            </a:pPr>
            <a:endParaRPr lang="en-US" dirty="0">
              <a:latin typeface="Calibri"/>
              <a:ea typeface="Calibri"/>
              <a:cs typeface="Times New Roman"/>
            </a:endParaRPr>
          </a:p>
          <a:p>
            <a:pPr>
              <a:lnSpc>
                <a:spcPct val="115000"/>
              </a:lnSpc>
              <a:spcAft>
                <a:spcPts val="0"/>
              </a:spcAft>
            </a:pPr>
            <a:r>
              <a:rPr lang="sl-SI" dirty="0">
                <a:latin typeface="Calibri"/>
                <a:ea typeface="Calibri"/>
                <a:cs typeface="Times New Roman"/>
              </a:rPr>
              <a:t>a) Pri kateri </a:t>
            </a:r>
            <a:r>
              <a:rPr lang="sl-SI" dirty="0" smtClean="0">
                <a:latin typeface="Calibri"/>
                <a:ea typeface="Calibri"/>
                <a:cs typeface="Times New Roman"/>
              </a:rPr>
              <a:t>količini </a:t>
            </a:r>
            <a:r>
              <a:rPr lang="sl-SI" dirty="0">
                <a:latin typeface="Calibri"/>
                <a:ea typeface="Calibri"/>
                <a:cs typeface="Times New Roman"/>
              </a:rPr>
              <a:t>imajo izgubo, dobiček, prag koristnosti in </a:t>
            </a:r>
            <a:r>
              <a:rPr lang="sl-SI" dirty="0" err="1">
                <a:latin typeface="Calibri"/>
                <a:ea typeface="Calibri"/>
                <a:cs typeface="Times New Roman"/>
              </a:rPr>
              <a:t>optimum</a:t>
            </a:r>
            <a:r>
              <a:rPr lang="sl-SI" dirty="0">
                <a:latin typeface="Calibri"/>
                <a:ea typeface="Calibri"/>
                <a:cs typeface="Times New Roman"/>
              </a:rPr>
              <a:t>? </a:t>
            </a:r>
            <a:endParaRPr lang="en-US" dirty="0">
              <a:latin typeface="Calibri"/>
              <a:ea typeface="Calibri"/>
              <a:cs typeface="Times New Roman"/>
            </a:endParaRPr>
          </a:p>
          <a:p>
            <a:pPr>
              <a:lnSpc>
                <a:spcPct val="115000"/>
              </a:lnSpc>
              <a:spcAft>
                <a:spcPts val="0"/>
              </a:spcAft>
            </a:pPr>
            <a:r>
              <a:rPr lang="sl-SI" dirty="0">
                <a:latin typeface="Calibri"/>
                <a:ea typeface="Calibri"/>
                <a:cs typeface="Times New Roman"/>
              </a:rPr>
              <a:t>b) Pri </a:t>
            </a:r>
            <a:r>
              <a:rPr lang="sl-SI" dirty="0" smtClean="0">
                <a:latin typeface="Calibri"/>
                <a:ea typeface="Calibri"/>
                <a:cs typeface="Times New Roman"/>
              </a:rPr>
              <a:t>kateri količini </a:t>
            </a:r>
            <a:r>
              <a:rPr lang="sl-SI" dirty="0">
                <a:latin typeface="Calibri"/>
                <a:ea typeface="Calibri"/>
                <a:cs typeface="Times New Roman"/>
              </a:rPr>
              <a:t>bodo  dosegli želeni dobiček 4.000 EUR?</a:t>
            </a:r>
            <a:endParaRPr lang="en-US" dirty="0">
              <a:latin typeface="Calibri"/>
              <a:ea typeface="Calibri"/>
              <a:cs typeface="Times New Roman"/>
            </a:endParaRPr>
          </a:p>
          <a:p>
            <a:pPr>
              <a:lnSpc>
                <a:spcPct val="115000"/>
              </a:lnSpc>
              <a:spcAft>
                <a:spcPts val="0"/>
              </a:spcAft>
            </a:pPr>
            <a:r>
              <a:rPr lang="sl-SI" dirty="0">
                <a:latin typeface="Calibri"/>
                <a:ea typeface="Calibri"/>
                <a:cs typeface="Times New Roman"/>
              </a:rPr>
              <a:t>c) Grafično prikažite izgubo, dobiček, prag koristnosti in </a:t>
            </a:r>
            <a:r>
              <a:rPr lang="sl-SI" dirty="0" err="1">
                <a:latin typeface="Calibri"/>
                <a:ea typeface="Calibri"/>
                <a:cs typeface="Times New Roman"/>
              </a:rPr>
              <a:t>optimum</a:t>
            </a:r>
            <a:r>
              <a:rPr lang="sl-SI" dirty="0">
                <a:latin typeface="Calibri"/>
                <a:ea typeface="Calibri"/>
                <a:cs typeface="Times New Roman"/>
              </a:rPr>
              <a:t> za proizvodnjo prosene kaše NATURA.</a:t>
            </a:r>
            <a:endParaRPr lang="en-US" dirty="0">
              <a:effectLst/>
              <a:latin typeface="Calibri"/>
              <a:ea typeface="Calibri"/>
              <a:cs typeface="Times New Roman"/>
            </a:endParaRPr>
          </a:p>
        </p:txBody>
      </p:sp>
    </p:spTree>
    <p:extLst>
      <p:ext uri="{BB962C8B-B14F-4D97-AF65-F5344CB8AC3E}">
        <p14:creationId xmlns:p14="http://schemas.microsoft.com/office/powerpoint/2010/main" val="151636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Mejni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1475656" y="2635587"/>
            <a:ext cx="6984776" cy="3785652"/>
          </a:xfrm>
          <a:prstGeom prst="rect">
            <a:avLst/>
          </a:prstGeom>
        </p:spPr>
        <p:txBody>
          <a:bodyPr wrap="square">
            <a:spAutoFit/>
          </a:bodyPr>
          <a:lstStyle/>
          <a:p>
            <a:r>
              <a:rPr lang="en-US" dirty="0" err="1">
                <a:solidFill>
                  <a:srgbClr val="000000"/>
                </a:solidFill>
              </a:rPr>
              <a:t>Interes</a:t>
            </a:r>
            <a:r>
              <a:rPr lang="en-US" dirty="0">
                <a:solidFill>
                  <a:srgbClr val="000000"/>
                </a:solidFill>
              </a:rPr>
              <a:t> </a:t>
            </a:r>
            <a:r>
              <a:rPr lang="en-US" dirty="0" err="1">
                <a:solidFill>
                  <a:srgbClr val="000000"/>
                </a:solidFill>
              </a:rPr>
              <a:t>podjetnika</a:t>
            </a:r>
            <a:r>
              <a:rPr lang="en-US" dirty="0">
                <a:solidFill>
                  <a:srgbClr val="000000"/>
                </a:solidFill>
              </a:rPr>
              <a:t> je </a:t>
            </a:r>
            <a:r>
              <a:rPr lang="en-US" dirty="0" err="1">
                <a:solidFill>
                  <a:srgbClr val="000000"/>
                </a:solidFill>
              </a:rPr>
              <a:t>proizvesti</a:t>
            </a:r>
            <a:r>
              <a:rPr lang="en-US" dirty="0">
                <a:solidFill>
                  <a:srgbClr val="000000"/>
                </a:solidFill>
              </a:rPr>
              <a:t> in </a:t>
            </a:r>
            <a:r>
              <a:rPr lang="en-US" dirty="0" err="1">
                <a:solidFill>
                  <a:srgbClr val="000000"/>
                </a:solidFill>
              </a:rPr>
              <a:t>prodati</a:t>
            </a:r>
            <a:r>
              <a:rPr lang="en-US" dirty="0">
                <a:solidFill>
                  <a:srgbClr val="000000"/>
                </a:solidFill>
              </a:rPr>
              <a:t> </a:t>
            </a:r>
            <a:r>
              <a:rPr lang="en-US" dirty="0" err="1">
                <a:solidFill>
                  <a:srgbClr val="000000"/>
                </a:solidFill>
              </a:rPr>
              <a:t>čim</a:t>
            </a:r>
            <a:r>
              <a:rPr lang="en-US" dirty="0">
                <a:solidFill>
                  <a:srgbClr val="000000"/>
                </a:solidFill>
              </a:rPr>
              <a:t> </a:t>
            </a:r>
            <a:r>
              <a:rPr lang="en-US" dirty="0" err="1">
                <a:solidFill>
                  <a:srgbClr val="000000"/>
                </a:solidFill>
              </a:rPr>
              <a:t>več</a:t>
            </a:r>
            <a:r>
              <a:rPr lang="en-US" dirty="0">
                <a:solidFill>
                  <a:srgbClr val="000000"/>
                </a:solidFill>
              </a:rPr>
              <a:t>. </a:t>
            </a:r>
            <a:endParaRPr lang="sl-SI" dirty="0">
              <a:solidFill>
                <a:srgbClr val="000000"/>
              </a:solidFill>
            </a:endParaRPr>
          </a:p>
          <a:p>
            <a:endParaRPr lang="en-US" dirty="0">
              <a:solidFill>
                <a:srgbClr val="000000"/>
              </a:solidFill>
            </a:endParaRPr>
          </a:p>
          <a:p>
            <a:r>
              <a:rPr lang="en-US" dirty="0" err="1">
                <a:solidFill>
                  <a:srgbClr val="000000"/>
                </a:solidFill>
              </a:rPr>
              <a:t>Vendar</a:t>
            </a:r>
            <a:r>
              <a:rPr lang="en-US" dirty="0">
                <a:solidFill>
                  <a:srgbClr val="000000"/>
                </a:solidFill>
              </a:rPr>
              <a:t> je </a:t>
            </a:r>
            <a:r>
              <a:rPr lang="en-US" dirty="0" err="1">
                <a:solidFill>
                  <a:srgbClr val="000000"/>
                </a:solidFill>
              </a:rPr>
              <a:t>podjetje</a:t>
            </a:r>
            <a:r>
              <a:rPr lang="en-US" dirty="0">
                <a:solidFill>
                  <a:srgbClr val="000000"/>
                </a:solidFill>
              </a:rPr>
              <a:t> </a:t>
            </a:r>
            <a:r>
              <a:rPr lang="en-US" dirty="0" err="1">
                <a:solidFill>
                  <a:srgbClr val="000000"/>
                </a:solidFill>
              </a:rPr>
              <a:t>omejeno</a:t>
            </a:r>
            <a:r>
              <a:rPr lang="en-US" dirty="0">
                <a:solidFill>
                  <a:srgbClr val="000000"/>
                </a:solidFill>
              </a:rPr>
              <a:t> z </a:t>
            </a:r>
            <a:r>
              <a:rPr lang="en-US" dirty="0" err="1">
                <a:solidFill>
                  <a:srgbClr val="000000"/>
                </a:solidFill>
              </a:rPr>
              <a:t>različnimi</a:t>
            </a:r>
            <a:r>
              <a:rPr lang="en-US" dirty="0">
                <a:solidFill>
                  <a:srgbClr val="000000"/>
                </a:solidFill>
              </a:rPr>
              <a:t> </a:t>
            </a:r>
            <a:r>
              <a:rPr lang="en-US" dirty="0" err="1">
                <a:solidFill>
                  <a:srgbClr val="000000"/>
                </a:solidFill>
              </a:rPr>
              <a:t>dejavniki</a:t>
            </a:r>
            <a:r>
              <a:rPr lang="en-US" dirty="0">
                <a:solidFill>
                  <a:srgbClr val="000000"/>
                </a:solidFill>
              </a:rPr>
              <a:t>, </a:t>
            </a:r>
            <a:r>
              <a:rPr lang="en-US" dirty="0" err="1">
                <a:solidFill>
                  <a:srgbClr val="000000"/>
                </a:solidFill>
              </a:rPr>
              <a:t>zato</a:t>
            </a:r>
            <a:r>
              <a:rPr lang="en-US" dirty="0">
                <a:solidFill>
                  <a:srgbClr val="000000"/>
                </a:solidFill>
              </a:rPr>
              <a:t> </a:t>
            </a:r>
            <a:r>
              <a:rPr lang="en-US" dirty="0" err="1">
                <a:solidFill>
                  <a:srgbClr val="000000"/>
                </a:solidFill>
              </a:rPr>
              <a:t>produkcije</a:t>
            </a:r>
            <a:r>
              <a:rPr lang="en-US" dirty="0">
                <a:solidFill>
                  <a:srgbClr val="000000"/>
                </a:solidFill>
              </a:rPr>
              <a:t> ne more </a:t>
            </a:r>
            <a:r>
              <a:rPr lang="en-US" dirty="0" err="1">
                <a:solidFill>
                  <a:srgbClr val="000000"/>
                </a:solidFill>
              </a:rPr>
              <a:t>povečevati</a:t>
            </a:r>
            <a:r>
              <a:rPr lang="en-US" dirty="0">
                <a:solidFill>
                  <a:srgbClr val="000000"/>
                </a:solidFill>
              </a:rPr>
              <a:t> v </a:t>
            </a:r>
            <a:r>
              <a:rPr lang="en-US" dirty="0" err="1">
                <a:solidFill>
                  <a:srgbClr val="000000"/>
                </a:solidFill>
              </a:rPr>
              <a:t>nedogled</a:t>
            </a:r>
            <a:r>
              <a:rPr lang="en-US" dirty="0">
                <a:solidFill>
                  <a:srgbClr val="000000"/>
                </a:solidFill>
              </a:rPr>
              <a:t>.</a:t>
            </a:r>
          </a:p>
          <a:p>
            <a:endParaRPr lang="en-US" dirty="0">
              <a:solidFill>
                <a:srgbClr val="000000"/>
              </a:solidFill>
            </a:endParaRPr>
          </a:p>
          <a:p>
            <a:r>
              <a:rPr lang="en-US" dirty="0" err="1">
                <a:solidFill>
                  <a:srgbClr val="000000"/>
                </a:solidFill>
              </a:rPr>
              <a:t>Postavi</a:t>
            </a:r>
            <a:r>
              <a:rPr lang="en-US" dirty="0">
                <a:solidFill>
                  <a:srgbClr val="000000"/>
                </a:solidFill>
              </a:rPr>
              <a:t> se </a:t>
            </a:r>
            <a:r>
              <a:rPr lang="en-US" dirty="0" err="1">
                <a:solidFill>
                  <a:srgbClr val="000000"/>
                </a:solidFill>
              </a:rPr>
              <a:t>vprašanje</a:t>
            </a:r>
            <a:r>
              <a:rPr lang="en-US" dirty="0">
                <a:solidFill>
                  <a:srgbClr val="000000"/>
                </a:solidFill>
              </a:rPr>
              <a:t>, </a:t>
            </a:r>
            <a:endParaRPr lang="sl-SI" dirty="0">
              <a:solidFill>
                <a:srgbClr val="000000"/>
              </a:solidFill>
            </a:endParaRPr>
          </a:p>
          <a:p>
            <a:endParaRPr lang="en-US" dirty="0">
              <a:solidFill>
                <a:srgbClr val="000000"/>
              </a:solidFill>
            </a:endParaRPr>
          </a:p>
          <a:p>
            <a:r>
              <a:rPr lang="en-US" b="1" dirty="0">
                <a:solidFill>
                  <a:srgbClr val="7030A0"/>
                </a:solidFill>
              </a:rPr>
              <a:t>do </a:t>
            </a:r>
            <a:r>
              <a:rPr lang="en-US" b="1" dirty="0" err="1">
                <a:solidFill>
                  <a:srgbClr val="7030A0"/>
                </a:solidFill>
              </a:rPr>
              <a:t>katere</a:t>
            </a:r>
            <a:r>
              <a:rPr lang="en-US" b="1" dirty="0">
                <a:solidFill>
                  <a:srgbClr val="7030A0"/>
                </a:solidFill>
              </a:rPr>
              <a:t> </a:t>
            </a:r>
            <a:r>
              <a:rPr lang="en-US" b="1" dirty="0" err="1">
                <a:solidFill>
                  <a:srgbClr val="7030A0"/>
                </a:solidFill>
              </a:rPr>
              <a:t>meje</a:t>
            </a:r>
            <a:r>
              <a:rPr lang="en-US" b="1" dirty="0">
                <a:solidFill>
                  <a:srgbClr val="7030A0"/>
                </a:solidFill>
              </a:rPr>
              <a:t> je </a:t>
            </a:r>
            <a:r>
              <a:rPr lang="en-US" b="1" dirty="0" err="1">
                <a:solidFill>
                  <a:srgbClr val="7030A0"/>
                </a:solidFill>
              </a:rPr>
              <a:t>povečevati</a:t>
            </a:r>
            <a:r>
              <a:rPr lang="en-US" b="1" dirty="0">
                <a:solidFill>
                  <a:srgbClr val="7030A0"/>
                </a:solidFill>
              </a:rPr>
              <a:t> </a:t>
            </a:r>
            <a:r>
              <a:rPr lang="en-US" b="1" dirty="0" err="1">
                <a:solidFill>
                  <a:srgbClr val="7030A0"/>
                </a:solidFill>
              </a:rPr>
              <a:t>produkcijo</a:t>
            </a:r>
            <a:r>
              <a:rPr lang="en-US" b="1" dirty="0">
                <a:solidFill>
                  <a:srgbClr val="7030A0"/>
                </a:solidFill>
              </a:rPr>
              <a:t> </a:t>
            </a:r>
            <a:r>
              <a:rPr lang="en-US" b="1" dirty="0" err="1">
                <a:solidFill>
                  <a:srgbClr val="7030A0"/>
                </a:solidFill>
              </a:rPr>
              <a:t>smiselno</a:t>
            </a:r>
            <a:r>
              <a:rPr lang="en-US" dirty="0">
                <a:solidFill>
                  <a:srgbClr val="000000"/>
                </a:solidFill>
              </a:rPr>
              <a:t>, </a:t>
            </a:r>
            <a:r>
              <a:rPr lang="en-US" dirty="0" err="1">
                <a:solidFill>
                  <a:srgbClr val="000000"/>
                </a:solidFill>
              </a:rPr>
              <a:t>seveda</a:t>
            </a:r>
            <a:r>
              <a:rPr lang="en-US" dirty="0">
                <a:solidFill>
                  <a:srgbClr val="000000"/>
                </a:solidFill>
              </a:rPr>
              <a:t> pod </a:t>
            </a:r>
            <a:r>
              <a:rPr lang="en-US" dirty="0" err="1">
                <a:solidFill>
                  <a:srgbClr val="000000"/>
                </a:solidFill>
              </a:rPr>
              <a:t>pogojem</a:t>
            </a:r>
            <a:r>
              <a:rPr lang="en-US" dirty="0">
                <a:solidFill>
                  <a:srgbClr val="000000"/>
                </a:solidFill>
              </a:rPr>
              <a:t>, da jo je </a:t>
            </a:r>
            <a:r>
              <a:rPr lang="en-US" dirty="0" err="1">
                <a:solidFill>
                  <a:srgbClr val="000000"/>
                </a:solidFill>
              </a:rPr>
              <a:t>podjetnik</a:t>
            </a:r>
            <a:r>
              <a:rPr lang="en-US" dirty="0">
                <a:solidFill>
                  <a:srgbClr val="000000"/>
                </a:solidFill>
              </a:rPr>
              <a:t> </a:t>
            </a:r>
            <a:r>
              <a:rPr lang="en-US" dirty="0" err="1">
                <a:solidFill>
                  <a:srgbClr val="000000"/>
                </a:solidFill>
              </a:rPr>
              <a:t>zmožen</a:t>
            </a:r>
            <a:r>
              <a:rPr lang="en-US" dirty="0">
                <a:solidFill>
                  <a:srgbClr val="000000"/>
                </a:solidFill>
              </a:rPr>
              <a:t> </a:t>
            </a:r>
            <a:r>
              <a:rPr lang="en-US" dirty="0" err="1">
                <a:solidFill>
                  <a:srgbClr val="000000"/>
                </a:solidFill>
              </a:rPr>
              <a:t>prodati</a:t>
            </a:r>
            <a:r>
              <a:rPr lang="en-US" dirty="0">
                <a:solidFill>
                  <a:srgbClr val="000000"/>
                </a:solidFill>
              </a:rPr>
              <a:t>. </a:t>
            </a:r>
            <a:endParaRPr lang="sl-SI" dirty="0">
              <a:solidFill>
                <a:srgbClr val="000000"/>
              </a:solidFill>
            </a:endParaRPr>
          </a:p>
          <a:p>
            <a:endParaRPr lang="en-US" dirty="0">
              <a:solidFill>
                <a:srgbClr val="000000"/>
              </a:solidFill>
            </a:endParaRPr>
          </a:p>
          <a:p>
            <a:r>
              <a:rPr lang="en-US" dirty="0" err="1">
                <a:solidFill>
                  <a:srgbClr val="000000"/>
                </a:solidFill>
              </a:rPr>
              <a:t>Zato</a:t>
            </a:r>
            <a:r>
              <a:rPr lang="en-US" dirty="0">
                <a:solidFill>
                  <a:srgbClr val="000000"/>
                </a:solidFill>
              </a:rPr>
              <a:t> </a:t>
            </a:r>
            <a:r>
              <a:rPr lang="en-US" dirty="0" err="1">
                <a:solidFill>
                  <a:srgbClr val="000000"/>
                </a:solidFill>
              </a:rPr>
              <a:t>uporabimo</a:t>
            </a:r>
            <a:r>
              <a:rPr lang="en-US" dirty="0">
                <a:solidFill>
                  <a:srgbClr val="000000"/>
                </a:solidFill>
              </a:rPr>
              <a:t> </a:t>
            </a:r>
            <a:r>
              <a:rPr lang="en-US" dirty="0" err="1">
                <a:solidFill>
                  <a:srgbClr val="000000"/>
                </a:solidFill>
              </a:rPr>
              <a:t>mejne</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angl.</a:t>
            </a:r>
            <a:r>
              <a:rPr lang="en-US" dirty="0">
                <a:solidFill>
                  <a:srgbClr val="000000"/>
                </a:solidFill>
              </a:rPr>
              <a:t> </a:t>
            </a:r>
            <a:r>
              <a:rPr lang="en-US" sz="2000" b="1" dirty="0">
                <a:solidFill>
                  <a:srgbClr val="7030A0"/>
                </a:solidFill>
              </a:rPr>
              <a:t>marginal cost MC</a:t>
            </a:r>
            <a:r>
              <a:rPr lang="en-US" dirty="0">
                <a:solidFill>
                  <a:srgbClr val="000000"/>
                </a:solidFill>
              </a:rPr>
              <a:t>), </a:t>
            </a:r>
            <a:r>
              <a:rPr lang="en-US" dirty="0" err="1">
                <a:solidFill>
                  <a:srgbClr val="000000"/>
                </a:solidFill>
              </a:rPr>
              <a:t>ki</a:t>
            </a:r>
            <a:r>
              <a:rPr lang="en-US" dirty="0">
                <a:solidFill>
                  <a:srgbClr val="000000"/>
                </a:solidFill>
              </a:rPr>
              <a:t> so </a:t>
            </a:r>
          </a:p>
          <a:p>
            <a:r>
              <a:rPr lang="en-US" sz="2000" b="1" dirty="0" err="1">
                <a:solidFill>
                  <a:srgbClr val="7030A0"/>
                </a:solidFill>
              </a:rPr>
              <a:t>dodatni</a:t>
            </a:r>
            <a:r>
              <a:rPr lang="en-US" sz="2000" b="1" dirty="0">
                <a:solidFill>
                  <a:srgbClr val="7030A0"/>
                </a:solidFill>
              </a:rPr>
              <a:t> </a:t>
            </a:r>
            <a:r>
              <a:rPr lang="en-US" sz="2000" b="1" dirty="0" err="1">
                <a:solidFill>
                  <a:srgbClr val="7030A0"/>
                </a:solidFill>
              </a:rPr>
              <a:t>stroški</a:t>
            </a:r>
            <a:r>
              <a:rPr lang="en-US" sz="2000" b="1" dirty="0">
                <a:solidFill>
                  <a:srgbClr val="7030A0"/>
                </a:solidFill>
              </a:rPr>
              <a:t>, </a:t>
            </a:r>
            <a:r>
              <a:rPr lang="en-US" sz="2000" b="1" dirty="0" err="1">
                <a:solidFill>
                  <a:srgbClr val="7030A0"/>
                </a:solidFill>
              </a:rPr>
              <a:t>nastali</a:t>
            </a:r>
            <a:r>
              <a:rPr lang="en-US" sz="2000" b="1" dirty="0">
                <a:solidFill>
                  <a:srgbClr val="7030A0"/>
                </a:solidFill>
              </a:rPr>
              <a:t> </a:t>
            </a:r>
            <a:r>
              <a:rPr lang="en-US" sz="2000" b="1" dirty="0" err="1">
                <a:solidFill>
                  <a:srgbClr val="7030A0"/>
                </a:solidFill>
              </a:rPr>
              <a:t>zaradi</a:t>
            </a:r>
            <a:r>
              <a:rPr lang="en-US" sz="2000" b="1" dirty="0">
                <a:solidFill>
                  <a:srgbClr val="7030A0"/>
                </a:solidFill>
              </a:rPr>
              <a:t> </a:t>
            </a:r>
            <a:r>
              <a:rPr lang="en-US" sz="2000" b="1" dirty="0" err="1">
                <a:solidFill>
                  <a:srgbClr val="7030A0"/>
                </a:solidFill>
              </a:rPr>
              <a:t>proizvodnje</a:t>
            </a:r>
            <a:r>
              <a:rPr lang="en-US" sz="2000" b="1" dirty="0">
                <a:solidFill>
                  <a:srgbClr val="7030A0"/>
                </a:solidFill>
              </a:rPr>
              <a:t> </a:t>
            </a:r>
            <a:r>
              <a:rPr lang="en-US" sz="2000" b="1" dirty="0" err="1">
                <a:solidFill>
                  <a:srgbClr val="7030A0"/>
                </a:solidFill>
              </a:rPr>
              <a:t>dodatne</a:t>
            </a:r>
            <a:r>
              <a:rPr lang="en-US" sz="2000" b="1" dirty="0">
                <a:solidFill>
                  <a:srgbClr val="7030A0"/>
                </a:solidFill>
              </a:rPr>
              <a:t> </a:t>
            </a:r>
            <a:r>
              <a:rPr lang="en-US" sz="2000" b="1" dirty="0" err="1">
                <a:solidFill>
                  <a:srgbClr val="7030A0"/>
                </a:solidFill>
              </a:rPr>
              <a:t>enote</a:t>
            </a:r>
            <a:r>
              <a:rPr lang="en-US" sz="2000" b="1" dirty="0">
                <a:solidFill>
                  <a:srgbClr val="7030A0"/>
                </a:solidFill>
              </a:rPr>
              <a:t> </a:t>
            </a:r>
            <a:r>
              <a:rPr lang="en-US" sz="2000" b="1" dirty="0" err="1">
                <a:solidFill>
                  <a:srgbClr val="7030A0"/>
                </a:solidFill>
              </a:rPr>
              <a:t>količine</a:t>
            </a:r>
            <a:endParaRPr lang="en-US" sz="2000" b="1" dirty="0">
              <a:solidFill>
                <a:srgbClr val="7030A0"/>
              </a:solidFill>
            </a:endParaRPr>
          </a:p>
        </p:txBody>
      </p:sp>
    </p:spTree>
    <p:extLst>
      <p:ext uri="{BB962C8B-B14F-4D97-AF65-F5344CB8AC3E}">
        <p14:creationId xmlns:p14="http://schemas.microsoft.com/office/powerpoint/2010/main" val="233859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Mejni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1801177" y="2420938"/>
            <a:ext cx="6552728" cy="2154436"/>
          </a:xfrm>
          <a:prstGeom prst="rect">
            <a:avLst/>
          </a:prstGeom>
        </p:spPr>
        <p:txBody>
          <a:bodyPr wrap="square">
            <a:spAutoFit/>
          </a:bodyPr>
          <a:lstStyle/>
          <a:p>
            <a:r>
              <a:rPr lang="en-US" sz="2000" b="1" dirty="0" err="1">
                <a:solidFill>
                  <a:srgbClr val="7030A0"/>
                </a:solidFill>
              </a:rPr>
              <a:t>Nastale</a:t>
            </a:r>
            <a:r>
              <a:rPr lang="en-US" sz="2000" b="1" dirty="0">
                <a:solidFill>
                  <a:srgbClr val="7030A0"/>
                </a:solidFill>
              </a:rPr>
              <a:t> </a:t>
            </a:r>
            <a:r>
              <a:rPr lang="en-US" sz="2000" b="1" dirty="0" err="1">
                <a:solidFill>
                  <a:srgbClr val="7030A0"/>
                </a:solidFill>
              </a:rPr>
              <a:t>mejne</a:t>
            </a:r>
            <a:r>
              <a:rPr lang="en-US" sz="2000" b="1" dirty="0">
                <a:solidFill>
                  <a:srgbClr val="7030A0"/>
                </a:solidFill>
              </a:rPr>
              <a:t> </a:t>
            </a:r>
            <a:r>
              <a:rPr lang="en-US" sz="2000" b="1" dirty="0" err="1">
                <a:solidFill>
                  <a:srgbClr val="7030A0"/>
                </a:solidFill>
              </a:rPr>
              <a:t>stroške</a:t>
            </a:r>
            <a:r>
              <a:rPr lang="en-US" sz="2000" b="1" dirty="0">
                <a:solidFill>
                  <a:srgbClr val="7030A0"/>
                </a:solidFill>
              </a:rPr>
              <a:t> </a:t>
            </a:r>
            <a:r>
              <a:rPr lang="en-US" sz="2000" b="1" dirty="0" err="1">
                <a:solidFill>
                  <a:srgbClr val="7030A0"/>
                </a:solidFill>
              </a:rPr>
              <a:t>dodatne</a:t>
            </a:r>
            <a:r>
              <a:rPr lang="en-US" sz="2000" b="1" dirty="0">
                <a:solidFill>
                  <a:srgbClr val="7030A0"/>
                </a:solidFill>
              </a:rPr>
              <a:t> </a:t>
            </a:r>
            <a:r>
              <a:rPr lang="en-US" sz="2000" b="1" dirty="0" err="1">
                <a:solidFill>
                  <a:srgbClr val="7030A0"/>
                </a:solidFill>
              </a:rPr>
              <a:t>enote</a:t>
            </a:r>
            <a:r>
              <a:rPr lang="en-US" sz="2000" b="1" dirty="0">
                <a:solidFill>
                  <a:srgbClr val="7030A0"/>
                </a:solidFill>
              </a:rPr>
              <a:t> </a:t>
            </a:r>
            <a:r>
              <a:rPr lang="en-US" dirty="0" err="1">
                <a:solidFill>
                  <a:srgbClr val="000000"/>
                </a:solidFill>
              </a:rPr>
              <a:t>podjetnik</a:t>
            </a:r>
            <a:endParaRPr lang="en-US" dirty="0">
              <a:solidFill>
                <a:srgbClr val="000000"/>
              </a:solidFill>
            </a:endParaRPr>
          </a:p>
          <a:p>
            <a:r>
              <a:rPr lang="en-US" sz="2000" b="1" dirty="0" err="1">
                <a:solidFill>
                  <a:srgbClr val="7030A0"/>
                </a:solidFill>
              </a:rPr>
              <a:t>primerja</a:t>
            </a:r>
            <a:r>
              <a:rPr lang="en-US" sz="2000" b="1" dirty="0">
                <a:solidFill>
                  <a:srgbClr val="7030A0"/>
                </a:solidFill>
              </a:rPr>
              <a:t> s </a:t>
            </a:r>
            <a:r>
              <a:rPr lang="en-US" sz="2000" b="1" dirty="0" err="1">
                <a:solidFill>
                  <a:srgbClr val="7030A0"/>
                </a:solidFill>
              </a:rPr>
              <a:t>prodajno</a:t>
            </a:r>
            <a:r>
              <a:rPr lang="en-US" sz="2000" b="1" dirty="0">
                <a:solidFill>
                  <a:srgbClr val="7030A0"/>
                </a:solidFill>
              </a:rPr>
              <a:t> </a:t>
            </a:r>
            <a:r>
              <a:rPr lang="en-US" sz="2000" b="1" dirty="0" err="1">
                <a:solidFill>
                  <a:srgbClr val="7030A0"/>
                </a:solidFill>
              </a:rPr>
              <a:t>ceno</a:t>
            </a:r>
            <a:r>
              <a:rPr lang="en-US" sz="2000" b="1" dirty="0">
                <a:solidFill>
                  <a:srgbClr val="7030A0"/>
                </a:solidFill>
              </a:rPr>
              <a:t> </a:t>
            </a:r>
            <a:r>
              <a:rPr lang="en-US" sz="2000" b="1" dirty="0" err="1">
                <a:solidFill>
                  <a:srgbClr val="7030A0"/>
                </a:solidFill>
              </a:rPr>
              <a:t>tega</a:t>
            </a:r>
            <a:r>
              <a:rPr lang="en-US" sz="2000" b="1" dirty="0">
                <a:solidFill>
                  <a:srgbClr val="7030A0"/>
                </a:solidFill>
              </a:rPr>
              <a:t> </a:t>
            </a:r>
            <a:r>
              <a:rPr lang="en-US" sz="2000" b="1" dirty="0" err="1">
                <a:solidFill>
                  <a:srgbClr val="7030A0"/>
                </a:solidFill>
              </a:rPr>
              <a:t>proizvoda</a:t>
            </a:r>
            <a:r>
              <a:rPr lang="en-US" sz="2000" b="1" dirty="0">
                <a:solidFill>
                  <a:srgbClr val="7030A0"/>
                </a:solidFill>
              </a:rPr>
              <a:t> </a:t>
            </a:r>
            <a:r>
              <a:rPr lang="en-US" dirty="0">
                <a:solidFill>
                  <a:srgbClr val="000000"/>
                </a:solidFill>
              </a:rPr>
              <a:t>in se </a:t>
            </a:r>
            <a:r>
              <a:rPr lang="en-US" dirty="0" err="1">
                <a:solidFill>
                  <a:srgbClr val="000000"/>
                </a:solidFill>
              </a:rPr>
              <a:t>potem</a:t>
            </a:r>
            <a:r>
              <a:rPr lang="en-US" dirty="0">
                <a:solidFill>
                  <a:srgbClr val="000000"/>
                </a:solidFill>
              </a:rPr>
              <a:t> </a:t>
            </a:r>
            <a:r>
              <a:rPr lang="en-US" dirty="0" err="1">
                <a:solidFill>
                  <a:srgbClr val="000000"/>
                </a:solidFill>
              </a:rPr>
              <a:t>odloči</a:t>
            </a:r>
            <a:r>
              <a:rPr lang="sl-SI" dirty="0">
                <a:solidFill>
                  <a:srgbClr val="000000"/>
                </a:solidFill>
              </a:rPr>
              <a:t>:</a:t>
            </a:r>
            <a:r>
              <a:rPr lang="en-US" dirty="0">
                <a:solidFill>
                  <a:srgbClr val="000000"/>
                </a:solidFill>
              </a:rPr>
              <a:t> </a:t>
            </a:r>
            <a:endParaRPr lang="sl-SI" dirty="0">
              <a:solidFill>
                <a:srgbClr val="000000"/>
              </a:solidFill>
            </a:endParaRPr>
          </a:p>
          <a:p>
            <a:endParaRPr lang="sl-SI" dirty="0">
              <a:solidFill>
                <a:srgbClr val="000000"/>
              </a:solidFill>
            </a:endParaRPr>
          </a:p>
          <a:p>
            <a:r>
              <a:rPr lang="en-US" dirty="0" err="1">
                <a:solidFill>
                  <a:srgbClr val="000000"/>
                </a:solidFill>
              </a:rPr>
              <a:t>če</a:t>
            </a:r>
            <a:r>
              <a:rPr lang="en-US" dirty="0">
                <a:solidFill>
                  <a:srgbClr val="000000"/>
                </a:solidFill>
              </a:rPr>
              <a:t> </a:t>
            </a:r>
            <a:r>
              <a:rPr lang="en-US" sz="2000" b="1" dirty="0" err="1">
                <a:solidFill>
                  <a:srgbClr val="7030A0"/>
                </a:solidFill>
              </a:rPr>
              <a:t>prodajna</a:t>
            </a:r>
            <a:r>
              <a:rPr lang="en-US" sz="2000" b="1" dirty="0">
                <a:solidFill>
                  <a:srgbClr val="7030A0"/>
                </a:solidFill>
              </a:rPr>
              <a:t> </a:t>
            </a:r>
            <a:r>
              <a:rPr lang="en-US" sz="2000" b="1" dirty="0" err="1">
                <a:solidFill>
                  <a:srgbClr val="7030A0"/>
                </a:solidFill>
              </a:rPr>
              <a:t>cena</a:t>
            </a:r>
            <a:r>
              <a:rPr lang="en-US" sz="2000" b="1" dirty="0">
                <a:solidFill>
                  <a:srgbClr val="7030A0"/>
                </a:solidFill>
              </a:rPr>
              <a:t> </a:t>
            </a:r>
            <a:r>
              <a:rPr lang="en-US" sz="2000" b="1" dirty="0" err="1">
                <a:solidFill>
                  <a:srgbClr val="7030A0"/>
                </a:solidFill>
              </a:rPr>
              <a:t>presega</a:t>
            </a:r>
            <a:r>
              <a:rPr lang="en-US" sz="2000" b="1" dirty="0">
                <a:solidFill>
                  <a:srgbClr val="7030A0"/>
                </a:solidFill>
              </a:rPr>
              <a:t> </a:t>
            </a:r>
            <a:r>
              <a:rPr lang="en-US" dirty="0">
                <a:solidFill>
                  <a:srgbClr val="000000"/>
                </a:solidFill>
              </a:rPr>
              <a:t>in</a:t>
            </a:r>
          </a:p>
          <a:p>
            <a:r>
              <a:rPr lang="en-US" dirty="0" err="1">
                <a:solidFill>
                  <a:srgbClr val="000000"/>
                </a:solidFill>
              </a:rPr>
              <a:t>včasih</a:t>
            </a:r>
            <a:r>
              <a:rPr lang="en-US" dirty="0">
                <a:solidFill>
                  <a:srgbClr val="000000"/>
                </a:solidFill>
              </a:rPr>
              <a:t> </a:t>
            </a:r>
            <a:r>
              <a:rPr lang="en-US" dirty="0" err="1">
                <a:solidFill>
                  <a:srgbClr val="000000"/>
                </a:solidFill>
              </a:rPr>
              <a:t>tudi</a:t>
            </a:r>
            <a:r>
              <a:rPr lang="en-US" dirty="0">
                <a:solidFill>
                  <a:srgbClr val="000000"/>
                </a:solidFill>
              </a:rPr>
              <a:t> </a:t>
            </a:r>
            <a:r>
              <a:rPr lang="en-US" dirty="0" err="1">
                <a:solidFill>
                  <a:srgbClr val="000000"/>
                </a:solidFill>
              </a:rPr>
              <a:t>če</a:t>
            </a:r>
            <a:r>
              <a:rPr lang="en-US" dirty="0">
                <a:solidFill>
                  <a:srgbClr val="000000"/>
                </a:solidFill>
              </a:rPr>
              <a:t> je </a:t>
            </a:r>
            <a:r>
              <a:rPr lang="en-US" sz="2000" b="1" dirty="0" err="1">
                <a:solidFill>
                  <a:srgbClr val="7030A0"/>
                </a:solidFill>
              </a:rPr>
              <a:t>enaka</a:t>
            </a:r>
            <a:r>
              <a:rPr lang="en-US" sz="2000" b="1" dirty="0">
                <a:solidFill>
                  <a:srgbClr val="7030A0"/>
                </a:solidFill>
              </a:rPr>
              <a:t> </a:t>
            </a:r>
            <a:r>
              <a:rPr lang="en-US" sz="2000" b="1" dirty="0" err="1">
                <a:solidFill>
                  <a:srgbClr val="7030A0"/>
                </a:solidFill>
              </a:rPr>
              <a:t>mejnim</a:t>
            </a:r>
            <a:r>
              <a:rPr lang="en-US" sz="2000" b="1" dirty="0">
                <a:solidFill>
                  <a:srgbClr val="7030A0"/>
                </a:solidFill>
              </a:rPr>
              <a:t> </a:t>
            </a:r>
            <a:r>
              <a:rPr lang="en-US" sz="2000" b="1" dirty="0" err="1">
                <a:solidFill>
                  <a:srgbClr val="7030A0"/>
                </a:solidFill>
              </a:rPr>
              <a:t>stroškom</a:t>
            </a:r>
            <a:r>
              <a:rPr lang="en-US" dirty="0">
                <a:solidFill>
                  <a:srgbClr val="000000"/>
                </a:solidFill>
              </a:rPr>
              <a:t>, se </a:t>
            </a:r>
            <a:r>
              <a:rPr lang="en-US" dirty="0" err="1">
                <a:solidFill>
                  <a:srgbClr val="000000"/>
                </a:solidFill>
              </a:rPr>
              <a:t>proizvodnja</a:t>
            </a:r>
            <a:r>
              <a:rPr lang="en-US" dirty="0">
                <a:solidFill>
                  <a:srgbClr val="000000"/>
                </a:solidFill>
              </a:rPr>
              <a:t> </a:t>
            </a:r>
            <a:r>
              <a:rPr lang="en-US" dirty="0" err="1">
                <a:solidFill>
                  <a:srgbClr val="000000"/>
                </a:solidFill>
              </a:rPr>
              <a:t>te</a:t>
            </a:r>
            <a:r>
              <a:rPr lang="en-US" dirty="0">
                <a:solidFill>
                  <a:srgbClr val="000000"/>
                </a:solidFill>
              </a:rPr>
              <a:t> </a:t>
            </a:r>
            <a:r>
              <a:rPr lang="en-US" dirty="0" err="1">
                <a:solidFill>
                  <a:srgbClr val="000000"/>
                </a:solidFill>
              </a:rPr>
              <a:t>enote</a:t>
            </a:r>
            <a:r>
              <a:rPr lang="en-US" dirty="0">
                <a:solidFill>
                  <a:srgbClr val="000000"/>
                </a:solidFill>
              </a:rPr>
              <a:t> </a:t>
            </a:r>
            <a:r>
              <a:rPr lang="en-US" dirty="0" err="1">
                <a:solidFill>
                  <a:srgbClr val="000000"/>
                </a:solidFill>
              </a:rPr>
              <a:t>količine</a:t>
            </a:r>
            <a:r>
              <a:rPr lang="en-US" dirty="0">
                <a:solidFill>
                  <a:srgbClr val="000000"/>
                </a:solidFill>
              </a:rPr>
              <a:t> </a:t>
            </a:r>
            <a:r>
              <a:rPr lang="en-US" dirty="0" err="1">
                <a:solidFill>
                  <a:srgbClr val="000000"/>
                </a:solidFill>
              </a:rPr>
              <a:t>izplača</a:t>
            </a:r>
            <a:endParaRPr lang="en-US" dirty="0">
              <a:solidFill>
                <a:srgbClr val="000000"/>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07" y="4778574"/>
            <a:ext cx="8382000" cy="19053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663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Pomni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51520" y="2576768"/>
            <a:ext cx="8713093" cy="4247317"/>
          </a:xfrm>
          <a:prstGeom prst="rect">
            <a:avLst/>
          </a:prstGeom>
        </p:spPr>
        <p:txBody>
          <a:bodyPr wrap="square">
            <a:spAutoFit/>
          </a:bodyPr>
          <a:lstStyle/>
          <a:p>
            <a:pPr marL="285750" indent="-285750">
              <a:buFont typeface="Arial" panose="020B0604020202020204" pitchFamily="34" charset="0"/>
              <a:buChar char="•"/>
            </a:pPr>
            <a:r>
              <a:rPr lang="en-US" dirty="0" err="1">
                <a:solidFill>
                  <a:srgbClr val="000000"/>
                </a:solidFill>
              </a:rPr>
              <a:t>Stroški</a:t>
            </a:r>
            <a:r>
              <a:rPr lang="en-US" dirty="0">
                <a:solidFill>
                  <a:srgbClr val="000000"/>
                </a:solidFill>
              </a:rPr>
              <a:t> so </a:t>
            </a:r>
            <a:r>
              <a:rPr lang="en-US" dirty="0" err="1">
                <a:solidFill>
                  <a:srgbClr val="000000"/>
                </a:solidFill>
              </a:rPr>
              <a:t>vrednostno</a:t>
            </a:r>
            <a:r>
              <a:rPr lang="en-US" dirty="0">
                <a:solidFill>
                  <a:srgbClr val="000000"/>
                </a:solidFill>
              </a:rPr>
              <a:t> </a:t>
            </a:r>
            <a:r>
              <a:rPr lang="en-US" dirty="0" err="1">
                <a:solidFill>
                  <a:srgbClr val="000000"/>
                </a:solidFill>
              </a:rPr>
              <a:t>izraženi</a:t>
            </a:r>
            <a:r>
              <a:rPr lang="en-US" dirty="0">
                <a:solidFill>
                  <a:srgbClr val="000000"/>
                </a:solidFill>
              </a:rPr>
              <a:t> </a:t>
            </a:r>
            <a:r>
              <a:rPr lang="en-US" dirty="0" err="1">
                <a:solidFill>
                  <a:srgbClr val="000000"/>
                </a:solidFill>
              </a:rPr>
              <a:t>potroški</a:t>
            </a:r>
            <a:r>
              <a:rPr lang="en-US" dirty="0">
                <a:solidFill>
                  <a:srgbClr val="000000"/>
                </a:solidFill>
              </a:rPr>
              <a:t> </a:t>
            </a:r>
            <a:r>
              <a:rPr lang="en-US" dirty="0" err="1">
                <a:solidFill>
                  <a:srgbClr val="000000"/>
                </a:solidFill>
              </a:rPr>
              <a:t>prvin</a:t>
            </a:r>
            <a:r>
              <a:rPr lang="en-US" dirty="0">
                <a:solidFill>
                  <a:srgbClr val="000000"/>
                </a:solidFill>
              </a:rPr>
              <a:t> </a:t>
            </a:r>
            <a:r>
              <a:rPr lang="en-US" dirty="0" err="1">
                <a:solidFill>
                  <a:srgbClr val="000000"/>
                </a:solidFill>
              </a:rPr>
              <a:t>poslovnega</a:t>
            </a:r>
            <a:r>
              <a:rPr lang="en-US" dirty="0">
                <a:solidFill>
                  <a:srgbClr val="000000"/>
                </a:solidFill>
              </a:rPr>
              <a:t> </a:t>
            </a:r>
            <a:r>
              <a:rPr lang="en-US" dirty="0" err="1">
                <a:solidFill>
                  <a:srgbClr val="000000"/>
                </a:solidFill>
              </a:rPr>
              <a:t>procesa</a:t>
            </a:r>
            <a:r>
              <a:rPr lang="en-US" dirty="0">
                <a:solidFill>
                  <a:srgbClr val="000000"/>
                </a:solidFill>
              </a:rPr>
              <a:t>. </a:t>
            </a:r>
            <a:endParaRPr lang="sl-SI"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Po </a:t>
            </a:r>
            <a:r>
              <a:rPr lang="en-US" dirty="0" err="1">
                <a:solidFill>
                  <a:srgbClr val="7030A0"/>
                </a:solidFill>
              </a:rPr>
              <a:t>naravi</a:t>
            </a:r>
            <a:r>
              <a:rPr lang="en-US" dirty="0">
                <a:solidFill>
                  <a:srgbClr val="7030A0"/>
                </a:solidFill>
              </a:rPr>
              <a:t> </a:t>
            </a:r>
            <a:r>
              <a:rPr lang="en-US" dirty="0" err="1">
                <a:solidFill>
                  <a:srgbClr val="7030A0"/>
                </a:solidFill>
              </a:rPr>
              <a:t>jih</a:t>
            </a:r>
            <a:r>
              <a:rPr lang="en-US" dirty="0">
                <a:solidFill>
                  <a:srgbClr val="7030A0"/>
                </a:solidFill>
              </a:rPr>
              <a:t> </a:t>
            </a:r>
            <a:r>
              <a:rPr lang="en-US" dirty="0" err="1">
                <a:solidFill>
                  <a:srgbClr val="7030A0"/>
                </a:solidFill>
              </a:rPr>
              <a:t>delimo</a:t>
            </a:r>
            <a:r>
              <a:rPr lang="en-US" dirty="0">
                <a:solidFill>
                  <a:srgbClr val="7030A0"/>
                </a:solidFill>
              </a:rPr>
              <a:t> </a:t>
            </a:r>
            <a:r>
              <a:rPr lang="en-US" dirty="0" err="1">
                <a:solidFill>
                  <a:srgbClr val="000000"/>
                </a:solidFill>
              </a:rPr>
              <a:t>na</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dela</a:t>
            </a:r>
            <a:r>
              <a:rPr lang="en-US" dirty="0">
                <a:solidFill>
                  <a:srgbClr val="000000"/>
                </a:solidFill>
              </a:rPr>
              <a:t>, </a:t>
            </a:r>
            <a:r>
              <a:rPr lang="en-US" dirty="0" err="1">
                <a:solidFill>
                  <a:srgbClr val="000000"/>
                </a:solidFill>
              </a:rPr>
              <a:t>sredstev</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delo</a:t>
            </a:r>
            <a:r>
              <a:rPr lang="en-US" dirty="0">
                <a:solidFill>
                  <a:srgbClr val="000000"/>
                </a:solidFill>
              </a:rPr>
              <a:t>, </a:t>
            </a:r>
            <a:r>
              <a:rPr lang="en-US" dirty="0" err="1">
                <a:solidFill>
                  <a:srgbClr val="000000"/>
                </a:solidFill>
              </a:rPr>
              <a:t>predmetov</a:t>
            </a:r>
            <a:r>
              <a:rPr lang="en-US" dirty="0">
                <a:solidFill>
                  <a:srgbClr val="000000"/>
                </a:solidFill>
              </a:rPr>
              <a:t> </a:t>
            </a:r>
            <a:r>
              <a:rPr lang="en-US" dirty="0" err="1">
                <a:solidFill>
                  <a:srgbClr val="000000"/>
                </a:solidFill>
              </a:rPr>
              <a:t>dela</a:t>
            </a:r>
            <a:r>
              <a:rPr lang="en-US" dirty="0">
                <a:solidFill>
                  <a:srgbClr val="000000"/>
                </a:solidFill>
              </a:rPr>
              <a:t> in </a:t>
            </a:r>
            <a:r>
              <a:rPr lang="en-US" dirty="0" err="1">
                <a:solidFill>
                  <a:srgbClr val="000000"/>
                </a:solidFill>
              </a:rPr>
              <a:t>stroške</a:t>
            </a:r>
            <a:r>
              <a:rPr lang="en-US" dirty="0">
                <a:solidFill>
                  <a:srgbClr val="000000"/>
                </a:solidFill>
              </a:rPr>
              <a:t> </a:t>
            </a:r>
            <a:r>
              <a:rPr lang="en-US" dirty="0" err="1">
                <a:solidFill>
                  <a:srgbClr val="000000"/>
                </a:solidFill>
              </a:rPr>
              <a:t>storitev</a:t>
            </a:r>
            <a:r>
              <a:rPr lang="en-US" dirty="0">
                <a:solidFill>
                  <a:srgbClr val="000000"/>
                </a:solidFill>
              </a:rPr>
              <a:t>. </a:t>
            </a:r>
            <a:endParaRPr lang="sl-SI"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Glede</a:t>
            </a:r>
            <a:r>
              <a:rPr lang="en-US" dirty="0">
                <a:solidFill>
                  <a:srgbClr val="000000"/>
                </a:solidFill>
              </a:rPr>
              <a:t> </a:t>
            </a:r>
            <a:r>
              <a:rPr lang="en-US" dirty="0" err="1">
                <a:solidFill>
                  <a:srgbClr val="7030A0"/>
                </a:solidFill>
              </a:rPr>
              <a:t>na</a:t>
            </a:r>
            <a:r>
              <a:rPr lang="en-US" dirty="0">
                <a:solidFill>
                  <a:srgbClr val="7030A0"/>
                </a:solidFill>
              </a:rPr>
              <a:t> </a:t>
            </a:r>
            <a:r>
              <a:rPr lang="en-US" dirty="0" err="1">
                <a:solidFill>
                  <a:srgbClr val="7030A0"/>
                </a:solidFill>
              </a:rPr>
              <a:t>obseg</a:t>
            </a:r>
            <a:r>
              <a:rPr lang="en-US" dirty="0">
                <a:solidFill>
                  <a:srgbClr val="7030A0"/>
                </a:solidFill>
              </a:rPr>
              <a:t> </a:t>
            </a:r>
            <a:r>
              <a:rPr lang="en-US" dirty="0" err="1">
                <a:solidFill>
                  <a:srgbClr val="7030A0"/>
                </a:solidFill>
              </a:rPr>
              <a:t>proizvodnje</a:t>
            </a:r>
            <a:r>
              <a:rPr lang="en-US" dirty="0">
                <a:solidFill>
                  <a:srgbClr val="7030A0"/>
                </a:solidFill>
              </a:rPr>
              <a:t> </a:t>
            </a:r>
            <a:r>
              <a:rPr lang="en-US" dirty="0" err="1">
                <a:solidFill>
                  <a:srgbClr val="000000"/>
                </a:solidFill>
              </a:rPr>
              <a:t>jih</a:t>
            </a:r>
            <a:r>
              <a:rPr lang="en-US" dirty="0">
                <a:solidFill>
                  <a:srgbClr val="000000"/>
                </a:solidFill>
              </a:rPr>
              <a:t> </a:t>
            </a:r>
            <a:r>
              <a:rPr lang="en-US" dirty="0" err="1">
                <a:solidFill>
                  <a:srgbClr val="000000"/>
                </a:solidFill>
              </a:rPr>
              <a:t>delimo</a:t>
            </a:r>
            <a:r>
              <a:rPr lang="en-US" dirty="0">
                <a:solidFill>
                  <a:srgbClr val="000000"/>
                </a:solidFill>
              </a:rPr>
              <a:t> </a:t>
            </a:r>
            <a:r>
              <a:rPr lang="en-US" dirty="0" err="1">
                <a:solidFill>
                  <a:srgbClr val="000000"/>
                </a:solidFill>
              </a:rPr>
              <a:t>na</a:t>
            </a:r>
            <a:r>
              <a:rPr lang="en-US" dirty="0">
                <a:solidFill>
                  <a:srgbClr val="000000"/>
                </a:solidFill>
              </a:rPr>
              <a:t> </a:t>
            </a:r>
          </a:p>
          <a:p>
            <a:pPr marL="285750" indent="-285750">
              <a:buFont typeface="Arial" panose="020B0604020202020204" pitchFamily="34" charset="0"/>
              <a:buChar char="•"/>
            </a:pPr>
            <a:r>
              <a:rPr lang="en-US" dirty="0" err="1">
                <a:solidFill>
                  <a:srgbClr val="000000"/>
                </a:solidFill>
              </a:rPr>
              <a:t>stalne</a:t>
            </a:r>
            <a:r>
              <a:rPr lang="en-US" dirty="0">
                <a:solidFill>
                  <a:srgbClr val="000000"/>
                </a:solidFill>
              </a:rPr>
              <a:t> in </a:t>
            </a:r>
            <a:r>
              <a:rPr lang="en-US" dirty="0" err="1">
                <a:solidFill>
                  <a:srgbClr val="000000"/>
                </a:solidFill>
              </a:rPr>
              <a:t>spremenljive</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Stalni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enoto</a:t>
            </a:r>
            <a:r>
              <a:rPr lang="en-US" dirty="0">
                <a:solidFill>
                  <a:srgbClr val="000000"/>
                </a:solidFill>
              </a:rPr>
              <a:t> se s</a:t>
            </a:r>
            <a:r>
              <a:rPr lang="sl-SI" dirty="0">
                <a:solidFill>
                  <a:srgbClr val="000000"/>
                </a:solidFill>
              </a:rPr>
              <a:t> </a:t>
            </a:r>
            <a:r>
              <a:rPr lang="en-US" dirty="0" err="1">
                <a:solidFill>
                  <a:srgbClr val="000000"/>
                </a:solidFill>
              </a:rPr>
              <a:t>povečanjem</a:t>
            </a:r>
            <a:r>
              <a:rPr lang="en-US" dirty="0">
                <a:solidFill>
                  <a:srgbClr val="000000"/>
                </a:solidFill>
              </a:rPr>
              <a:t> </a:t>
            </a:r>
            <a:r>
              <a:rPr lang="en-US" dirty="0" err="1">
                <a:solidFill>
                  <a:srgbClr val="000000"/>
                </a:solidFill>
              </a:rPr>
              <a:t>obsega</a:t>
            </a:r>
            <a:r>
              <a:rPr lang="en-US" dirty="0">
                <a:solidFill>
                  <a:srgbClr val="000000"/>
                </a:solidFill>
              </a:rPr>
              <a:t> </a:t>
            </a:r>
            <a:r>
              <a:rPr lang="en-US" dirty="0" err="1">
                <a:solidFill>
                  <a:srgbClr val="000000"/>
                </a:solidFill>
              </a:rPr>
              <a:t>poslovanja</a:t>
            </a:r>
            <a:r>
              <a:rPr lang="en-US" dirty="0">
                <a:solidFill>
                  <a:srgbClr val="000000"/>
                </a:solidFill>
              </a:rPr>
              <a:t> </a:t>
            </a:r>
            <a:r>
              <a:rPr lang="en-US" dirty="0" err="1">
                <a:solidFill>
                  <a:srgbClr val="000000"/>
                </a:solidFill>
              </a:rPr>
              <a:t>zmanjšujejo</a:t>
            </a:r>
            <a:r>
              <a:rPr lang="en-US" dirty="0">
                <a:solidFill>
                  <a:srgbClr val="000000"/>
                </a:solidFill>
              </a:rPr>
              <a:t>, </a:t>
            </a:r>
            <a:r>
              <a:rPr lang="en-US" dirty="0" err="1">
                <a:solidFill>
                  <a:srgbClr val="000000"/>
                </a:solidFill>
              </a:rPr>
              <a:t>medtem</a:t>
            </a:r>
            <a:r>
              <a:rPr lang="en-US" dirty="0">
                <a:solidFill>
                  <a:srgbClr val="000000"/>
                </a:solidFill>
              </a:rPr>
              <a:t> </a:t>
            </a:r>
            <a:r>
              <a:rPr lang="en-US" dirty="0" err="1">
                <a:solidFill>
                  <a:srgbClr val="000000"/>
                </a:solidFill>
              </a:rPr>
              <a:t>ko</a:t>
            </a:r>
            <a:r>
              <a:rPr lang="en-US" dirty="0">
                <a:solidFill>
                  <a:srgbClr val="000000"/>
                </a:solidFill>
              </a:rPr>
              <a:t> se </a:t>
            </a:r>
            <a:r>
              <a:rPr lang="en-US" dirty="0" err="1">
                <a:solidFill>
                  <a:srgbClr val="000000"/>
                </a:solidFill>
              </a:rPr>
              <a:t>spremenljivi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enoto</a:t>
            </a:r>
            <a:r>
              <a:rPr lang="en-US" dirty="0">
                <a:solidFill>
                  <a:srgbClr val="000000"/>
                </a:solidFill>
              </a:rPr>
              <a:t> </a:t>
            </a:r>
            <a:r>
              <a:rPr lang="en-US" dirty="0" err="1">
                <a:solidFill>
                  <a:srgbClr val="000000"/>
                </a:solidFill>
              </a:rPr>
              <a:t>spreminjajo</a:t>
            </a:r>
            <a:r>
              <a:rPr lang="en-US" dirty="0">
                <a:solidFill>
                  <a:srgbClr val="000000"/>
                </a:solidFill>
              </a:rPr>
              <a:t> </a:t>
            </a:r>
            <a:r>
              <a:rPr lang="en-US" dirty="0" err="1">
                <a:solidFill>
                  <a:srgbClr val="000000"/>
                </a:solidFill>
              </a:rPr>
              <a:t>glede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naravo</a:t>
            </a:r>
            <a:r>
              <a:rPr lang="en-US" dirty="0">
                <a:solidFill>
                  <a:srgbClr val="000000"/>
                </a:solidFill>
              </a:rPr>
              <a:t> </a:t>
            </a:r>
            <a:r>
              <a:rPr lang="en-US" dirty="0" err="1">
                <a:solidFill>
                  <a:srgbClr val="000000"/>
                </a:solidFill>
              </a:rPr>
              <a:t>spremenljivega</a:t>
            </a:r>
            <a:r>
              <a:rPr lang="en-US" dirty="0">
                <a:solidFill>
                  <a:srgbClr val="000000"/>
                </a:solidFill>
              </a:rPr>
              <a:t> </a:t>
            </a:r>
            <a:r>
              <a:rPr lang="en-US" dirty="0" err="1">
                <a:solidFill>
                  <a:srgbClr val="000000"/>
                </a:solidFill>
              </a:rPr>
              <a:t>stroška</a:t>
            </a:r>
            <a:r>
              <a:rPr lang="en-US" dirty="0">
                <a:solidFill>
                  <a:srgbClr val="000000"/>
                </a:solidFill>
              </a:rPr>
              <a:t> – </a:t>
            </a:r>
            <a:r>
              <a:rPr lang="en-US" dirty="0" err="1">
                <a:solidFill>
                  <a:srgbClr val="000000"/>
                </a:solidFill>
              </a:rPr>
              <a:t>pri</a:t>
            </a:r>
            <a:r>
              <a:rPr lang="en-US" dirty="0">
                <a:solidFill>
                  <a:srgbClr val="000000"/>
                </a:solidFill>
              </a:rPr>
              <a:t> </a:t>
            </a:r>
            <a:r>
              <a:rPr lang="en-US" dirty="0" err="1">
                <a:solidFill>
                  <a:srgbClr val="000000"/>
                </a:solidFill>
              </a:rPr>
              <a:t>napredujočih</a:t>
            </a:r>
            <a:r>
              <a:rPr lang="en-US" dirty="0">
                <a:solidFill>
                  <a:srgbClr val="000000"/>
                </a:solidFill>
              </a:rPr>
              <a:t> </a:t>
            </a:r>
            <a:r>
              <a:rPr lang="en-US" dirty="0" err="1">
                <a:solidFill>
                  <a:srgbClr val="000000"/>
                </a:solidFill>
              </a:rPr>
              <a:t>naraščajo</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padajočih</a:t>
            </a:r>
            <a:r>
              <a:rPr lang="en-US" dirty="0">
                <a:solidFill>
                  <a:srgbClr val="000000"/>
                </a:solidFill>
              </a:rPr>
              <a:t> </a:t>
            </a:r>
            <a:r>
              <a:rPr lang="en-US" dirty="0" err="1">
                <a:solidFill>
                  <a:srgbClr val="000000"/>
                </a:solidFill>
              </a:rPr>
              <a:t>padajo</a:t>
            </a:r>
            <a:r>
              <a:rPr lang="en-US" dirty="0">
                <a:solidFill>
                  <a:srgbClr val="000000"/>
                </a:solidFill>
              </a:rPr>
              <a:t> in </a:t>
            </a:r>
            <a:r>
              <a:rPr lang="en-US" dirty="0" err="1">
                <a:solidFill>
                  <a:srgbClr val="000000"/>
                </a:solidFill>
              </a:rPr>
              <a:t>pri</a:t>
            </a:r>
            <a:r>
              <a:rPr lang="en-US" dirty="0">
                <a:solidFill>
                  <a:srgbClr val="000000"/>
                </a:solidFill>
              </a:rPr>
              <a:t> </a:t>
            </a:r>
            <a:r>
              <a:rPr lang="en-US" dirty="0" err="1">
                <a:solidFill>
                  <a:srgbClr val="000000"/>
                </a:solidFill>
              </a:rPr>
              <a:t>sorazmernih</a:t>
            </a:r>
            <a:r>
              <a:rPr lang="en-US" dirty="0">
                <a:solidFill>
                  <a:srgbClr val="000000"/>
                </a:solidFill>
              </a:rPr>
              <a:t> </a:t>
            </a:r>
            <a:r>
              <a:rPr lang="en-US" dirty="0" err="1">
                <a:solidFill>
                  <a:srgbClr val="000000"/>
                </a:solidFill>
              </a:rPr>
              <a:t>ostajajo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enaki</a:t>
            </a:r>
            <a:r>
              <a:rPr lang="en-US" dirty="0">
                <a:solidFill>
                  <a:srgbClr val="000000"/>
                </a:solidFill>
              </a:rPr>
              <a:t> </a:t>
            </a:r>
            <a:r>
              <a:rPr lang="en-US" dirty="0" err="1">
                <a:solidFill>
                  <a:srgbClr val="000000"/>
                </a:solidFill>
              </a:rPr>
              <a:t>ravni</a:t>
            </a:r>
            <a:r>
              <a:rPr lang="en-US" dirty="0">
                <a:solidFill>
                  <a:srgbClr val="000000"/>
                </a:solidFill>
              </a:rPr>
              <a:t>. </a:t>
            </a:r>
            <a:r>
              <a:rPr lang="en-US" dirty="0" err="1">
                <a:solidFill>
                  <a:srgbClr val="000000"/>
                </a:solidFill>
              </a:rPr>
              <a:t>Zelo</a:t>
            </a:r>
            <a:r>
              <a:rPr lang="en-US" dirty="0">
                <a:solidFill>
                  <a:srgbClr val="000000"/>
                </a:solidFill>
              </a:rPr>
              <a:t> </a:t>
            </a:r>
            <a:r>
              <a:rPr lang="en-US" dirty="0" err="1">
                <a:solidFill>
                  <a:srgbClr val="000000"/>
                </a:solidFill>
              </a:rPr>
              <a:t>pomembna</a:t>
            </a:r>
            <a:r>
              <a:rPr lang="en-US" dirty="0">
                <a:solidFill>
                  <a:srgbClr val="000000"/>
                </a:solidFill>
              </a:rPr>
              <a:t> </a:t>
            </a:r>
            <a:r>
              <a:rPr lang="en-US" dirty="0" err="1">
                <a:solidFill>
                  <a:srgbClr val="000000"/>
                </a:solidFill>
              </a:rPr>
              <a:t>informacija</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podjetnika</a:t>
            </a:r>
            <a:r>
              <a:rPr lang="en-US" dirty="0">
                <a:solidFill>
                  <a:srgbClr val="000000"/>
                </a:solidFill>
              </a:rPr>
              <a:t> je, </a:t>
            </a:r>
            <a:r>
              <a:rPr lang="en-US" dirty="0" err="1">
                <a:solidFill>
                  <a:srgbClr val="000000"/>
                </a:solidFill>
              </a:rPr>
              <a:t>pri</a:t>
            </a:r>
            <a:r>
              <a:rPr lang="en-US" dirty="0">
                <a:solidFill>
                  <a:srgbClr val="000000"/>
                </a:solidFill>
              </a:rPr>
              <a:t> </a:t>
            </a:r>
            <a:r>
              <a:rPr lang="en-US" dirty="0" err="1">
                <a:solidFill>
                  <a:srgbClr val="000000"/>
                </a:solidFill>
              </a:rPr>
              <a:t>katerem</a:t>
            </a:r>
            <a:r>
              <a:rPr lang="en-US" dirty="0">
                <a:solidFill>
                  <a:srgbClr val="000000"/>
                </a:solidFill>
              </a:rPr>
              <a:t> </a:t>
            </a:r>
            <a:r>
              <a:rPr lang="en-US" dirty="0" err="1">
                <a:solidFill>
                  <a:srgbClr val="000000"/>
                </a:solidFill>
              </a:rPr>
              <a:t>obsegu</a:t>
            </a:r>
            <a:r>
              <a:rPr lang="en-US" dirty="0">
                <a:solidFill>
                  <a:srgbClr val="000000"/>
                </a:solidFill>
              </a:rPr>
              <a:t> </a:t>
            </a:r>
            <a:r>
              <a:rPr lang="en-US" dirty="0" err="1">
                <a:solidFill>
                  <a:srgbClr val="000000"/>
                </a:solidFill>
              </a:rPr>
              <a:t>poslovanja</a:t>
            </a:r>
            <a:r>
              <a:rPr lang="en-US" dirty="0">
                <a:solidFill>
                  <a:srgbClr val="000000"/>
                </a:solidFill>
              </a:rPr>
              <a:t> </a:t>
            </a:r>
            <a:r>
              <a:rPr lang="en-US" dirty="0" err="1">
                <a:solidFill>
                  <a:srgbClr val="000000"/>
                </a:solidFill>
              </a:rPr>
              <a:t>poslovni</a:t>
            </a:r>
            <a:r>
              <a:rPr lang="en-US" dirty="0">
                <a:solidFill>
                  <a:srgbClr val="000000"/>
                </a:solidFill>
              </a:rPr>
              <a:t> </a:t>
            </a:r>
            <a:r>
              <a:rPr lang="en-US" dirty="0" err="1">
                <a:solidFill>
                  <a:srgbClr val="000000"/>
                </a:solidFill>
              </a:rPr>
              <a:t>izid</a:t>
            </a:r>
            <a:r>
              <a:rPr lang="en-US" dirty="0">
                <a:solidFill>
                  <a:srgbClr val="000000"/>
                </a:solidFill>
              </a:rPr>
              <a:t> </a:t>
            </a:r>
            <a:r>
              <a:rPr lang="en-US" dirty="0" err="1">
                <a:solidFill>
                  <a:srgbClr val="000000"/>
                </a:solidFill>
              </a:rPr>
              <a:t>doseže</a:t>
            </a:r>
            <a:r>
              <a:rPr lang="en-US" dirty="0">
                <a:solidFill>
                  <a:srgbClr val="000000"/>
                </a:solidFill>
              </a:rPr>
              <a:t> 0, </a:t>
            </a:r>
            <a:r>
              <a:rPr lang="en-US" dirty="0" err="1">
                <a:solidFill>
                  <a:srgbClr val="000000"/>
                </a:solidFill>
              </a:rPr>
              <a:t>oziroma</a:t>
            </a:r>
            <a:r>
              <a:rPr lang="en-US" dirty="0">
                <a:solidFill>
                  <a:srgbClr val="000000"/>
                </a:solidFill>
              </a:rPr>
              <a:t> v </a:t>
            </a:r>
            <a:r>
              <a:rPr lang="en-US" dirty="0" err="1">
                <a:solidFill>
                  <a:srgbClr val="000000"/>
                </a:solidFill>
              </a:rPr>
              <a:t>kateri</a:t>
            </a:r>
            <a:r>
              <a:rPr lang="en-US" dirty="0">
                <a:solidFill>
                  <a:srgbClr val="000000"/>
                </a:solidFill>
              </a:rPr>
              <a:t> </a:t>
            </a:r>
            <a:r>
              <a:rPr lang="en-US" dirty="0" err="1">
                <a:solidFill>
                  <a:srgbClr val="000000"/>
                </a:solidFill>
              </a:rPr>
              <a:t>točki</a:t>
            </a:r>
            <a:r>
              <a:rPr lang="en-US" dirty="0">
                <a:solidFill>
                  <a:srgbClr val="000000"/>
                </a:solidFill>
              </a:rPr>
              <a:t> se</a:t>
            </a:r>
          </a:p>
          <a:p>
            <a:pPr marL="285750" indent="-285750">
              <a:buFont typeface="Arial" panose="020B0604020202020204" pitchFamily="34" charset="0"/>
              <a:buChar char="•"/>
            </a:pPr>
            <a:r>
              <a:rPr lang="en-US" dirty="0" err="1">
                <a:solidFill>
                  <a:srgbClr val="000000"/>
                </a:solidFill>
              </a:rPr>
              <a:t>izenačijo</a:t>
            </a:r>
            <a:r>
              <a:rPr lang="en-US" dirty="0">
                <a:solidFill>
                  <a:srgbClr val="000000"/>
                </a:solidFill>
              </a:rPr>
              <a:t> </a:t>
            </a:r>
            <a:r>
              <a:rPr lang="en-US" dirty="0" err="1">
                <a:solidFill>
                  <a:srgbClr val="000000"/>
                </a:solidFill>
              </a:rPr>
              <a:t>prihodki</a:t>
            </a:r>
            <a:r>
              <a:rPr lang="en-US" dirty="0">
                <a:solidFill>
                  <a:srgbClr val="000000"/>
                </a:solidFill>
              </a:rPr>
              <a:t> in </a:t>
            </a:r>
            <a:r>
              <a:rPr lang="en-US" dirty="0" err="1">
                <a:solidFill>
                  <a:srgbClr val="000000"/>
                </a:solidFill>
              </a:rPr>
              <a:t>celotni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odhodki</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smiselnosti</a:t>
            </a:r>
            <a:r>
              <a:rPr lang="en-US" dirty="0">
                <a:solidFill>
                  <a:srgbClr val="000000"/>
                </a:solidFill>
              </a:rPr>
              <a:t> </a:t>
            </a:r>
            <a:r>
              <a:rPr lang="en-US" dirty="0" err="1">
                <a:solidFill>
                  <a:srgbClr val="000000"/>
                </a:solidFill>
              </a:rPr>
              <a:t>povečevanja</a:t>
            </a:r>
            <a:r>
              <a:rPr lang="en-US" dirty="0">
                <a:solidFill>
                  <a:srgbClr val="000000"/>
                </a:solidFill>
              </a:rPr>
              <a:t> </a:t>
            </a:r>
            <a:r>
              <a:rPr lang="en-US" dirty="0" err="1">
                <a:solidFill>
                  <a:srgbClr val="000000"/>
                </a:solidFill>
              </a:rPr>
              <a:t>proizvodnje</a:t>
            </a:r>
            <a:r>
              <a:rPr lang="en-US" dirty="0">
                <a:solidFill>
                  <a:srgbClr val="000000"/>
                </a:solidFill>
              </a:rPr>
              <a:t> </a:t>
            </a:r>
            <a:r>
              <a:rPr lang="en-US" dirty="0" err="1">
                <a:solidFill>
                  <a:srgbClr val="000000"/>
                </a:solidFill>
              </a:rPr>
              <a:t>podjetnik</a:t>
            </a:r>
            <a:r>
              <a:rPr lang="en-US" dirty="0">
                <a:solidFill>
                  <a:srgbClr val="000000"/>
                </a:solidFill>
              </a:rPr>
              <a:t> </a:t>
            </a:r>
            <a:r>
              <a:rPr lang="en-US" dirty="0" err="1">
                <a:solidFill>
                  <a:srgbClr val="000000"/>
                </a:solidFill>
              </a:rPr>
              <a:t>uporabi</a:t>
            </a:r>
            <a:r>
              <a:rPr lang="en-US" dirty="0">
                <a:solidFill>
                  <a:srgbClr val="000000"/>
                </a:solidFill>
              </a:rPr>
              <a:t> </a:t>
            </a:r>
            <a:r>
              <a:rPr lang="en-US" dirty="0" err="1">
                <a:solidFill>
                  <a:srgbClr val="000000"/>
                </a:solidFill>
              </a:rPr>
              <a:t>izračun</a:t>
            </a:r>
            <a:r>
              <a:rPr lang="en-US" dirty="0">
                <a:solidFill>
                  <a:srgbClr val="000000"/>
                </a:solidFill>
              </a:rPr>
              <a:t> </a:t>
            </a:r>
            <a:r>
              <a:rPr lang="en-US" dirty="0" err="1">
                <a:solidFill>
                  <a:srgbClr val="000000"/>
                </a:solidFill>
              </a:rPr>
              <a:t>mejnih</a:t>
            </a:r>
            <a:r>
              <a:rPr lang="en-US" dirty="0">
                <a:solidFill>
                  <a:srgbClr val="000000"/>
                </a:solidFill>
              </a:rPr>
              <a:t> </a:t>
            </a:r>
            <a:r>
              <a:rPr lang="en-US" dirty="0" err="1">
                <a:solidFill>
                  <a:srgbClr val="000000"/>
                </a:solidFill>
              </a:rPr>
              <a:t>stroškov</a:t>
            </a:r>
            <a:r>
              <a:rPr lang="en-US" dirty="0">
                <a:solidFill>
                  <a:srgbClr val="000000"/>
                </a:solidFill>
              </a:rPr>
              <a:t>, </a:t>
            </a:r>
            <a:r>
              <a:rPr lang="en-US" dirty="0" err="1">
                <a:solidFill>
                  <a:srgbClr val="000000"/>
                </a:solidFill>
              </a:rPr>
              <a:t>ki</a:t>
            </a:r>
            <a:r>
              <a:rPr lang="en-US" dirty="0">
                <a:solidFill>
                  <a:srgbClr val="000000"/>
                </a:solidFill>
              </a:rPr>
              <a:t> mu </a:t>
            </a:r>
            <a:r>
              <a:rPr lang="en-US" dirty="0" err="1">
                <a:solidFill>
                  <a:srgbClr val="000000"/>
                </a:solidFill>
              </a:rPr>
              <a:t>pomaga</a:t>
            </a:r>
            <a:r>
              <a:rPr lang="en-US" dirty="0">
                <a:solidFill>
                  <a:srgbClr val="000000"/>
                </a:solidFill>
              </a:rPr>
              <a:t> </a:t>
            </a:r>
            <a:r>
              <a:rPr lang="en-US" dirty="0" err="1">
                <a:solidFill>
                  <a:srgbClr val="000000"/>
                </a:solidFill>
              </a:rPr>
              <a:t>pri</a:t>
            </a:r>
            <a:r>
              <a:rPr lang="en-US" dirty="0">
                <a:solidFill>
                  <a:srgbClr val="000000"/>
                </a:solidFill>
              </a:rPr>
              <a:t> </a:t>
            </a:r>
            <a:r>
              <a:rPr lang="en-US" dirty="0" err="1">
                <a:solidFill>
                  <a:srgbClr val="000000"/>
                </a:solidFill>
              </a:rPr>
              <a:t>odločitvi</a:t>
            </a:r>
            <a:r>
              <a:rPr lang="en-US" dirty="0">
                <a:solidFill>
                  <a:srgbClr val="000000"/>
                </a:solidFill>
              </a:rPr>
              <a:t>.</a:t>
            </a:r>
          </a:p>
        </p:txBody>
      </p:sp>
    </p:spTree>
    <p:extLst>
      <p:ext uri="{BB962C8B-B14F-4D97-AF65-F5344CB8AC3E}">
        <p14:creationId xmlns:p14="http://schemas.microsoft.com/office/powerpoint/2010/main" val="415434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smtClean="0"/>
              <a:t>Stroški</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4" name="Pravokotnik 3"/>
          <p:cNvSpPr/>
          <p:nvPr/>
        </p:nvSpPr>
        <p:spPr>
          <a:xfrm>
            <a:off x="2286000" y="2136339"/>
            <a:ext cx="5526088" cy="2492990"/>
          </a:xfrm>
          <a:prstGeom prst="rect">
            <a:avLst/>
          </a:prstGeom>
        </p:spPr>
        <p:txBody>
          <a:bodyPr wrap="square">
            <a:spAutoFit/>
          </a:bodyPr>
          <a:lstStyle/>
          <a:p>
            <a:r>
              <a:rPr lang="en-US" sz="2000" dirty="0" smtClean="0"/>
              <a:t>V </a:t>
            </a:r>
            <a:r>
              <a:rPr lang="en-US" sz="2000" dirty="0" err="1" smtClean="0"/>
              <a:t>delovnem</a:t>
            </a:r>
            <a:r>
              <a:rPr lang="en-US" sz="2000" dirty="0" smtClean="0"/>
              <a:t> </a:t>
            </a:r>
            <a:r>
              <a:rPr lang="en-US" sz="2000" dirty="0" err="1" smtClean="0"/>
              <a:t>procesu</a:t>
            </a:r>
            <a:r>
              <a:rPr lang="en-US" sz="2000" dirty="0" smtClean="0"/>
              <a:t> je </a:t>
            </a:r>
            <a:r>
              <a:rPr lang="en-US" sz="2000" dirty="0" err="1" smtClean="0"/>
              <a:t>pojem</a:t>
            </a:r>
            <a:r>
              <a:rPr lang="en-US" sz="2000" dirty="0" smtClean="0"/>
              <a:t> </a:t>
            </a:r>
            <a:r>
              <a:rPr lang="en-US" sz="2000" dirty="0" err="1" smtClean="0"/>
              <a:t>stroškov</a:t>
            </a:r>
            <a:r>
              <a:rPr lang="en-US" sz="2000" dirty="0" smtClean="0"/>
              <a:t> </a:t>
            </a:r>
            <a:r>
              <a:rPr lang="en-US" sz="2000" dirty="0" err="1" smtClean="0"/>
              <a:t>tesno</a:t>
            </a:r>
            <a:r>
              <a:rPr lang="en-US" sz="2000" dirty="0" smtClean="0"/>
              <a:t> </a:t>
            </a:r>
            <a:r>
              <a:rPr lang="en-US" sz="2000" dirty="0" err="1" smtClean="0"/>
              <a:t>povezan</a:t>
            </a:r>
            <a:r>
              <a:rPr lang="en-US" sz="2000" dirty="0" smtClean="0"/>
              <a:t> s </a:t>
            </a:r>
            <a:r>
              <a:rPr lang="en-US" sz="2000" dirty="0" err="1" smtClean="0"/>
              <a:t>potroški</a:t>
            </a:r>
            <a:r>
              <a:rPr lang="en-US" sz="2000" dirty="0" smtClean="0"/>
              <a:t> </a:t>
            </a:r>
            <a:r>
              <a:rPr lang="en-US" sz="2000" dirty="0" err="1" smtClean="0"/>
              <a:t>prvin</a:t>
            </a:r>
            <a:r>
              <a:rPr lang="en-US" sz="2000" dirty="0" smtClean="0"/>
              <a:t> </a:t>
            </a:r>
            <a:r>
              <a:rPr lang="en-US" sz="2000" dirty="0" err="1" smtClean="0"/>
              <a:t>poslovnega</a:t>
            </a:r>
            <a:r>
              <a:rPr lang="en-US" sz="2000" dirty="0" smtClean="0"/>
              <a:t> </a:t>
            </a:r>
            <a:r>
              <a:rPr lang="en-US" sz="2000" dirty="0" err="1" smtClean="0"/>
              <a:t>procesa</a:t>
            </a:r>
            <a:r>
              <a:rPr lang="en-US" sz="2000" dirty="0" smtClean="0"/>
              <a:t>.</a:t>
            </a:r>
          </a:p>
          <a:p>
            <a:endParaRPr lang="en-US" sz="2000" dirty="0" smtClean="0"/>
          </a:p>
          <a:p>
            <a:r>
              <a:rPr lang="en-US" sz="2000" dirty="0" err="1" smtClean="0"/>
              <a:t>Stroški</a:t>
            </a:r>
            <a:r>
              <a:rPr lang="en-US" sz="2000" dirty="0" smtClean="0"/>
              <a:t> so v </a:t>
            </a:r>
            <a:r>
              <a:rPr lang="en-US" sz="2000" dirty="0" err="1" smtClean="0"/>
              <a:t>denarju</a:t>
            </a:r>
            <a:r>
              <a:rPr lang="en-US" sz="2000" dirty="0" smtClean="0"/>
              <a:t> </a:t>
            </a:r>
            <a:r>
              <a:rPr lang="en-US" sz="2000" dirty="0" err="1" smtClean="0"/>
              <a:t>izražena</a:t>
            </a:r>
            <a:r>
              <a:rPr lang="en-US" sz="2000" dirty="0" smtClean="0"/>
              <a:t> </a:t>
            </a:r>
            <a:r>
              <a:rPr lang="en-US" sz="2000" dirty="0" err="1" smtClean="0"/>
              <a:t>poraba</a:t>
            </a:r>
            <a:r>
              <a:rPr lang="en-US" sz="2000" dirty="0" smtClean="0"/>
              <a:t> </a:t>
            </a:r>
            <a:r>
              <a:rPr lang="en-US" sz="2000" dirty="0" err="1" smtClean="0"/>
              <a:t>ali</a:t>
            </a:r>
            <a:r>
              <a:rPr lang="en-US" sz="2000" dirty="0" smtClean="0"/>
              <a:t> </a:t>
            </a:r>
            <a:r>
              <a:rPr lang="en-US" sz="2000" dirty="0" err="1" smtClean="0"/>
              <a:t>obraba</a:t>
            </a:r>
            <a:r>
              <a:rPr lang="en-US" sz="2000" dirty="0" smtClean="0"/>
              <a:t> </a:t>
            </a:r>
            <a:r>
              <a:rPr lang="en-US" sz="2000" dirty="0" err="1" smtClean="0"/>
              <a:t>posamezne</a:t>
            </a:r>
            <a:r>
              <a:rPr lang="en-US" sz="2000" dirty="0" smtClean="0"/>
              <a:t> </a:t>
            </a:r>
            <a:r>
              <a:rPr lang="en-US" sz="2000" dirty="0" err="1" smtClean="0"/>
              <a:t>prvine</a:t>
            </a:r>
            <a:r>
              <a:rPr lang="en-US" sz="2000" dirty="0" smtClean="0"/>
              <a:t> </a:t>
            </a:r>
            <a:r>
              <a:rPr lang="en-US" sz="2000" dirty="0" err="1" smtClean="0"/>
              <a:t>poslovnega</a:t>
            </a:r>
            <a:r>
              <a:rPr lang="en-US" sz="2000" dirty="0" smtClean="0"/>
              <a:t> </a:t>
            </a:r>
            <a:r>
              <a:rPr lang="en-US" sz="2000" dirty="0" err="1" smtClean="0"/>
              <a:t>procesa</a:t>
            </a:r>
            <a:r>
              <a:rPr lang="en-US" sz="2000" dirty="0" smtClean="0"/>
              <a:t> </a:t>
            </a:r>
            <a:r>
              <a:rPr lang="en-US" sz="2000" dirty="0" err="1" smtClean="0"/>
              <a:t>pri</a:t>
            </a:r>
            <a:r>
              <a:rPr lang="en-US" sz="2000" dirty="0" smtClean="0"/>
              <a:t> </a:t>
            </a:r>
            <a:r>
              <a:rPr lang="en-US" sz="2000" dirty="0" err="1" smtClean="0"/>
              <a:t>nastajanju</a:t>
            </a:r>
            <a:r>
              <a:rPr lang="en-US" sz="2000" dirty="0" smtClean="0"/>
              <a:t> </a:t>
            </a:r>
            <a:r>
              <a:rPr lang="en-US" sz="2000" dirty="0" err="1" smtClean="0"/>
              <a:t>ali</a:t>
            </a:r>
            <a:r>
              <a:rPr lang="en-US" sz="2000" dirty="0" smtClean="0"/>
              <a:t> </a:t>
            </a:r>
            <a:r>
              <a:rPr lang="en-US" sz="2000" dirty="0" err="1" smtClean="0"/>
              <a:t>razpečevanju</a:t>
            </a:r>
            <a:r>
              <a:rPr lang="en-US" sz="2000" dirty="0" smtClean="0"/>
              <a:t> </a:t>
            </a:r>
            <a:r>
              <a:rPr lang="en-US" sz="2000" dirty="0" err="1" smtClean="0"/>
              <a:t>poslovnih</a:t>
            </a:r>
            <a:r>
              <a:rPr lang="en-US" sz="2000" dirty="0" smtClean="0"/>
              <a:t> </a:t>
            </a:r>
            <a:r>
              <a:rPr lang="en-US" sz="2000" dirty="0" err="1" smtClean="0"/>
              <a:t>učinkov</a:t>
            </a:r>
            <a:r>
              <a:rPr lang="en-US" sz="2000" dirty="0" smtClean="0"/>
              <a:t>.</a:t>
            </a:r>
          </a:p>
          <a:p>
            <a:endParaRPr lang="sl-SI" dirty="0" smtClean="0"/>
          </a:p>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229200"/>
            <a:ext cx="8347527"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93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Delitev stroškov</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4" name="Pravokotnik 3"/>
          <p:cNvSpPr/>
          <p:nvPr/>
        </p:nvSpPr>
        <p:spPr>
          <a:xfrm>
            <a:off x="2286000" y="2136339"/>
            <a:ext cx="4572000" cy="1938992"/>
          </a:xfrm>
          <a:prstGeom prst="rect">
            <a:avLst/>
          </a:prstGeom>
        </p:spPr>
        <p:txBody>
          <a:bodyPr>
            <a:spAutoFit/>
          </a:bodyPr>
          <a:lstStyle/>
          <a:p>
            <a:pPr marL="285750" indent="-285750">
              <a:buFont typeface="Arial" panose="020B0604020202020204" pitchFamily="34" charset="0"/>
              <a:buChar char="•"/>
            </a:pPr>
            <a:r>
              <a:rPr lang="en-US" sz="2000" b="1" dirty="0" err="1" smtClean="0">
                <a:solidFill>
                  <a:srgbClr val="7030A0"/>
                </a:solidFill>
              </a:rPr>
              <a:t>naravne</a:t>
            </a:r>
            <a:r>
              <a:rPr lang="en-US" sz="2000" b="1" dirty="0" smtClean="0">
                <a:solidFill>
                  <a:srgbClr val="7030A0"/>
                </a:solidFill>
              </a:rPr>
              <a:t> </a:t>
            </a:r>
            <a:r>
              <a:rPr lang="en-US" sz="2000" b="1" dirty="0" err="1" smtClean="0">
                <a:solidFill>
                  <a:srgbClr val="7030A0"/>
                </a:solidFill>
              </a:rPr>
              <a:t>vrste</a:t>
            </a:r>
            <a:r>
              <a:rPr lang="en-US" sz="2000" b="1" dirty="0" smtClean="0">
                <a:solidFill>
                  <a:srgbClr val="7030A0"/>
                </a:solidFill>
              </a:rPr>
              <a:t> </a:t>
            </a:r>
            <a:r>
              <a:rPr lang="en-US" sz="2000" b="1" dirty="0" err="1" smtClean="0">
                <a:solidFill>
                  <a:srgbClr val="7030A0"/>
                </a:solidFill>
              </a:rPr>
              <a:t>stroškov</a:t>
            </a:r>
            <a:endParaRPr lang="sl-SI" sz="2000" b="1" dirty="0" smtClean="0">
              <a:solidFill>
                <a:srgbClr val="7030A0"/>
              </a:solidFill>
            </a:endParaRPr>
          </a:p>
          <a:p>
            <a:pPr marL="285750" indent="-285750">
              <a:buFont typeface="Arial" panose="020B0604020202020204" pitchFamily="34" charset="0"/>
              <a:buChar char="•"/>
            </a:pPr>
            <a:endParaRPr lang="sl-SI" sz="2000" b="1" dirty="0">
              <a:solidFill>
                <a:srgbClr val="7030A0"/>
              </a:solidFill>
            </a:endParaRPr>
          </a:p>
          <a:p>
            <a:pPr marL="285750" indent="-285750">
              <a:buFont typeface="Arial" panose="020B0604020202020204" pitchFamily="34" charset="0"/>
              <a:buChar char="•"/>
            </a:pPr>
            <a:r>
              <a:rPr lang="en-US" sz="2000" dirty="0" err="1" smtClean="0"/>
              <a:t>strošk</a:t>
            </a:r>
            <a:r>
              <a:rPr lang="sl-SI" sz="2000" dirty="0" smtClean="0"/>
              <a:t>i</a:t>
            </a:r>
            <a:r>
              <a:rPr lang="en-US" sz="2000" dirty="0" smtClean="0"/>
              <a:t> </a:t>
            </a:r>
            <a:r>
              <a:rPr lang="en-US" sz="2000" dirty="0" err="1" smtClean="0"/>
              <a:t>delovnih</a:t>
            </a:r>
            <a:r>
              <a:rPr lang="en-US" sz="2000" dirty="0" smtClean="0"/>
              <a:t> </a:t>
            </a:r>
            <a:r>
              <a:rPr lang="en-US" sz="2000" dirty="0" err="1" smtClean="0"/>
              <a:t>sredstev</a:t>
            </a:r>
            <a:r>
              <a:rPr lang="en-US" sz="2000" dirty="0" smtClean="0"/>
              <a:t>,</a:t>
            </a:r>
          </a:p>
          <a:p>
            <a:pPr marL="285750" indent="-285750">
              <a:buFont typeface="Arial" panose="020B0604020202020204" pitchFamily="34" charset="0"/>
              <a:buChar char="•"/>
            </a:pPr>
            <a:r>
              <a:rPr lang="en-US" sz="2000" dirty="0" err="1" smtClean="0"/>
              <a:t>strošk</a:t>
            </a:r>
            <a:r>
              <a:rPr lang="sl-SI" sz="2000" dirty="0" smtClean="0"/>
              <a:t>i</a:t>
            </a:r>
            <a:r>
              <a:rPr lang="en-US" sz="2000" dirty="0" smtClean="0"/>
              <a:t> </a:t>
            </a:r>
            <a:r>
              <a:rPr lang="en-US" sz="2000" dirty="0" err="1" smtClean="0"/>
              <a:t>predmetov</a:t>
            </a:r>
            <a:r>
              <a:rPr lang="en-US" sz="2000" dirty="0" smtClean="0"/>
              <a:t> </a:t>
            </a:r>
            <a:r>
              <a:rPr lang="en-US" sz="2000" dirty="0" err="1" smtClean="0"/>
              <a:t>dela</a:t>
            </a:r>
            <a:r>
              <a:rPr lang="en-US" sz="2000" dirty="0" smtClean="0"/>
              <a:t>,</a:t>
            </a:r>
          </a:p>
          <a:p>
            <a:pPr marL="285750" indent="-285750">
              <a:buFont typeface="Arial" panose="020B0604020202020204" pitchFamily="34" charset="0"/>
              <a:buChar char="•"/>
            </a:pPr>
            <a:r>
              <a:rPr lang="en-US" sz="2000" dirty="0" err="1" smtClean="0"/>
              <a:t>strošk</a:t>
            </a:r>
            <a:r>
              <a:rPr lang="sl-SI" sz="2000" dirty="0" smtClean="0"/>
              <a:t>i</a:t>
            </a:r>
            <a:r>
              <a:rPr lang="en-US" sz="2000" dirty="0" smtClean="0"/>
              <a:t> </a:t>
            </a:r>
            <a:r>
              <a:rPr lang="en-US" sz="2000" dirty="0" err="1" smtClean="0"/>
              <a:t>dela</a:t>
            </a:r>
            <a:r>
              <a:rPr lang="en-US" sz="2000" dirty="0" smtClean="0"/>
              <a:t> in</a:t>
            </a:r>
          </a:p>
          <a:p>
            <a:pPr marL="285750" indent="-285750">
              <a:buFont typeface="Arial" panose="020B0604020202020204" pitchFamily="34" charset="0"/>
              <a:buChar char="•"/>
            </a:pPr>
            <a:r>
              <a:rPr lang="en-US" sz="2000" dirty="0" err="1" smtClean="0"/>
              <a:t>strošk</a:t>
            </a:r>
            <a:r>
              <a:rPr lang="sl-SI" sz="2000" dirty="0" smtClean="0"/>
              <a:t>i</a:t>
            </a:r>
            <a:r>
              <a:rPr lang="en-US" sz="2000" dirty="0" smtClean="0"/>
              <a:t> </a:t>
            </a:r>
            <a:r>
              <a:rPr lang="en-US" sz="2000" dirty="0" err="1" smtClean="0"/>
              <a:t>storitev</a:t>
            </a:r>
            <a:endParaRPr lang="en-US" sz="2000" dirty="0"/>
          </a:p>
        </p:txBody>
      </p:sp>
    </p:spTree>
    <p:extLst>
      <p:ext uri="{BB962C8B-B14F-4D97-AF65-F5344CB8AC3E}">
        <p14:creationId xmlns:p14="http://schemas.microsoft.com/office/powerpoint/2010/main" val="511937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VRSTE STROŠKOV GLEDE NA OBSEG DEJAVNOSTI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319676" y="2017713"/>
            <a:ext cx="4572000" cy="2862322"/>
          </a:xfrm>
          <a:prstGeom prst="rect">
            <a:avLst/>
          </a:prstGeom>
        </p:spPr>
        <p:txBody>
          <a:bodyPr>
            <a:spAutoFit/>
          </a:bodyPr>
          <a:lstStyle/>
          <a:p>
            <a:r>
              <a:rPr lang="en-US" dirty="0" err="1">
                <a:solidFill>
                  <a:srgbClr val="000000"/>
                </a:solidFill>
              </a:rPr>
              <a:t>Stalne</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delimo</a:t>
            </a:r>
            <a:r>
              <a:rPr lang="sl-SI" dirty="0">
                <a:solidFill>
                  <a:srgbClr val="000000"/>
                </a:solidFill>
              </a:rPr>
              <a:t>:</a:t>
            </a:r>
          </a:p>
          <a:p>
            <a:endParaRPr lang="en-US" dirty="0">
              <a:solidFill>
                <a:srgbClr val="000000"/>
              </a:solidFill>
            </a:endParaRPr>
          </a:p>
          <a:p>
            <a:pPr marL="285750" indent="-285750">
              <a:buFont typeface="Arial" panose="020B0604020202020204" pitchFamily="34" charset="0"/>
              <a:buChar char="•"/>
            </a:pPr>
            <a:r>
              <a:rPr lang="en-US" b="1" dirty="0" err="1">
                <a:solidFill>
                  <a:srgbClr val="7030A0"/>
                </a:solidFill>
              </a:rPr>
              <a:t>neomejeno</a:t>
            </a:r>
            <a:r>
              <a:rPr lang="en-US" b="1" dirty="0">
                <a:solidFill>
                  <a:srgbClr val="7030A0"/>
                </a:solidFill>
              </a:rPr>
              <a:t> </a:t>
            </a:r>
            <a:r>
              <a:rPr lang="en-US" b="1" dirty="0" err="1">
                <a:solidFill>
                  <a:srgbClr val="7030A0"/>
                </a:solidFill>
              </a:rPr>
              <a:t>stalne</a:t>
            </a:r>
            <a:r>
              <a:rPr lang="en-US" b="1" dirty="0">
                <a:solidFill>
                  <a:srgbClr val="7030A0"/>
                </a:solidFill>
              </a:rPr>
              <a:t> in </a:t>
            </a:r>
          </a:p>
          <a:p>
            <a:pPr marL="285750" indent="-285750">
              <a:buFont typeface="Arial" panose="020B0604020202020204" pitchFamily="34" charset="0"/>
              <a:buChar char="•"/>
            </a:pPr>
            <a:r>
              <a:rPr lang="en-US" b="1" dirty="0" err="1">
                <a:solidFill>
                  <a:srgbClr val="7030A0"/>
                </a:solidFill>
              </a:rPr>
              <a:t>omejeno</a:t>
            </a:r>
            <a:r>
              <a:rPr lang="en-US" b="1" dirty="0">
                <a:solidFill>
                  <a:srgbClr val="7030A0"/>
                </a:solidFill>
              </a:rPr>
              <a:t> </a:t>
            </a:r>
            <a:r>
              <a:rPr lang="en-US" b="1" dirty="0" err="1">
                <a:solidFill>
                  <a:srgbClr val="7030A0"/>
                </a:solidFill>
              </a:rPr>
              <a:t>stalne</a:t>
            </a:r>
            <a:r>
              <a:rPr lang="en-US" b="1" dirty="0">
                <a:solidFill>
                  <a:srgbClr val="7030A0"/>
                </a:solidFill>
              </a:rPr>
              <a:t> </a:t>
            </a:r>
            <a:r>
              <a:rPr lang="en-US" b="1" dirty="0" err="1">
                <a:solidFill>
                  <a:srgbClr val="7030A0"/>
                </a:solidFill>
              </a:rPr>
              <a:t>stroške</a:t>
            </a:r>
            <a:r>
              <a:rPr lang="en-US" b="1" dirty="0">
                <a:solidFill>
                  <a:srgbClr val="7030A0"/>
                </a:solidFill>
              </a:rPr>
              <a:t>, </a:t>
            </a:r>
          </a:p>
          <a:p>
            <a:endParaRPr lang="en-US" dirty="0">
              <a:solidFill>
                <a:srgbClr val="000000"/>
              </a:solidFill>
            </a:endParaRPr>
          </a:p>
          <a:p>
            <a:r>
              <a:rPr lang="en-US" dirty="0" err="1">
                <a:solidFill>
                  <a:srgbClr val="000000"/>
                </a:solidFill>
              </a:rPr>
              <a:t>Spremenljive</a:t>
            </a:r>
            <a:r>
              <a:rPr lang="en-US" dirty="0">
                <a:solidFill>
                  <a:srgbClr val="000000"/>
                </a:solidFill>
              </a:rPr>
              <a:t> pa </a:t>
            </a:r>
            <a:r>
              <a:rPr lang="en-US" dirty="0" err="1">
                <a:solidFill>
                  <a:srgbClr val="000000"/>
                </a:solidFill>
              </a:rPr>
              <a:t>na</a:t>
            </a:r>
            <a:r>
              <a:rPr lang="sl-SI" dirty="0">
                <a:solidFill>
                  <a:srgbClr val="000000"/>
                </a:solidFill>
              </a:rPr>
              <a:t>:</a:t>
            </a:r>
          </a:p>
          <a:p>
            <a:r>
              <a:rPr lang="en-US" dirty="0">
                <a:solidFill>
                  <a:srgbClr val="000000"/>
                </a:solidFill>
              </a:rPr>
              <a:t> </a:t>
            </a:r>
          </a:p>
          <a:p>
            <a:pPr marL="285750" indent="-285750">
              <a:buFont typeface="Arial" panose="020B0604020202020204" pitchFamily="34" charset="0"/>
              <a:buChar char="•"/>
            </a:pPr>
            <a:r>
              <a:rPr lang="en-US" b="1" dirty="0" err="1">
                <a:solidFill>
                  <a:srgbClr val="7030A0"/>
                </a:solidFill>
              </a:rPr>
              <a:t>sorazmerne</a:t>
            </a:r>
            <a:r>
              <a:rPr lang="en-US" b="1" dirty="0">
                <a:solidFill>
                  <a:srgbClr val="7030A0"/>
                </a:solidFill>
              </a:rPr>
              <a:t>, </a:t>
            </a:r>
          </a:p>
          <a:p>
            <a:pPr marL="285750" indent="-285750">
              <a:buFont typeface="Arial" panose="020B0604020202020204" pitchFamily="34" charset="0"/>
              <a:buChar char="•"/>
            </a:pPr>
            <a:r>
              <a:rPr lang="en-US" b="1" dirty="0" err="1">
                <a:solidFill>
                  <a:srgbClr val="7030A0"/>
                </a:solidFill>
              </a:rPr>
              <a:t>napredujoče</a:t>
            </a:r>
            <a:endParaRPr lang="en-US" b="1" dirty="0">
              <a:solidFill>
                <a:srgbClr val="7030A0"/>
              </a:solidFill>
            </a:endParaRPr>
          </a:p>
          <a:p>
            <a:pPr marL="285750" indent="-285750">
              <a:buFont typeface="Arial" panose="020B0604020202020204" pitchFamily="34" charset="0"/>
              <a:buChar char="•"/>
            </a:pPr>
            <a:r>
              <a:rPr lang="en-US" b="1" dirty="0">
                <a:solidFill>
                  <a:srgbClr val="7030A0"/>
                </a:solidFill>
              </a:rPr>
              <a:t>in </a:t>
            </a:r>
            <a:r>
              <a:rPr lang="en-US" b="1" dirty="0" err="1">
                <a:solidFill>
                  <a:srgbClr val="7030A0"/>
                </a:solidFill>
              </a:rPr>
              <a:t>nazadujoče</a:t>
            </a:r>
            <a:r>
              <a:rPr lang="en-US" b="1" dirty="0">
                <a:solidFill>
                  <a:srgbClr val="7030A0"/>
                </a:solidFill>
              </a:rPr>
              <a:t> </a:t>
            </a:r>
            <a:r>
              <a:rPr lang="en-US" b="1" dirty="0" err="1">
                <a:solidFill>
                  <a:srgbClr val="7030A0"/>
                </a:solidFill>
              </a:rPr>
              <a:t>stroške</a:t>
            </a:r>
            <a:endParaRPr lang="en-US" b="1" dirty="0">
              <a:solidFill>
                <a:srgbClr val="7030A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469" y="3686671"/>
            <a:ext cx="3151187"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46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VRSTE STROŠKOV GLEDE NA OBSEG DEJAVNOSTI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1859340"/>
            <a:ext cx="6102350" cy="3847207"/>
          </a:xfrm>
          <a:prstGeom prst="rect">
            <a:avLst/>
          </a:prstGeom>
        </p:spPr>
        <p:txBody>
          <a:bodyPr wrap="square">
            <a:spAutoFit/>
          </a:bodyPr>
          <a:lstStyle/>
          <a:p>
            <a:r>
              <a:rPr lang="en-US" dirty="0" err="1">
                <a:solidFill>
                  <a:srgbClr val="000000"/>
                </a:solidFill>
              </a:rPr>
              <a:t>Vsi</a:t>
            </a:r>
            <a:r>
              <a:rPr lang="en-US" dirty="0">
                <a:solidFill>
                  <a:srgbClr val="000000"/>
                </a:solidFill>
              </a:rPr>
              <a:t> </a:t>
            </a:r>
            <a:r>
              <a:rPr lang="en-US" dirty="0" err="1">
                <a:solidFill>
                  <a:srgbClr val="000000"/>
                </a:solidFill>
              </a:rPr>
              <a:t>stroški</a:t>
            </a:r>
            <a:r>
              <a:rPr lang="en-US" dirty="0">
                <a:solidFill>
                  <a:srgbClr val="000000"/>
                </a:solidFill>
              </a:rPr>
              <a:t> se </a:t>
            </a:r>
            <a:r>
              <a:rPr lang="en-US" dirty="0" err="1">
                <a:solidFill>
                  <a:srgbClr val="000000"/>
                </a:solidFill>
              </a:rPr>
              <a:t>pri</a:t>
            </a:r>
            <a:r>
              <a:rPr lang="en-US" dirty="0">
                <a:solidFill>
                  <a:srgbClr val="000000"/>
                </a:solidFill>
              </a:rPr>
              <a:t> </a:t>
            </a:r>
            <a:r>
              <a:rPr lang="en-US" dirty="0" err="1">
                <a:solidFill>
                  <a:srgbClr val="000000"/>
                </a:solidFill>
              </a:rPr>
              <a:t>spreminjanju</a:t>
            </a:r>
            <a:r>
              <a:rPr lang="en-US" dirty="0">
                <a:solidFill>
                  <a:srgbClr val="000000"/>
                </a:solidFill>
              </a:rPr>
              <a:t> </a:t>
            </a:r>
            <a:r>
              <a:rPr lang="en-US" dirty="0" err="1">
                <a:solidFill>
                  <a:srgbClr val="000000"/>
                </a:solidFill>
              </a:rPr>
              <a:t>obsega</a:t>
            </a:r>
            <a:r>
              <a:rPr lang="en-US" dirty="0">
                <a:solidFill>
                  <a:srgbClr val="000000"/>
                </a:solidFill>
              </a:rPr>
              <a:t> </a:t>
            </a:r>
            <a:r>
              <a:rPr lang="en-US" dirty="0" err="1">
                <a:solidFill>
                  <a:srgbClr val="000000"/>
                </a:solidFill>
              </a:rPr>
              <a:t>dejavnosti</a:t>
            </a:r>
            <a:r>
              <a:rPr lang="en-US" dirty="0">
                <a:solidFill>
                  <a:srgbClr val="000000"/>
                </a:solidFill>
              </a:rPr>
              <a:t> ne </a:t>
            </a:r>
            <a:r>
              <a:rPr lang="en-US" dirty="0" err="1">
                <a:solidFill>
                  <a:srgbClr val="000000"/>
                </a:solidFill>
              </a:rPr>
              <a:t>obnašajo</a:t>
            </a:r>
            <a:r>
              <a:rPr lang="en-US" dirty="0">
                <a:solidFill>
                  <a:srgbClr val="000000"/>
                </a:solidFill>
              </a:rPr>
              <a:t> </a:t>
            </a:r>
            <a:r>
              <a:rPr lang="en-US" dirty="0" err="1">
                <a:solidFill>
                  <a:srgbClr val="000000"/>
                </a:solidFill>
              </a:rPr>
              <a:t>enako</a:t>
            </a:r>
            <a:r>
              <a:rPr lang="en-US" dirty="0">
                <a:solidFill>
                  <a:srgbClr val="000000"/>
                </a:solidFill>
              </a:rPr>
              <a:t>. </a:t>
            </a:r>
            <a:endParaRPr lang="sl-SI" dirty="0">
              <a:solidFill>
                <a:srgbClr val="000000"/>
              </a:solidFill>
            </a:endParaRPr>
          </a:p>
          <a:p>
            <a:endParaRPr lang="en-US" dirty="0">
              <a:solidFill>
                <a:srgbClr val="000000"/>
              </a:solidFill>
            </a:endParaRPr>
          </a:p>
          <a:p>
            <a:r>
              <a:rPr lang="en-US" dirty="0" err="1">
                <a:solidFill>
                  <a:srgbClr val="000000"/>
                </a:solidFill>
              </a:rPr>
              <a:t>Zato</a:t>
            </a:r>
            <a:r>
              <a:rPr lang="en-US" dirty="0">
                <a:solidFill>
                  <a:srgbClr val="000000"/>
                </a:solidFill>
              </a:rPr>
              <a:t> </a:t>
            </a:r>
            <a:r>
              <a:rPr lang="en-US" dirty="0" err="1">
                <a:solidFill>
                  <a:srgbClr val="000000"/>
                </a:solidFill>
              </a:rPr>
              <a:t>jih</a:t>
            </a:r>
            <a:r>
              <a:rPr lang="en-US" dirty="0">
                <a:solidFill>
                  <a:srgbClr val="000000"/>
                </a:solidFill>
              </a:rPr>
              <a:t> </a:t>
            </a:r>
            <a:r>
              <a:rPr lang="en-US" dirty="0" err="1">
                <a:solidFill>
                  <a:srgbClr val="000000"/>
                </a:solidFill>
              </a:rPr>
              <a:t>delimo</a:t>
            </a:r>
            <a:r>
              <a:rPr lang="en-US" dirty="0">
                <a:solidFill>
                  <a:srgbClr val="000000"/>
                </a:solidFill>
              </a:rPr>
              <a:t> :</a:t>
            </a:r>
            <a:endParaRPr lang="sl-SI"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sz="2000" b="1" dirty="0" err="1">
                <a:solidFill>
                  <a:srgbClr val="7030A0"/>
                </a:solidFill>
              </a:rPr>
              <a:t>stalne</a:t>
            </a:r>
            <a:r>
              <a:rPr lang="en-US" sz="2000" b="1" dirty="0">
                <a:solidFill>
                  <a:srgbClr val="7030A0"/>
                </a:solidFill>
              </a:rPr>
              <a:t> </a:t>
            </a:r>
            <a:r>
              <a:rPr lang="en-US" sz="2000" b="1" dirty="0" err="1">
                <a:solidFill>
                  <a:srgbClr val="7030A0"/>
                </a:solidFill>
              </a:rPr>
              <a:t>oziroma</a:t>
            </a:r>
            <a:r>
              <a:rPr lang="en-US" sz="2000" b="1" dirty="0">
                <a:solidFill>
                  <a:srgbClr val="7030A0"/>
                </a:solidFill>
              </a:rPr>
              <a:t> </a:t>
            </a:r>
            <a:r>
              <a:rPr lang="en-US" sz="2000" b="1" dirty="0" err="1">
                <a:solidFill>
                  <a:srgbClr val="7030A0"/>
                </a:solidFill>
              </a:rPr>
              <a:t>fiksne</a:t>
            </a:r>
            <a:r>
              <a:rPr lang="en-US" sz="2000" b="1" dirty="0">
                <a:solidFill>
                  <a:srgbClr val="7030A0"/>
                </a:solidFill>
              </a:rPr>
              <a:t> (</a:t>
            </a:r>
            <a:r>
              <a:rPr lang="en-US" sz="2000" b="1" dirty="0" err="1">
                <a:solidFill>
                  <a:srgbClr val="7030A0"/>
                </a:solidFill>
              </a:rPr>
              <a:t>angl.</a:t>
            </a:r>
            <a:r>
              <a:rPr lang="en-US" sz="2000" b="1" dirty="0">
                <a:solidFill>
                  <a:srgbClr val="7030A0"/>
                </a:solidFill>
              </a:rPr>
              <a:t> fixed costs FC) in </a:t>
            </a:r>
            <a:endParaRPr lang="sl-SI" sz="2000" b="1" dirty="0">
              <a:solidFill>
                <a:srgbClr val="7030A0"/>
              </a:solidFill>
            </a:endParaRPr>
          </a:p>
          <a:p>
            <a:pPr marL="285750" indent="-285750">
              <a:buFont typeface="Arial" panose="020B0604020202020204" pitchFamily="34" charset="0"/>
              <a:buChar char="•"/>
            </a:pPr>
            <a:endParaRPr lang="en-US" sz="2000" b="1" dirty="0">
              <a:solidFill>
                <a:srgbClr val="7030A0"/>
              </a:solidFill>
            </a:endParaRPr>
          </a:p>
          <a:p>
            <a:pPr marL="285750" indent="-285750">
              <a:buFont typeface="Arial" panose="020B0604020202020204" pitchFamily="34" charset="0"/>
              <a:buChar char="•"/>
            </a:pPr>
            <a:r>
              <a:rPr lang="en-US" sz="2000" b="1" dirty="0" err="1">
                <a:solidFill>
                  <a:srgbClr val="7030A0"/>
                </a:solidFill>
              </a:rPr>
              <a:t>spremenljive</a:t>
            </a:r>
            <a:r>
              <a:rPr lang="en-US" sz="2000" b="1" dirty="0">
                <a:solidFill>
                  <a:srgbClr val="7030A0"/>
                </a:solidFill>
              </a:rPr>
              <a:t> </a:t>
            </a:r>
            <a:r>
              <a:rPr lang="en-US" sz="2000" b="1" dirty="0" err="1">
                <a:solidFill>
                  <a:srgbClr val="7030A0"/>
                </a:solidFill>
              </a:rPr>
              <a:t>oziroma</a:t>
            </a:r>
            <a:r>
              <a:rPr lang="en-US" sz="2000" b="1" dirty="0">
                <a:solidFill>
                  <a:srgbClr val="7030A0"/>
                </a:solidFill>
              </a:rPr>
              <a:t> </a:t>
            </a:r>
            <a:r>
              <a:rPr lang="en-US" sz="2000" b="1" dirty="0" err="1">
                <a:solidFill>
                  <a:srgbClr val="7030A0"/>
                </a:solidFill>
              </a:rPr>
              <a:t>variabilne</a:t>
            </a:r>
            <a:r>
              <a:rPr lang="en-US" sz="2000" b="1" dirty="0">
                <a:solidFill>
                  <a:srgbClr val="7030A0"/>
                </a:solidFill>
              </a:rPr>
              <a:t> (</a:t>
            </a:r>
            <a:r>
              <a:rPr lang="en-US" sz="2000" b="1" dirty="0" err="1">
                <a:solidFill>
                  <a:srgbClr val="7030A0"/>
                </a:solidFill>
              </a:rPr>
              <a:t>angl.</a:t>
            </a:r>
            <a:r>
              <a:rPr lang="en-US" sz="2000" b="1" dirty="0">
                <a:solidFill>
                  <a:srgbClr val="7030A0"/>
                </a:solidFill>
              </a:rPr>
              <a:t> variable costs</a:t>
            </a:r>
            <a:r>
              <a:rPr lang="sl-SI" sz="2000" b="1" dirty="0">
                <a:solidFill>
                  <a:srgbClr val="7030A0"/>
                </a:solidFill>
              </a:rPr>
              <a:t> </a:t>
            </a:r>
            <a:r>
              <a:rPr lang="en-US" sz="2000" b="1" dirty="0">
                <a:solidFill>
                  <a:srgbClr val="7030A0"/>
                </a:solidFill>
              </a:rPr>
              <a:t>VC)</a:t>
            </a:r>
          </a:p>
          <a:p>
            <a:endParaRPr lang="en-US" dirty="0">
              <a:solidFill>
                <a:srgbClr val="000000"/>
              </a:solidFill>
            </a:endParaRPr>
          </a:p>
          <a:p>
            <a:r>
              <a:rPr lang="en-US" dirty="0">
                <a:solidFill>
                  <a:srgbClr val="000000"/>
                </a:solidFill>
              </a:rPr>
              <a:t>Na </a:t>
            </a:r>
            <a:r>
              <a:rPr lang="en-US" dirty="0" err="1">
                <a:solidFill>
                  <a:srgbClr val="000000"/>
                </a:solidFill>
              </a:rPr>
              <a:t>stalne</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dejavnosti</a:t>
            </a:r>
            <a:r>
              <a:rPr lang="en-US" dirty="0">
                <a:solidFill>
                  <a:srgbClr val="000000"/>
                </a:solidFill>
              </a:rPr>
              <a:t> ne </a:t>
            </a:r>
            <a:r>
              <a:rPr lang="en-US" dirty="0" err="1">
                <a:solidFill>
                  <a:srgbClr val="000000"/>
                </a:solidFill>
              </a:rPr>
              <a:t>vpliva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spremenljive</a:t>
            </a:r>
            <a:r>
              <a:rPr lang="en-US" dirty="0">
                <a:solidFill>
                  <a:srgbClr val="000000"/>
                </a:solidFill>
              </a:rPr>
              <a:t> pa</a:t>
            </a:r>
          </a:p>
        </p:txBody>
      </p:sp>
    </p:spTree>
    <p:extLst>
      <p:ext uri="{BB962C8B-B14F-4D97-AF65-F5344CB8AC3E}">
        <p14:creationId xmlns:p14="http://schemas.microsoft.com/office/powerpoint/2010/main" val="85934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Stalni (fiksni)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274838"/>
            <a:ext cx="4572000" cy="2585323"/>
          </a:xfrm>
          <a:prstGeom prst="rect">
            <a:avLst/>
          </a:prstGeom>
        </p:spPr>
        <p:txBody>
          <a:bodyPr>
            <a:spAutoFit/>
          </a:bodyPr>
          <a:lstStyle/>
          <a:p>
            <a:r>
              <a:rPr lang="en-US" dirty="0" smtClean="0"/>
              <a:t>To so </a:t>
            </a:r>
            <a:r>
              <a:rPr lang="en-US" dirty="0" err="1" smtClean="0"/>
              <a:t>stroški</a:t>
            </a:r>
            <a:r>
              <a:rPr lang="en-US" dirty="0" smtClean="0"/>
              <a:t>, </a:t>
            </a:r>
            <a:r>
              <a:rPr lang="en-US" dirty="0" err="1" smtClean="0"/>
              <a:t>ki</a:t>
            </a:r>
            <a:r>
              <a:rPr lang="en-US" dirty="0" smtClean="0"/>
              <a:t> so </a:t>
            </a:r>
            <a:r>
              <a:rPr lang="en-US" dirty="0" err="1" smtClean="0"/>
              <a:t>neodvisni</a:t>
            </a:r>
            <a:r>
              <a:rPr lang="en-US" dirty="0" smtClean="0"/>
              <a:t> od </a:t>
            </a:r>
            <a:r>
              <a:rPr lang="en-US" dirty="0" err="1" smtClean="0"/>
              <a:t>obsega</a:t>
            </a:r>
            <a:r>
              <a:rPr lang="en-US" dirty="0" smtClean="0"/>
              <a:t> </a:t>
            </a:r>
            <a:r>
              <a:rPr lang="en-US" dirty="0" err="1" smtClean="0"/>
              <a:t>proizvodnje</a:t>
            </a:r>
            <a:r>
              <a:rPr lang="en-US" dirty="0" smtClean="0"/>
              <a:t>; to </a:t>
            </a:r>
            <a:r>
              <a:rPr lang="en-US" dirty="0" err="1" smtClean="0"/>
              <a:t>pomeni</a:t>
            </a:r>
            <a:r>
              <a:rPr lang="en-US" dirty="0" smtClean="0"/>
              <a:t>, da </a:t>
            </a:r>
            <a:r>
              <a:rPr lang="en-US" dirty="0" err="1" smtClean="0"/>
              <a:t>jih</a:t>
            </a:r>
            <a:r>
              <a:rPr lang="en-US" dirty="0" smtClean="0"/>
              <a:t> ne </a:t>
            </a:r>
            <a:r>
              <a:rPr lang="en-US" dirty="0" err="1" smtClean="0"/>
              <a:t>povzroča</a:t>
            </a:r>
            <a:r>
              <a:rPr lang="en-US" dirty="0" smtClean="0"/>
              <a:t> </a:t>
            </a:r>
            <a:r>
              <a:rPr lang="en-US" dirty="0" err="1" smtClean="0"/>
              <a:t>proizvodnja</a:t>
            </a:r>
            <a:r>
              <a:rPr lang="en-US" dirty="0" smtClean="0"/>
              <a:t>, </a:t>
            </a:r>
            <a:r>
              <a:rPr lang="en-US" dirty="0" err="1" smtClean="0"/>
              <a:t>pač</a:t>
            </a:r>
            <a:r>
              <a:rPr lang="en-US" dirty="0" smtClean="0"/>
              <a:t> pa </a:t>
            </a:r>
            <a:r>
              <a:rPr lang="en-US" dirty="0" err="1" smtClean="0"/>
              <a:t>pripravljenost</a:t>
            </a:r>
            <a:r>
              <a:rPr lang="en-US" dirty="0" smtClean="0"/>
              <a:t> </a:t>
            </a:r>
            <a:r>
              <a:rPr lang="en-US" dirty="0" err="1" smtClean="0"/>
              <a:t>na</a:t>
            </a:r>
            <a:r>
              <a:rPr lang="en-US" dirty="0" smtClean="0"/>
              <a:t> </a:t>
            </a:r>
            <a:r>
              <a:rPr lang="en-US" dirty="0" err="1" smtClean="0"/>
              <a:t>proizvodnjo</a:t>
            </a:r>
            <a:r>
              <a:rPr lang="en-US" dirty="0" smtClean="0"/>
              <a:t>; </a:t>
            </a:r>
            <a:endParaRPr lang="sl-SI" dirty="0" smtClean="0"/>
          </a:p>
          <a:p>
            <a:endParaRPr lang="en-US" dirty="0" smtClean="0"/>
          </a:p>
          <a:p>
            <a:r>
              <a:rPr lang="en-US" dirty="0" err="1" smtClean="0"/>
              <a:t>sem</a:t>
            </a:r>
            <a:r>
              <a:rPr lang="en-US" dirty="0" smtClean="0"/>
              <a:t> </a:t>
            </a:r>
            <a:r>
              <a:rPr lang="en-US" dirty="0" err="1" smtClean="0"/>
              <a:t>spadajo</a:t>
            </a:r>
            <a:r>
              <a:rPr lang="en-US" dirty="0" smtClean="0"/>
              <a:t> </a:t>
            </a:r>
            <a:r>
              <a:rPr lang="en-US" dirty="0" err="1" smtClean="0"/>
              <a:t>na</a:t>
            </a:r>
            <a:r>
              <a:rPr lang="en-US" dirty="0" smtClean="0"/>
              <a:t> primer </a:t>
            </a:r>
            <a:r>
              <a:rPr lang="en-US" dirty="0" err="1" smtClean="0"/>
              <a:t>stroški</a:t>
            </a:r>
            <a:r>
              <a:rPr lang="en-US" dirty="0" smtClean="0"/>
              <a:t> </a:t>
            </a:r>
            <a:r>
              <a:rPr lang="en-US" dirty="0" err="1" smtClean="0"/>
              <a:t>zavarovanja</a:t>
            </a:r>
            <a:r>
              <a:rPr lang="en-US" dirty="0" smtClean="0"/>
              <a:t> pr. </a:t>
            </a:r>
            <a:r>
              <a:rPr lang="en-US" dirty="0" err="1" smtClean="0"/>
              <a:t>sredstev</a:t>
            </a:r>
            <a:r>
              <a:rPr lang="en-US" dirty="0" smtClean="0"/>
              <a:t>, </a:t>
            </a:r>
            <a:r>
              <a:rPr lang="en-US" dirty="0" err="1" smtClean="0"/>
              <a:t>stroški</a:t>
            </a:r>
            <a:r>
              <a:rPr lang="en-US" dirty="0" smtClean="0"/>
              <a:t> </a:t>
            </a:r>
            <a:r>
              <a:rPr lang="en-US" dirty="0" err="1" smtClean="0"/>
              <a:t>časovne</a:t>
            </a:r>
            <a:r>
              <a:rPr lang="en-US" dirty="0" smtClean="0"/>
              <a:t> </a:t>
            </a:r>
            <a:r>
              <a:rPr lang="en-US" dirty="0" err="1" smtClean="0"/>
              <a:t>amortizacije</a:t>
            </a:r>
            <a:r>
              <a:rPr lang="en-US" dirty="0" smtClean="0"/>
              <a:t>, </a:t>
            </a:r>
            <a:r>
              <a:rPr lang="en-US" dirty="0" err="1" smtClean="0"/>
              <a:t>obresti</a:t>
            </a:r>
            <a:r>
              <a:rPr lang="en-US" dirty="0" smtClean="0"/>
              <a:t> </a:t>
            </a:r>
            <a:r>
              <a:rPr lang="en-US" dirty="0" err="1" smtClean="0"/>
              <a:t>dolgoročnih</a:t>
            </a:r>
            <a:r>
              <a:rPr lang="en-US" dirty="0" smtClean="0"/>
              <a:t> </a:t>
            </a:r>
            <a:r>
              <a:rPr lang="en-US" dirty="0" err="1" smtClean="0"/>
              <a:t>kreditov</a:t>
            </a:r>
            <a:r>
              <a:rPr lang="en-US" dirty="0" smtClean="0"/>
              <a:t>, </a:t>
            </a:r>
            <a:r>
              <a:rPr lang="en-US" dirty="0" err="1" smtClean="0"/>
              <a:t>najemnine</a:t>
            </a:r>
            <a:r>
              <a:rPr lang="en-US" dirty="0" smtClean="0"/>
              <a:t>, </a:t>
            </a:r>
            <a:r>
              <a:rPr lang="en-US" dirty="0" err="1" smtClean="0"/>
              <a:t>plače</a:t>
            </a:r>
            <a:r>
              <a:rPr lang="en-US" dirty="0" smtClean="0"/>
              <a:t> </a:t>
            </a:r>
            <a:r>
              <a:rPr lang="en-US" dirty="0" err="1" smtClean="0"/>
              <a:t>vodilnih</a:t>
            </a:r>
            <a:r>
              <a:rPr lang="en-US" dirty="0" smtClean="0"/>
              <a:t> </a:t>
            </a:r>
            <a:r>
              <a:rPr lang="en-US" dirty="0" err="1" smtClean="0"/>
              <a:t>delavcev</a:t>
            </a:r>
            <a:r>
              <a:rPr lang="en-US" dirty="0" smtClean="0"/>
              <a:t>,..</a:t>
            </a:r>
            <a:endParaRPr lang="en-US" dirty="0"/>
          </a:p>
        </p:txBody>
      </p:sp>
    </p:spTree>
    <p:extLst>
      <p:ext uri="{BB962C8B-B14F-4D97-AF65-F5344CB8AC3E}">
        <p14:creationId xmlns:p14="http://schemas.microsoft.com/office/powerpoint/2010/main" val="99400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8" y="214313"/>
            <a:ext cx="6675437" cy="1462087"/>
          </a:xfrm>
        </p:spPr>
        <p:txBody>
          <a:bodyPr/>
          <a:lstStyle/>
          <a:p>
            <a:pPr eaLnBrk="1" hangingPunct="1"/>
            <a:r>
              <a:rPr lang="sl-SI" altLang="sl-SI" sz="3600" b="1" dirty="0"/>
              <a:t>Stalni (fiksni)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None/>
            </a:pPr>
            <a:r>
              <a:rPr lang="sl-SI" altLang="sl-SI" sz="2800" dirty="0">
                <a:solidFill>
                  <a:srgbClr val="000000"/>
                </a:solidFill>
              </a:rPr>
              <a:t>Stalni stroški se spreminjajo na enoto proizvoda, kot celota pa ne, oziroma se spremenijo šele takrat, ko se na trgu spremenijo cene fiksnih </a:t>
            </a:r>
            <a:r>
              <a:rPr lang="sl-SI" altLang="sl-SI" sz="2800" dirty="0" err="1">
                <a:solidFill>
                  <a:srgbClr val="000000"/>
                </a:solidFill>
              </a:rPr>
              <a:t>inputov</a:t>
            </a:r>
            <a:r>
              <a:rPr lang="sl-SI" altLang="sl-SI" sz="2800" dirty="0">
                <a:solidFill>
                  <a:srgbClr val="000000"/>
                </a:solidFill>
              </a:rPr>
              <a:t> (na primer stroški zavarovanja). </a:t>
            </a: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2274838"/>
            <a:ext cx="4572000" cy="369332"/>
          </a:xfrm>
          <a:prstGeom prst="rect">
            <a:avLst/>
          </a:prstGeom>
        </p:spPr>
        <p:txBody>
          <a:bodyPr>
            <a:spAutoFit/>
          </a:bodyPr>
          <a:lstStyle/>
          <a:p>
            <a:endParaRPr lang="en-US" dirty="0">
              <a:solidFill>
                <a:srgbClr val="000000"/>
              </a:solidFill>
            </a:endParaRPr>
          </a:p>
        </p:txBody>
      </p:sp>
    </p:spTree>
    <p:extLst>
      <p:ext uri="{BB962C8B-B14F-4D97-AF65-F5344CB8AC3E}">
        <p14:creationId xmlns:p14="http://schemas.microsoft.com/office/powerpoint/2010/main" val="2340212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68539" y="214313"/>
            <a:ext cx="5543549" cy="1462087"/>
          </a:xfrm>
        </p:spPr>
        <p:txBody>
          <a:bodyPr/>
          <a:lstStyle/>
          <a:p>
            <a:pPr eaLnBrk="1" hangingPunct="1"/>
            <a:r>
              <a:rPr lang="sl-SI" altLang="sl-SI" sz="3600" b="1" dirty="0"/>
              <a:t>Neomejeno stalni stroški</a:t>
            </a:r>
            <a:endParaRPr lang="sl-SI" altLang="sl-SI" sz="3600" b="1"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sp>
        <p:nvSpPr>
          <p:cNvPr id="10245"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10248"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10249" name="Rectangle 9"/>
          <p:cNvSpPr>
            <a:spLocks noChangeArrowheads="1"/>
          </p:cNvSpPr>
          <p:nvPr/>
        </p:nvSpPr>
        <p:spPr bwMode="auto">
          <a:xfrm>
            <a:off x="1908175" y="2420938"/>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endParaRPr lang="sl-SI" altLang="sl-SI" sz="2000" dirty="0" smtClean="0">
              <a:solidFill>
                <a:srgbClr val="000000"/>
              </a:solidFill>
            </a:endParaRPr>
          </a:p>
          <a:p>
            <a:pPr eaLnBrk="1" fontAlgn="base" hangingPunct="1">
              <a:spcBef>
                <a:spcPct val="0"/>
              </a:spcBef>
              <a:spcAft>
                <a:spcPct val="0"/>
              </a:spcAft>
              <a:buClrTx/>
              <a:buSzTx/>
              <a:buFontTx/>
              <a:buNone/>
            </a:pPr>
            <a:endParaRPr lang="sl-SI" altLang="sl-SI" sz="2000" dirty="0" smtClean="0">
              <a:solidFill>
                <a:srgbClr val="000000"/>
              </a:solidFill>
            </a:endParaRPr>
          </a:p>
        </p:txBody>
      </p:sp>
      <p:sp>
        <p:nvSpPr>
          <p:cNvPr id="2" name="Pravokotnik 1"/>
          <p:cNvSpPr/>
          <p:nvPr/>
        </p:nvSpPr>
        <p:spPr>
          <a:xfrm>
            <a:off x="2286000" y="1859340"/>
            <a:ext cx="5670376" cy="3477875"/>
          </a:xfrm>
          <a:prstGeom prst="rect">
            <a:avLst/>
          </a:prstGeom>
        </p:spPr>
        <p:txBody>
          <a:bodyPr wrap="square">
            <a:spAutoFit/>
          </a:bodyPr>
          <a:lstStyle/>
          <a:p>
            <a:r>
              <a:rPr lang="en-US" sz="2000" b="1" dirty="0" err="1">
                <a:solidFill>
                  <a:srgbClr val="7030A0"/>
                </a:solidFill>
              </a:rPr>
              <a:t>Neomejeno</a:t>
            </a:r>
            <a:r>
              <a:rPr lang="en-US" sz="2000" b="1" dirty="0">
                <a:solidFill>
                  <a:srgbClr val="7030A0"/>
                </a:solidFill>
              </a:rPr>
              <a:t> </a:t>
            </a:r>
            <a:r>
              <a:rPr lang="en-US" sz="2000" b="1" dirty="0" err="1">
                <a:solidFill>
                  <a:srgbClr val="7030A0"/>
                </a:solidFill>
              </a:rPr>
              <a:t>stalni</a:t>
            </a:r>
            <a:r>
              <a:rPr lang="en-US" sz="2000" b="1" dirty="0">
                <a:solidFill>
                  <a:srgbClr val="7030A0"/>
                </a:solidFill>
              </a:rPr>
              <a:t> </a:t>
            </a:r>
            <a:r>
              <a:rPr lang="en-US" sz="2000" b="1" dirty="0" err="1">
                <a:solidFill>
                  <a:srgbClr val="7030A0"/>
                </a:solidFill>
              </a:rPr>
              <a:t>ali</a:t>
            </a:r>
            <a:r>
              <a:rPr lang="en-US" sz="2000" b="1" dirty="0">
                <a:solidFill>
                  <a:srgbClr val="7030A0"/>
                </a:solidFill>
              </a:rPr>
              <a:t> </a:t>
            </a:r>
            <a:r>
              <a:rPr lang="en-US" sz="2000" b="1" dirty="0" err="1">
                <a:solidFill>
                  <a:srgbClr val="7030A0"/>
                </a:solidFill>
              </a:rPr>
              <a:t>absolutno</a:t>
            </a:r>
            <a:r>
              <a:rPr lang="en-US" sz="2000" b="1" dirty="0">
                <a:solidFill>
                  <a:srgbClr val="7030A0"/>
                </a:solidFill>
              </a:rPr>
              <a:t> </a:t>
            </a:r>
            <a:r>
              <a:rPr lang="en-US" sz="2000" b="1" dirty="0" err="1">
                <a:solidFill>
                  <a:srgbClr val="7030A0"/>
                </a:solidFill>
              </a:rPr>
              <a:t>fiksni</a:t>
            </a:r>
            <a:r>
              <a:rPr lang="en-US" sz="2000" b="1" dirty="0">
                <a:solidFill>
                  <a:srgbClr val="7030A0"/>
                </a:solidFill>
              </a:rPr>
              <a:t> </a:t>
            </a:r>
            <a:r>
              <a:rPr lang="en-US" sz="2000" b="1" dirty="0" err="1">
                <a:solidFill>
                  <a:srgbClr val="7030A0"/>
                </a:solidFill>
              </a:rPr>
              <a:t>stroški</a:t>
            </a:r>
            <a:r>
              <a:rPr lang="en-US" sz="2000" b="1" dirty="0">
                <a:solidFill>
                  <a:srgbClr val="7030A0"/>
                </a:solidFill>
              </a:rPr>
              <a:t> </a:t>
            </a:r>
            <a:r>
              <a:rPr lang="en-US" dirty="0">
                <a:solidFill>
                  <a:srgbClr val="000000"/>
                </a:solidFill>
              </a:rPr>
              <a:t>so </a:t>
            </a:r>
            <a:r>
              <a:rPr lang="en-US" dirty="0" err="1">
                <a:solidFill>
                  <a:srgbClr val="000000"/>
                </a:solidFill>
              </a:rPr>
              <a:t>tisti</a:t>
            </a:r>
            <a:r>
              <a:rPr lang="en-US" dirty="0">
                <a:solidFill>
                  <a:srgbClr val="000000"/>
                </a:solidFill>
              </a:rPr>
              <a:t> </a:t>
            </a:r>
            <a:r>
              <a:rPr lang="en-US" dirty="0" err="1">
                <a:solidFill>
                  <a:srgbClr val="000000"/>
                </a:solidFill>
              </a:rPr>
              <a:t>stroški</a:t>
            </a:r>
            <a:r>
              <a:rPr lang="en-US" dirty="0">
                <a:solidFill>
                  <a:srgbClr val="000000"/>
                </a:solidFill>
              </a:rPr>
              <a:t>, </a:t>
            </a:r>
            <a:r>
              <a:rPr lang="en-US" dirty="0" err="1">
                <a:solidFill>
                  <a:srgbClr val="000000"/>
                </a:solidFill>
              </a:rPr>
              <a:t>ki</a:t>
            </a:r>
            <a:r>
              <a:rPr lang="en-US" dirty="0">
                <a:solidFill>
                  <a:srgbClr val="000000"/>
                </a:solidFill>
              </a:rPr>
              <a:t> se ne </a:t>
            </a:r>
            <a:r>
              <a:rPr lang="en-US" dirty="0" err="1">
                <a:solidFill>
                  <a:srgbClr val="000000"/>
                </a:solidFill>
              </a:rPr>
              <a:t>spreminjajo</a:t>
            </a:r>
            <a:r>
              <a:rPr lang="en-US" dirty="0">
                <a:solidFill>
                  <a:srgbClr val="000000"/>
                </a:solidFill>
              </a:rPr>
              <a:t> ne </a:t>
            </a:r>
            <a:r>
              <a:rPr lang="en-US" dirty="0" err="1">
                <a:solidFill>
                  <a:srgbClr val="000000"/>
                </a:solidFill>
              </a:rPr>
              <a:t>glede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obseg</a:t>
            </a:r>
            <a:r>
              <a:rPr lang="en-US" dirty="0">
                <a:solidFill>
                  <a:srgbClr val="000000"/>
                </a:solidFill>
              </a:rPr>
              <a:t> </a:t>
            </a:r>
            <a:r>
              <a:rPr lang="en-US" dirty="0" err="1">
                <a:solidFill>
                  <a:srgbClr val="000000"/>
                </a:solidFill>
              </a:rPr>
              <a:t>dejavnosti</a:t>
            </a:r>
            <a:r>
              <a:rPr lang="en-US" dirty="0">
                <a:solidFill>
                  <a:srgbClr val="000000"/>
                </a:solidFill>
              </a:rPr>
              <a:t>, </a:t>
            </a:r>
            <a:r>
              <a:rPr lang="en-US" dirty="0" err="1">
                <a:solidFill>
                  <a:srgbClr val="000000"/>
                </a:solidFill>
              </a:rPr>
              <a:t>torej</a:t>
            </a:r>
            <a:r>
              <a:rPr lang="en-US" dirty="0">
                <a:solidFill>
                  <a:srgbClr val="000000"/>
                </a:solidFill>
              </a:rPr>
              <a:t> so </a:t>
            </a:r>
            <a:r>
              <a:rPr lang="en-US" dirty="0" err="1">
                <a:solidFill>
                  <a:srgbClr val="000000"/>
                </a:solidFill>
              </a:rPr>
              <a:t>enaki</a:t>
            </a:r>
            <a:r>
              <a:rPr lang="en-US" dirty="0">
                <a:solidFill>
                  <a:srgbClr val="000000"/>
                </a:solidFill>
              </a:rPr>
              <a:t>, </a:t>
            </a:r>
            <a:r>
              <a:rPr lang="en-US" dirty="0" err="1">
                <a:solidFill>
                  <a:srgbClr val="000000"/>
                </a:solidFill>
              </a:rPr>
              <a:t>če</a:t>
            </a:r>
            <a:r>
              <a:rPr lang="en-US" dirty="0">
                <a:solidFill>
                  <a:srgbClr val="000000"/>
                </a:solidFill>
              </a:rPr>
              <a:t> </a:t>
            </a:r>
            <a:r>
              <a:rPr lang="en-US" dirty="0" err="1">
                <a:solidFill>
                  <a:srgbClr val="000000"/>
                </a:solidFill>
              </a:rPr>
              <a:t>podjetje</a:t>
            </a:r>
            <a:r>
              <a:rPr lang="en-US" dirty="0">
                <a:solidFill>
                  <a:srgbClr val="000000"/>
                </a:solidFill>
              </a:rPr>
              <a:t> </a:t>
            </a:r>
            <a:r>
              <a:rPr lang="en-US" dirty="0" err="1">
                <a:solidFill>
                  <a:srgbClr val="000000"/>
                </a:solidFill>
              </a:rPr>
              <a:t>dela</a:t>
            </a:r>
            <a:r>
              <a:rPr lang="en-US" dirty="0">
                <a:solidFill>
                  <a:srgbClr val="000000"/>
                </a:solidFill>
              </a:rPr>
              <a:t> </a:t>
            </a:r>
            <a:r>
              <a:rPr lang="en-US" dirty="0" err="1">
                <a:solidFill>
                  <a:srgbClr val="000000"/>
                </a:solidFill>
              </a:rPr>
              <a:t>nič</a:t>
            </a:r>
            <a:r>
              <a:rPr lang="en-US" dirty="0">
                <a:solidFill>
                  <a:srgbClr val="000000"/>
                </a:solidFill>
              </a:rPr>
              <a:t>, </a:t>
            </a:r>
            <a:r>
              <a:rPr lang="en-US" dirty="0" err="1">
                <a:solidFill>
                  <a:srgbClr val="000000"/>
                </a:solidFill>
              </a:rPr>
              <a:t>malo</a:t>
            </a:r>
            <a:r>
              <a:rPr lang="en-US" dirty="0">
                <a:solidFill>
                  <a:srgbClr val="000000"/>
                </a:solidFill>
              </a:rPr>
              <a:t> </a:t>
            </a:r>
            <a:r>
              <a:rPr lang="en-US" dirty="0" err="1">
                <a:solidFill>
                  <a:srgbClr val="000000"/>
                </a:solidFill>
              </a:rPr>
              <a:t>ali</a:t>
            </a:r>
            <a:r>
              <a:rPr lang="en-US" dirty="0">
                <a:solidFill>
                  <a:srgbClr val="000000"/>
                </a:solidFill>
              </a:rPr>
              <a:t> </a:t>
            </a:r>
            <a:r>
              <a:rPr lang="en-US" dirty="0" err="1">
                <a:solidFill>
                  <a:srgbClr val="000000"/>
                </a:solidFill>
              </a:rPr>
              <a:t>veliko</a:t>
            </a:r>
            <a:endParaRPr lang="en-US" dirty="0">
              <a:solidFill>
                <a:srgbClr val="000000"/>
              </a:solidFill>
            </a:endParaRPr>
          </a:p>
          <a:p>
            <a:endParaRPr lang="en-US" dirty="0">
              <a:solidFill>
                <a:srgbClr val="000000"/>
              </a:solidFill>
            </a:endParaRPr>
          </a:p>
          <a:p>
            <a:r>
              <a:rPr lang="en-US" dirty="0">
                <a:solidFill>
                  <a:srgbClr val="000000"/>
                </a:solidFill>
              </a:rPr>
              <a:t>Med </a:t>
            </a:r>
            <a:r>
              <a:rPr lang="en-US" dirty="0" err="1">
                <a:solidFill>
                  <a:srgbClr val="000000"/>
                </a:solidFill>
              </a:rPr>
              <a:t>neomejeno</a:t>
            </a:r>
            <a:r>
              <a:rPr lang="en-US" dirty="0">
                <a:solidFill>
                  <a:srgbClr val="000000"/>
                </a:solidFill>
              </a:rPr>
              <a:t> </a:t>
            </a:r>
            <a:r>
              <a:rPr lang="en-US" dirty="0" err="1">
                <a:solidFill>
                  <a:srgbClr val="000000"/>
                </a:solidFill>
              </a:rPr>
              <a:t>stalne</a:t>
            </a:r>
            <a:r>
              <a:rPr lang="en-US" dirty="0">
                <a:solidFill>
                  <a:srgbClr val="000000"/>
                </a:solidFill>
              </a:rPr>
              <a:t> </a:t>
            </a:r>
            <a:r>
              <a:rPr lang="en-US" dirty="0" err="1">
                <a:solidFill>
                  <a:srgbClr val="000000"/>
                </a:solidFill>
              </a:rPr>
              <a:t>stroške</a:t>
            </a:r>
            <a:r>
              <a:rPr lang="en-US" dirty="0">
                <a:solidFill>
                  <a:srgbClr val="000000"/>
                </a:solidFill>
              </a:rPr>
              <a:t> </a:t>
            </a:r>
            <a:r>
              <a:rPr lang="en-US" dirty="0" err="1">
                <a:solidFill>
                  <a:srgbClr val="000000"/>
                </a:solidFill>
              </a:rPr>
              <a:t>štejemo</a:t>
            </a:r>
            <a:r>
              <a:rPr lang="en-US" dirty="0">
                <a:solidFill>
                  <a:srgbClr val="000000"/>
                </a:solidFill>
              </a:rPr>
              <a:t> </a:t>
            </a:r>
            <a:endParaRPr lang="sl-SI"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enakomerno</a:t>
            </a:r>
            <a:r>
              <a:rPr lang="en-US" dirty="0">
                <a:solidFill>
                  <a:srgbClr val="000000"/>
                </a:solidFill>
              </a:rPr>
              <a:t> </a:t>
            </a:r>
            <a:r>
              <a:rPr lang="en-US" dirty="0" err="1">
                <a:solidFill>
                  <a:srgbClr val="000000"/>
                </a:solidFill>
              </a:rPr>
              <a:t>časovno</a:t>
            </a:r>
            <a:r>
              <a:rPr lang="en-US" dirty="0">
                <a:solidFill>
                  <a:srgbClr val="000000"/>
                </a:solidFill>
              </a:rPr>
              <a:t> </a:t>
            </a:r>
            <a:r>
              <a:rPr lang="en-US" dirty="0" err="1">
                <a:solidFill>
                  <a:srgbClr val="000000"/>
                </a:solidFill>
              </a:rPr>
              <a:t>amortizacijo</a:t>
            </a:r>
            <a:r>
              <a:rPr lang="en-US" dirty="0">
                <a:solidFill>
                  <a:srgbClr val="000000"/>
                </a:solidFill>
              </a:rPr>
              <a:t>, </a:t>
            </a:r>
          </a:p>
          <a:p>
            <a:pPr marL="285750" indent="-285750">
              <a:buFont typeface="Arial" panose="020B0604020202020204" pitchFamily="34" charset="0"/>
              <a:buChar char="•"/>
            </a:pPr>
            <a:r>
              <a:rPr lang="en-US" dirty="0" err="1">
                <a:solidFill>
                  <a:srgbClr val="000000"/>
                </a:solidFill>
              </a:rPr>
              <a:t>fiksne</a:t>
            </a:r>
            <a:r>
              <a:rPr lang="en-US" dirty="0">
                <a:solidFill>
                  <a:srgbClr val="000000"/>
                </a:solidFill>
              </a:rPr>
              <a:t> </a:t>
            </a:r>
            <a:r>
              <a:rPr lang="en-US" dirty="0" err="1">
                <a:solidFill>
                  <a:srgbClr val="000000"/>
                </a:solidFill>
              </a:rPr>
              <a:t>obresti</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najeta</a:t>
            </a:r>
            <a:r>
              <a:rPr lang="en-US" dirty="0">
                <a:solidFill>
                  <a:srgbClr val="000000"/>
                </a:solidFill>
              </a:rPr>
              <a:t> </a:t>
            </a:r>
            <a:r>
              <a:rPr lang="en-US" dirty="0" err="1">
                <a:solidFill>
                  <a:srgbClr val="000000"/>
                </a:solidFill>
              </a:rPr>
              <a:t>posojila</a:t>
            </a:r>
            <a:r>
              <a:rPr lang="en-US" dirty="0">
                <a:solidFill>
                  <a:srgbClr val="000000"/>
                </a:solidFill>
              </a:rPr>
              <a:t>, </a:t>
            </a:r>
          </a:p>
          <a:p>
            <a:pPr marL="285750" indent="-285750">
              <a:buFont typeface="Arial" panose="020B0604020202020204" pitchFamily="34" charset="0"/>
              <a:buChar char="•"/>
            </a:pPr>
            <a:r>
              <a:rPr lang="en-US" dirty="0" err="1">
                <a:solidFill>
                  <a:srgbClr val="000000"/>
                </a:solidFill>
              </a:rPr>
              <a:t>fiksne</a:t>
            </a:r>
            <a:r>
              <a:rPr lang="en-US" dirty="0">
                <a:solidFill>
                  <a:srgbClr val="000000"/>
                </a:solidFill>
              </a:rPr>
              <a:t> </a:t>
            </a:r>
            <a:r>
              <a:rPr lang="en-US" dirty="0" err="1">
                <a:solidFill>
                  <a:srgbClr val="000000"/>
                </a:solidFill>
              </a:rPr>
              <a:t>zavarovalne</a:t>
            </a:r>
            <a:r>
              <a:rPr lang="en-US" dirty="0">
                <a:solidFill>
                  <a:srgbClr val="000000"/>
                </a:solidFill>
              </a:rPr>
              <a:t> </a:t>
            </a:r>
            <a:r>
              <a:rPr lang="en-US" dirty="0" err="1">
                <a:solidFill>
                  <a:srgbClr val="000000"/>
                </a:solidFill>
              </a:rPr>
              <a:t>premije</a:t>
            </a:r>
            <a:r>
              <a:rPr lang="en-US" dirty="0">
                <a:solidFill>
                  <a:srgbClr val="000000"/>
                </a:solidFill>
              </a:rPr>
              <a:t>, </a:t>
            </a:r>
          </a:p>
          <a:p>
            <a:pPr marL="285750" indent="-285750">
              <a:buFont typeface="Arial" panose="020B0604020202020204" pitchFamily="34" charset="0"/>
              <a:buChar char="•"/>
            </a:pPr>
            <a:r>
              <a:rPr lang="en-US" dirty="0" err="1">
                <a:solidFill>
                  <a:srgbClr val="000000"/>
                </a:solidFill>
              </a:rPr>
              <a:t>plače</a:t>
            </a:r>
            <a:r>
              <a:rPr lang="en-US" dirty="0">
                <a:solidFill>
                  <a:srgbClr val="000000"/>
                </a:solidFill>
              </a:rPr>
              <a:t> </a:t>
            </a:r>
            <a:r>
              <a:rPr lang="en-US" dirty="0" err="1">
                <a:solidFill>
                  <a:srgbClr val="000000"/>
                </a:solidFill>
              </a:rPr>
              <a:t>režijskih</a:t>
            </a:r>
            <a:r>
              <a:rPr lang="en-US" dirty="0">
                <a:solidFill>
                  <a:srgbClr val="000000"/>
                </a:solidFill>
              </a:rPr>
              <a:t> </a:t>
            </a:r>
            <a:r>
              <a:rPr lang="en-US" dirty="0" err="1">
                <a:solidFill>
                  <a:srgbClr val="000000"/>
                </a:solidFill>
              </a:rPr>
              <a:t>delavcev</a:t>
            </a:r>
            <a:r>
              <a:rPr lang="en-US" dirty="0">
                <a:solidFill>
                  <a:srgbClr val="000000"/>
                </a:solidFill>
              </a:rPr>
              <a:t>, </a:t>
            </a:r>
            <a:r>
              <a:rPr lang="en-US" dirty="0" err="1">
                <a:solidFill>
                  <a:srgbClr val="000000"/>
                </a:solidFill>
              </a:rPr>
              <a:t>najemnine</a:t>
            </a:r>
            <a:r>
              <a:rPr lang="en-US" dirty="0">
                <a:solidFill>
                  <a:srgbClr val="000000"/>
                </a:solidFill>
              </a:rPr>
              <a:t>, </a:t>
            </a:r>
          </a:p>
          <a:p>
            <a:pPr marL="285750" indent="-285750">
              <a:buFont typeface="Arial" panose="020B0604020202020204" pitchFamily="34" charset="0"/>
              <a:buChar char="•"/>
            </a:pPr>
            <a:r>
              <a:rPr lang="en-US" dirty="0" err="1">
                <a:solidFill>
                  <a:srgbClr val="000000"/>
                </a:solidFill>
              </a:rPr>
              <a:t>naročnine</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revije</a:t>
            </a:r>
            <a:r>
              <a:rPr lang="en-US" dirty="0">
                <a:solidFill>
                  <a:srgbClr val="000000"/>
                </a:solidFill>
              </a:rPr>
              <a:t>...</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631" y="4653137"/>
            <a:ext cx="2913862" cy="219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104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TotalTime>
  <Words>1272</Words>
  <Application>Microsoft Office PowerPoint</Application>
  <PresentationFormat>Diaprojekcija na zaslonu (4:3)</PresentationFormat>
  <Paragraphs>169</Paragraphs>
  <Slides>28</Slides>
  <Notes>0</Notes>
  <HiddenSlides>0</HiddenSlides>
  <MMClips>0</MMClips>
  <ScaleCrop>false</ScaleCrop>
  <HeadingPairs>
    <vt:vector size="4" baseType="variant">
      <vt:variant>
        <vt:lpstr>Tema</vt:lpstr>
      </vt:variant>
      <vt:variant>
        <vt:i4>1</vt:i4>
      </vt:variant>
      <vt:variant>
        <vt:lpstr>Naslovi diapozitivov</vt:lpstr>
      </vt:variant>
      <vt:variant>
        <vt:i4>28</vt:i4>
      </vt:variant>
    </vt:vector>
  </HeadingPairs>
  <TitlesOfParts>
    <vt:vector size="29" baseType="lpstr">
      <vt:lpstr>Blends</vt:lpstr>
      <vt:lpstr>EMP</vt:lpstr>
      <vt:lpstr>Pregled pojmov</vt:lpstr>
      <vt:lpstr>Stroški</vt:lpstr>
      <vt:lpstr>Delitev stroškov</vt:lpstr>
      <vt:lpstr>VRSTE STROŠKOV GLEDE NA OBSEG DEJAVNOSTI</vt:lpstr>
      <vt:lpstr>VRSTE STROŠKOV GLEDE NA OBSEG DEJAVNOSTI</vt:lpstr>
      <vt:lpstr>Stalni (fiksni) stroški</vt:lpstr>
      <vt:lpstr>Stalni (fiksni) stroški</vt:lpstr>
      <vt:lpstr>Neomejeno stalni stroški</vt:lpstr>
      <vt:lpstr>Neomejeni stalni (=absolutni fiksni) stroški</vt:lpstr>
      <vt:lpstr>Omejeno stalni  stroški</vt:lpstr>
      <vt:lpstr>Omejeni stalni (=relativni/conski fiksni) stroški</vt:lpstr>
      <vt:lpstr>Spremenljivi (variabilni) stroški</vt:lpstr>
      <vt:lpstr>Spremenljivi (variabilni) stroški</vt:lpstr>
      <vt:lpstr>Sorazmerno spremenljivi stroški</vt:lpstr>
      <vt:lpstr>Spremenljivi (variabilni) stroški</vt:lpstr>
      <vt:lpstr>Nazadujoče spremenljivi stroški</vt:lpstr>
      <vt:lpstr>Napredujoče spremenljivi stroški</vt:lpstr>
      <vt:lpstr>Celotni stroški</vt:lpstr>
      <vt:lpstr>Skupni stroški in določanje praga rentabilnosti</vt:lpstr>
      <vt:lpstr>Skupni stroški in določanje praga rentabilnosti</vt:lpstr>
      <vt:lpstr>Skupni stroški in določanje praga rentabilnosti</vt:lpstr>
      <vt:lpstr>Optimum</vt:lpstr>
      <vt:lpstr>Prag rentabilnosti</vt:lpstr>
      <vt:lpstr>PowerPointova predstavitev</vt:lpstr>
      <vt:lpstr>Mejni stroški</vt:lpstr>
      <vt:lpstr>Mejni stroški</vt:lpstr>
      <vt:lpstr>Pomni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 in EKP</dc:title>
  <dc:creator>Uporabnik</dc:creator>
  <cp:lastModifiedBy>Uporabnik</cp:lastModifiedBy>
  <cp:revision>8</cp:revision>
  <dcterms:created xsi:type="dcterms:W3CDTF">2015-10-22T19:43:34Z</dcterms:created>
  <dcterms:modified xsi:type="dcterms:W3CDTF">2016-11-13T19:03:20Z</dcterms:modified>
</cp:coreProperties>
</file>