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63" r:id="rId3"/>
    <p:sldId id="264" r:id="rId4"/>
    <p:sldId id="265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26D1F4-158D-4B71-A54E-2ED41625CED5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FEF5C8-759A-436E-B15E-E93131D48CB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4067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4B15D56-05FE-41B6-EEC0-EE5AA413D6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E71DD30-E80A-2F81-DBD7-EF3CE15C37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42F3078-E4EF-2F5A-8A05-486542C24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4CB34EF-BBA3-5365-9BDC-C0A738A6D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EEDD22D-716B-BABA-4F90-59F204319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6408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9B3B8D5-6256-2C32-3615-5FE98C78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F0166C78-3C77-0BA6-AC92-8A9510C15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3044155-82D7-9D1A-CE37-C97AB10BF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C16DAAD-3A14-1CC1-2A99-BE2DD795B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B9A2520-A253-B328-7D7E-A5FB4CE7E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98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1C77DF4A-3A40-70CE-DC3F-0F55B41F3C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29D45BF9-8D41-4A21-A958-251FC54183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F4D1F2F-0288-5FA9-302E-F4D9C86D4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9C8830A-7873-7D20-9B95-9F8D45150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7E39314-69DA-8256-AA9C-1CE909184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7015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sl-SI"/>
            </a:p>
          </p:txBody>
        </p:sp>
      </p:grpSp>
    </p:spTree>
    <p:extLst>
      <p:ext uri="{BB962C8B-B14F-4D97-AF65-F5344CB8AC3E}">
        <p14:creationId xmlns:p14="http://schemas.microsoft.com/office/powerpoint/2010/main" val="21642567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341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65616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34082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9878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5601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19678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277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19AF15-0713-79F2-5463-A0B485D21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DDAB1C3-CC11-EF21-8304-139B0BC9E1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832B07A-98FF-A02D-0691-FBFAE1645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52EAA31-4A68-C8C0-06DD-71DC50DE7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2EFAF92-6F8F-9F92-C9E8-40DC82D65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92717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9314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42370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5126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1A436A-2A1D-77F6-70FF-97ADA0313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554E4CA-8346-586F-565C-FD0E75BDA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1D35712-D790-5A04-1F00-4FC7A2F9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E31F29C-6B23-6F47-9112-196B3D9C3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2C710E3-B889-F99B-5496-CE908441A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3951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09E7439-D4F5-BDD8-7979-DAF4C745E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ACE46B-3C34-C730-ECE4-71E2F60BE7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3D495FE-373F-7651-8260-D6890DD6B0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4E07794-5F71-5CFE-46EF-3714BDE4D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73D11F3-7C19-C151-E68E-792825F90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23354A4-5E62-F617-6AA0-3F1AAB857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772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8E00DC-C3E1-453A-5722-4FDC72DD9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4C2C2C2-CED6-F21A-D15A-E66C1E9C12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6F523CC-8244-98C1-53B7-17C53A516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E1643553-FB9F-D430-9B6B-EBB7640E55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84BBE553-1AB2-110A-3DAB-EF91E8B7E3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A0C8506D-2A86-C7AC-E262-A28E209D1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7A5329DE-6474-358C-13EF-6DF7325B0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E342E061-19E2-7F30-C8B2-524BC0412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8055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9B2ED3-7EFF-C537-8686-47AB9601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74D39886-04ED-F318-368A-2F4CBF3C4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CB28EF79-13D1-0B8D-F432-A0D245024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1834470-94E8-C14E-0A21-F722C1FCD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417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43B713EA-D71D-B596-D1FA-6763EB131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1D325B7-D2C7-F9C3-1EE6-8FE27667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BD65C1D-5592-0C81-07AA-B5F9746DF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18985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7A32E22-F768-303E-1AB3-6C9501E5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AEB9920-5ED5-CD7C-1B93-4328EBB92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514169A-D838-62A5-8CC5-F46B6BA2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3F2F93B-ECD9-59B4-2329-C368C5E78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8F7FA436-87CC-C8D3-13CF-FD092E983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EBAA53A7-CA7E-63F6-B5E9-2C8ADB6FF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469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A6F47F-FBE8-94D5-3562-622453CFB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8F052CB-0BAF-773C-5922-05E750DB18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3A0EE69-7848-AF8B-C704-E4E2F390F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C7346392-7CAA-1BC3-56FD-730A4E2B0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A9CC80A-4821-6B3B-96D8-064FC2755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901E084-D7C1-5440-D045-F29EE41F5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28242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D5A3A252-FDC9-19B1-E00D-1D290FC67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983B822-E893-E5D2-6582-F73C14D4E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A045F4D-B015-7B95-24C4-7DD4EE2760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1CFD90-0F53-426F-8FE5-5A0CB44D34FD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0AA8DD3-429F-F00E-6246-00DFEA5CCA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5C5D8F5-7BD3-5A84-C5AD-C98B914CE0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2E706A-E360-4E40-9E28-2D5A717440F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5958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AD06241-3F44-4F05-8C3A-90EF8F80736C}" type="datetimeFigureOut">
              <a:rPr lang="sl-SI" smtClean="0"/>
              <a:t>28. 01. 2026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D150BA-AF77-4BBB-B40D-1645CFFAD640}" type="slidenum">
              <a:rPr lang="sl-SI" smtClean="0"/>
              <a:t>‹#›</a:t>
            </a:fld>
            <a:endParaRPr lang="sl-SI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714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NIČTI GLAVNI ZAKON TERMODINAMIKE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86691" y="1468582"/>
            <a:ext cx="11000509" cy="5144654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sl-SI" sz="2600" dirty="0"/>
              <a:t>Jeklena tirnica ima pri temperaturi 283 K dolžino 25 m. Kolikšno dolžino ima tirnica:</a:t>
            </a:r>
          </a:p>
          <a:p>
            <a:pPr marL="1044702" lvl="1" indent="-514350">
              <a:buAutoNum type="alphaLcParenR"/>
            </a:pPr>
            <a:r>
              <a:rPr lang="sl-SI" sz="2600" i="0" dirty="0"/>
              <a:t>poleti pri 40°C</a:t>
            </a:r>
          </a:p>
          <a:p>
            <a:pPr marL="1044702" lvl="1" indent="-514350">
              <a:buAutoNum type="alphaLcParenR"/>
            </a:pPr>
            <a:r>
              <a:rPr lang="sl-SI" sz="2600" i="0" dirty="0"/>
              <a:t>pozimi pri - 15°C</a:t>
            </a:r>
          </a:p>
          <a:p>
            <a:pPr marL="0" indent="0">
              <a:buNone/>
            </a:pPr>
            <a:endParaRPr lang="sl-SI" sz="2600" dirty="0"/>
          </a:p>
          <a:p>
            <a:pPr marL="514350" indent="-514350">
              <a:buAutoNum type="arabicPeriod"/>
            </a:pPr>
            <a:endParaRPr lang="sl-SI" sz="26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182" y="2152793"/>
            <a:ext cx="5538002" cy="446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11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NIČTI GLAVNI ZAKON TERMODINAMIKE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886691" y="1468582"/>
                <a:ext cx="11000509" cy="5144654"/>
              </a:xfrm>
            </p:spPr>
            <p:txBody>
              <a:bodyPr>
                <a:noAutofit/>
              </a:bodyPr>
              <a:lstStyle/>
              <a:p>
                <a:pPr marL="514350" indent="-514350">
                  <a:buAutoNum type="arabicPeriod" startAt="2"/>
                </a:pPr>
                <a:r>
                  <a:rPr lang="sl-SI" sz="2600" dirty="0"/>
                  <a:t>Določi spremembo volumna aluminijaste kocke s stranico a = 2 dm, če se segreje iz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6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sl-SI" sz="2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l-SI" sz="2600" b="0" i="1" smtClean="0">
                        <a:latin typeface="Cambria Math" panose="02040503050406030204" pitchFamily="18" charset="0"/>
                      </a:rPr>
                      <m:t>=20</m:t>
                    </m:r>
                    <m:r>
                      <a:rPr lang="sl-SI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sl-SI" sz="2600" dirty="0"/>
                  <a:t> na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6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sl-SI" sz="2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l-SI" sz="2600" i="1">
                        <a:latin typeface="Cambria Math" panose="02040503050406030204" pitchFamily="18" charset="0"/>
                      </a:rPr>
                      <m:t>=2</m:t>
                    </m:r>
                    <m:r>
                      <a:rPr lang="sl-SI" sz="26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sl-SI" sz="2600" i="1">
                        <a:latin typeface="Cambria Math" panose="02040503050406030204" pitchFamily="18" charset="0"/>
                      </a:rPr>
                      <m:t>0</m:t>
                    </m:r>
                    <m:r>
                      <a:rPr lang="sl-SI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sl-SI" sz="2600" dirty="0"/>
                  <a:t>. </a:t>
                </a:r>
                <a14:m>
                  <m:oMath xmlns:m="http://schemas.openxmlformats.org/officeDocument/2006/math">
                    <m:r>
                      <a:rPr lang="sl-SI" sz="2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l-SI" sz="2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=0,0000238 </m:t>
                    </m:r>
                    <m:sSup>
                      <m:sSupPr>
                        <m:ctrlPr>
                          <a:rPr lang="sl-SI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𝐾</m:t>
                        </m:r>
                      </m:e>
                      <m:sup>
                        <m:r>
                          <a:rPr lang="sl-SI" sz="2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sl-SI" sz="2600" dirty="0"/>
                  <a:t> </a:t>
                </a:r>
                <a:r>
                  <a:rPr lang="sl-SI" sz="2600" dirty="0">
                    <a:solidFill>
                      <a:srgbClr val="FF0000"/>
                    </a:solidFill>
                  </a:rPr>
                  <a:t>(S.P.)</a:t>
                </a:r>
              </a:p>
              <a:p>
                <a:pPr marL="0" indent="0">
                  <a:buNone/>
                </a:pPr>
                <a:endParaRPr lang="sl-SI" sz="2600" dirty="0"/>
              </a:p>
              <a:p>
                <a:pPr marL="514350" indent="-514350">
                  <a:buAutoNum type="arabicPeriod" startAt="3"/>
                </a:pPr>
                <a:r>
                  <a:rPr lang="sl-SI" sz="2600" dirty="0"/>
                  <a:t>Transformator prostornine 100 litrov je napolnjen s transformatorskim oljem, ki ima temperaturo 20</a:t>
                </a:r>
                <a14:m>
                  <m:oMath xmlns:m="http://schemas.openxmlformats.org/officeDocument/2006/math">
                    <m:r>
                      <a:rPr lang="sl-SI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sl-SI" sz="2600" dirty="0"/>
                  <a:t>. Na koliko se spremeni količina transformatorskega olja, če je delovna temperatura transformatorja 353 K?</a:t>
                </a:r>
              </a:p>
              <a:p>
                <a:pPr marL="0" indent="0">
                  <a:buNone/>
                </a:pPr>
                <a:endParaRPr lang="sl-SI" sz="2600" dirty="0"/>
              </a:p>
              <a:p>
                <a:pPr marL="0" indent="0">
                  <a:buNone/>
                </a:pPr>
                <a:endParaRPr lang="sl-SI" sz="2600" dirty="0"/>
              </a:p>
              <a:p>
                <a:pPr marL="0" indent="0">
                  <a:buNone/>
                </a:pPr>
                <a:endParaRPr lang="sl-SI" sz="2600" dirty="0"/>
              </a:p>
              <a:p>
                <a:pPr marL="514350" indent="-514350">
                  <a:buAutoNum type="arabicPeriod"/>
                </a:pPr>
                <a:endParaRPr lang="sl-SI" sz="2600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6691" y="1468582"/>
                <a:ext cx="11000509" cy="5144654"/>
              </a:xfrm>
              <a:blipFill>
                <a:blip r:embed="rId2"/>
                <a:stretch>
                  <a:fillRect l="-886" t="-1422" r="-1108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5077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NIČTI GLAVNI ZAKON TERMODINAMIKE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1006764" y="1496291"/>
                <a:ext cx="11000509" cy="4306454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sl-SI" sz="2600" dirty="0"/>
                  <a:t>4.   Valjasta posoda premera 1 m in višine 1,5 m je napolnjena z vodo. Za koliko se dvigne gladina vode v priključni cevki premera 1 cm, če se voda segreje iz 10,5 na 13</a:t>
                </a:r>
                <a14:m>
                  <m:oMath xmlns:m="http://schemas.openxmlformats.org/officeDocument/2006/math">
                    <m:r>
                      <a:rPr lang="sl-SI" sz="2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℃</m:t>
                    </m:r>
                  </m:oMath>
                </a14:m>
                <a:r>
                  <a:rPr lang="sl-SI" sz="2600" dirty="0"/>
                  <a:t>?</a:t>
                </a:r>
              </a:p>
              <a:p>
                <a:pPr marL="0" indent="0">
                  <a:buNone/>
                </a:pPr>
                <a:endParaRPr lang="sl-SI" sz="2600" dirty="0"/>
              </a:p>
              <a:p>
                <a:pPr marL="0" indent="0">
                  <a:buNone/>
                </a:pPr>
                <a:endParaRPr lang="sl-SI" sz="2600" dirty="0"/>
              </a:p>
              <a:p>
                <a:pPr marL="0" indent="0">
                  <a:buNone/>
                </a:pPr>
                <a:endParaRPr lang="sl-SI" sz="2600" dirty="0"/>
              </a:p>
              <a:p>
                <a:pPr marL="0" indent="0">
                  <a:buNone/>
                </a:pPr>
                <a:endParaRPr lang="sl-SI" sz="2600" dirty="0"/>
              </a:p>
              <a:p>
                <a:pPr marL="514350" indent="-514350">
                  <a:buAutoNum type="arabicPeriod"/>
                </a:pPr>
                <a:endParaRPr lang="sl-SI" sz="2600" dirty="0"/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06764" y="1496291"/>
                <a:ext cx="11000509" cy="4306454"/>
              </a:xfrm>
              <a:blipFill>
                <a:blip r:embed="rId2"/>
                <a:stretch>
                  <a:fillRect l="-997" t="-1697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1672" y="2277608"/>
            <a:ext cx="3117567" cy="458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192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145</Words>
  <Application>Microsoft Office PowerPoint</Application>
  <PresentationFormat>Širokozaslonsko</PresentationFormat>
  <Paragraphs>15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Cambria Math</vt:lpstr>
      <vt:lpstr>Franklin Gothic Book</vt:lpstr>
      <vt:lpstr>Officeova tema</vt:lpstr>
      <vt:lpstr>Crop</vt:lpstr>
      <vt:lpstr>NIČTI GLAVNI ZAKON TERMODINAMIKE</vt:lpstr>
      <vt:lpstr>NIČTI GLAVNI ZAKON TERMODINAMIKE</vt:lpstr>
      <vt:lpstr>NIČTI GLAVNI ZAKON TERMODINAMIKE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Gaja Vouk</dc:creator>
  <cp:lastModifiedBy>Gaja Vouk</cp:lastModifiedBy>
  <cp:revision>38</cp:revision>
  <dcterms:created xsi:type="dcterms:W3CDTF">2024-11-14T19:14:15Z</dcterms:created>
  <dcterms:modified xsi:type="dcterms:W3CDTF">2026-01-28T12:06:42Z</dcterms:modified>
</cp:coreProperties>
</file>