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80" r:id="rId4"/>
    <p:sldId id="282" r:id="rId5"/>
    <p:sldId id="259" r:id="rId6"/>
    <p:sldId id="260" r:id="rId7"/>
    <p:sldId id="278" r:id="rId8"/>
    <p:sldId id="263" r:id="rId9"/>
    <p:sldId id="262" r:id="rId10"/>
    <p:sldId id="264" r:id="rId11"/>
    <p:sldId id="284" r:id="rId12"/>
    <p:sldId id="267" r:id="rId13"/>
    <p:sldId id="268" r:id="rId14"/>
    <p:sldId id="270" r:id="rId15"/>
    <p:sldId id="275" r:id="rId16"/>
    <p:sldId id="281" r:id="rId17"/>
    <p:sldId id="28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ED007-7B2F-4F2D-992D-1E7BEF04EB8F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E2ACC-D0B2-4197-B52E-045D0BEBD2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5370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A62DC5BB-C996-4DD9-9E89-4D6E86B837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E7DB98-3F8B-4122-A657-01AD6709C2A7}" type="slidenum">
              <a:rPr lang="sl-SI" altLang="sl-SI"/>
              <a:pPr eaLnBrk="1" hangingPunct="1">
                <a:spcBef>
                  <a:spcPct val="0"/>
                </a:spcBef>
              </a:pPr>
              <a:t>2</a:t>
            </a:fld>
            <a:endParaRPr lang="sl-SI" altLang="sl-SI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2ACDA0FE-6CEA-4352-B8B6-ACC83B90F8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946DA6BA-F951-439E-B67C-AA9675EB0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3DB84AA1-CF33-4CA1-82FA-3107894C90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CE4BB4-6945-4FB4-B30F-12B14CA7FDFE}" type="slidenum">
              <a:rPr lang="sl-SI" altLang="sl-SI"/>
              <a:pPr>
                <a:spcBef>
                  <a:spcPct val="0"/>
                </a:spcBef>
              </a:pPr>
              <a:t>13</a:t>
            </a:fld>
            <a:endParaRPr lang="sl-SI" altLang="sl-SI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31678FA6-D35A-4E27-8561-703CFB8BCC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2D9817BB-8C9F-4305-9A85-88706990B3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F4CC28D3-8F0C-417F-A7E2-845E2C24F0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07BA2B-592D-40EC-B180-E6861D02E17F}" type="slidenum">
              <a:rPr lang="sl-SI" altLang="sl-SI"/>
              <a:pPr>
                <a:spcBef>
                  <a:spcPct val="0"/>
                </a:spcBef>
              </a:pPr>
              <a:t>14</a:t>
            </a:fld>
            <a:endParaRPr lang="sl-SI" altLang="sl-SI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1B614D2E-AC0D-4F80-BC4D-95E77F388B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90EC1F92-071B-4375-B767-A5A609EFD4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C10D0AE7-D0B2-49E5-AA35-3053BAAE48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C2ACFB-9A80-474F-B596-DB19605D477D}" type="slidenum">
              <a:rPr lang="sl-SI" altLang="sl-SI"/>
              <a:pPr eaLnBrk="1" hangingPunct="1">
                <a:spcBef>
                  <a:spcPct val="0"/>
                </a:spcBef>
              </a:pPr>
              <a:t>16</a:t>
            </a:fld>
            <a:endParaRPr lang="sl-SI" altLang="sl-SI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54E7729-0AF5-41EC-966E-40261519EC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1263B311-F079-42C9-9238-A5BAE75F24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16E9CBE7-35EE-4551-A04F-C8634AEB8A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1D20D1-F03B-4F7C-8486-AE81715D6261}" type="slidenum">
              <a:rPr lang="sl-SI" altLang="sl-SI"/>
              <a:pPr eaLnBrk="1" hangingPunct="1">
                <a:spcBef>
                  <a:spcPct val="0"/>
                </a:spcBef>
              </a:pPr>
              <a:t>3</a:t>
            </a:fld>
            <a:endParaRPr lang="sl-SI" altLang="sl-SI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1A9C87F1-C451-4CDD-9C78-3A0BC9CEC6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D228E7AC-E993-4260-A68D-5F723A55A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D290F8A-73EC-43FC-B68D-A5DD3C9BBE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DD1405-5DB4-4725-A435-FEFEF6EE8C52}" type="slidenum">
              <a:rPr lang="sl-SI" altLang="sl-SI"/>
              <a:pPr>
                <a:spcBef>
                  <a:spcPct val="0"/>
                </a:spcBef>
              </a:pPr>
              <a:t>5</a:t>
            </a:fld>
            <a:endParaRPr lang="sl-SI" altLang="sl-SI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0C38C34B-1C5B-4A67-ADE9-6A84C08C7A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7F267143-BC80-4C12-B3BA-BA1DE66617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72BB7296-7BD4-4D30-AA9F-EC061EC75B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F91B2D-EB1B-4F93-A1ED-A8DFAD6097DD}" type="slidenum">
              <a:rPr lang="sl-SI" altLang="sl-SI"/>
              <a:pPr>
                <a:spcBef>
                  <a:spcPct val="0"/>
                </a:spcBef>
              </a:pPr>
              <a:t>6</a:t>
            </a:fld>
            <a:endParaRPr lang="sl-SI" altLang="sl-SI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2090C06E-6281-4AD8-8D2E-D4808CC562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E0862BFD-A2C5-45F8-B411-EE6438031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0811B5DD-9011-400D-A0DC-C519AA32BA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D02BBD-92B7-4CAD-8A3E-0881C5EA8D07}" type="slidenum">
              <a:rPr lang="sl-SI" altLang="sl-SI"/>
              <a:pPr>
                <a:spcBef>
                  <a:spcPct val="0"/>
                </a:spcBef>
              </a:pPr>
              <a:t>7</a:t>
            </a:fld>
            <a:endParaRPr lang="sl-SI" altLang="sl-SI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EE47319D-0807-4C34-B189-9B23A12CD9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CF3E0B4F-F703-4554-9F74-7C376C8B05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68651462-08DB-43C5-B19F-31151BCC68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7F5AD1-7A0E-48F3-A6C6-79C1F6FF0613}" type="slidenum">
              <a:rPr lang="sl-SI" altLang="sl-SI"/>
              <a:pPr>
                <a:spcBef>
                  <a:spcPct val="0"/>
                </a:spcBef>
              </a:pPr>
              <a:t>8</a:t>
            </a:fld>
            <a:endParaRPr lang="sl-SI" altLang="sl-SI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F29C3659-4CA6-4B30-807B-0BFDAA1635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23318170-EDC1-4699-8601-4B9143464F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451722EF-FF02-4E1A-A500-2AE333484F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8A7F4E-F0C0-405C-AD63-F756B8728238}" type="slidenum">
              <a:rPr lang="sl-SI" altLang="sl-SI"/>
              <a:pPr>
                <a:spcBef>
                  <a:spcPct val="0"/>
                </a:spcBef>
              </a:pPr>
              <a:t>9</a:t>
            </a:fld>
            <a:endParaRPr lang="sl-SI" altLang="sl-SI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05DC0BF-A30B-427E-9FD9-A30DA9A917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A47AEB27-D3F2-47B1-B589-FCF1594F1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0BD1FC10-15D6-4505-B3E9-CE29E7FA1A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EF34B9-35C4-4F04-A6BD-15D0192C4C79}" type="slidenum">
              <a:rPr lang="sl-SI" altLang="sl-SI"/>
              <a:pPr>
                <a:spcBef>
                  <a:spcPct val="0"/>
                </a:spcBef>
              </a:pPr>
              <a:t>10</a:t>
            </a:fld>
            <a:endParaRPr lang="sl-SI" altLang="sl-SI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DD1379BB-61ED-4C45-A063-7903E41FA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88256F0E-53D7-4DF7-8255-5E2DC96AB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8003FBB9-88E8-4286-A5DB-5EB9121B8C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B6A6D2-B5CA-42A0-8FC5-99F8E3DA7D98}" type="slidenum">
              <a:rPr lang="sl-SI" altLang="sl-SI"/>
              <a:pPr>
                <a:spcBef>
                  <a:spcPct val="0"/>
                </a:spcBef>
              </a:pPr>
              <a:t>12</a:t>
            </a:fld>
            <a:endParaRPr lang="sl-SI" altLang="sl-SI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F567B94C-BF29-4FD8-B821-24F329C490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F290A711-E6BC-46BD-BA66-A8B758F3DD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F731-5394-4DD1-A535-006E77E4146B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69A2-3E9D-479F-95DF-0C8A422228C7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246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F731-5394-4DD1-A535-006E77E4146B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69A2-3E9D-479F-95DF-0C8A422228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377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F731-5394-4DD1-A535-006E77E4146B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69A2-3E9D-479F-95DF-0C8A422228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2802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datuma 13">
            <a:extLst>
              <a:ext uri="{FF2B5EF4-FFF2-40B4-BE49-F238E27FC236}">
                <a16:creationId xmlns:a16="http://schemas.microsoft.com/office/drawing/2014/main" id="{73F8E938-443F-47B1-9E1C-C68991EE6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noge 2">
            <a:extLst>
              <a:ext uri="{FF2B5EF4-FFF2-40B4-BE49-F238E27FC236}">
                <a16:creationId xmlns:a16="http://schemas.microsoft.com/office/drawing/2014/main" id="{1F19D147-45D6-40DA-BE08-CFA7C4CD3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22">
            <a:extLst>
              <a:ext uri="{FF2B5EF4-FFF2-40B4-BE49-F238E27FC236}">
                <a16:creationId xmlns:a16="http://schemas.microsoft.com/office/drawing/2014/main" id="{CFD30AB3-21F9-4F93-9F1B-4B1DDEDDC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226D4-BE2A-4B11-806A-30249291F92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15919189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slov in 4 vseb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13">
            <a:extLst>
              <a:ext uri="{FF2B5EF4-FFF2-40B4-BE49-F238E27FC236}">
                <a16:creationId xmlns:a16="http://schemas.microsoft.com/office/drawing/2014/main" id="{E422E73B-A54A-45BE-8900-82DD98F9D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noge 2">
            <a:extLst>
              <a:ext uri="{FF2B5EF4-FFF2-40B4-BE49-F238E27FC236}">
                <a16:creationId xmlns:a16="http://schemas.microsoft.com/office/drawing/2014/main" id="{3BD8FA2C-198C-4986-ACCB-2BA9598CF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22">
            <a:extLst>
              <a:ext uri="{FF2B5EF4-FFF2-40B4-BE49-F238E27FC236}">
                <a16:creationId xmlns:a16="http://schemas.microsoft.com/office/drawing/2014/main" id="{F7917D17-0C1E-4479-9097-B3B334706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20BC1-D2CF-4939-99DB-389E5F439D2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87752847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266AFA47-1545-4B16-9450-FF2218451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81C0970A-F17B-4680-8FB8-7B0CAB86A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49EE8760-7388-4272-AB71-9D84643CC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E83B2-58A1-49F4-BE2F-15FC14B8980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33125902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58D7734-DCF0-416D-9434-B5204C6577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4D40A65-C42D-41BE-B967-28F4252315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2B95FD9-549D-4EC7-A07C-AC64B5847F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A0ED0D-368F-4196-98FA-CB815599C9A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31102476"/>
      </p:ext>
    </p:extLst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F731-5394-4DD1-A535-006E77E4146B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69A2-3E9D-479F-95DF-0C8A422228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715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F731-5394-4DD1-A535-006E77E4146B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69A2-3E9D-479F-95DF-0C8A422228C7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06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F731-5394-4DD1-A535-006E77E4146B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69A2-3E9D-479F-95DF-0C8A422228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450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F731-5394-4DD1-A535-006E77E4146B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69A2-3E9D-479F-95DF-0C8A422228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159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F731-5394-4DD1-A535-006E77E4146B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69A2-3E9D-479F-95DF-0C8A422228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1883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F731-5394-4DD1-A535-006E77E4146B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69A2-3E9D-479F-95DF-0C8A422228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531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F4BF731-5394-4DD1-A535-006E77E4146B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0369A2-3E9D-479F-95DF-0C8A422228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789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F731-5394-4DD1-A535-006E77E4146B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69A2-3E9D-479F-95DF-0C8A422228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3620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F4BF731-5394-4DD1-A535-006E77E4146B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80369A2-3E9D-479F-95DF-0C8A422228C7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36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7" r:id="rId1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A7BFED-5604-4EC1-91F0-1E8E464D13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Značilnosti trdnih snovi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426462C-0DDA-4E3D-B83D-98BF501302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0331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00983D68-6ED2-4351-BB35-2B431A9A63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77875"/>
          </a:xfrm>
        </p:spPr>
        <p:txBody>
          <a:bodyPr>
            <a:normAutofit/>
          </a:bodyPr>
          <a:lstStyle/>
          <a:p>
            <a:pPr eaLnBrk="1" hangingPunct="1"/>
            <a:r>
              <a:rPr lang="sl-SI" altLang="sl-SI">
                <a:latin typeface="Palatino Linotype" panose="02040502050505030304" pitchFamily="18" charset="0"/>
              </a:rPr>
              <a:t>Alotropija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09DC32B8-2282-4DA9-9419-C665AE36246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25907" y="1754687"/>
            <a:ext cx="3394075" cy="4525962"/>
          </a:xfrm>
        </p:spPr>
        <p:txBody>
          <a:bodyPr/>
          <a:lstStyle/>
          <a:p>
            <a:pPr eaLnBrk="1" hangingPunct="1"/>
            <a:r>
              <a:rPr lang="sl-SI" altLang="sl-SI" sz="2800" dirty="0">
                <a:latin typeface="Palatino Linotype" panose="02040502050505030304" pitchFamily="18" charset="0"/>
              </a:rPr>
              <a:t>Je pojav, pri katerem se element pojavlja v različnih oblikah.</a:t>
            </a:r>
          </a:p>
          <a:p>
            <a:pPr eaLnBrk="1" hangingPunct="1"/>
            <a:r>
              <a:rPr lang="sl-SI" altLang="sl-SI" sz="2800" dirty="0">
                <a:latin typeface="Palatino Linotype" panose="02040502050505030304" pitchFamily="18" charset="0"/>
              </a:rPr>
              <a:t>Grafit in diamant sta alotropni modifikaciji ogljika.</a:t>
            </a:r>
          </a:p>
        </p:txBody>
      </p:sp>
      <p:graphicFrame>
        <p:nvGraphicFramePr>
          <p:cNvPr id="27716" name="Group 68">
            <a:extLst>
              <a:ext uri="{FF2B5EF4-FFF2-40B4-BE49-F238E27FC236}">
                <a16:creationId xmlns:a16="http://schemas.microsoft.com/office/drawing/2014/main" id="{AC16E4B6-EA79-4085-9ABF-95D9F6A1C3A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65739908"/>
              </p:ext>
            </p:extLst>
          </p:nvPr>
        </p:nvGraphicFramePr>
        <p:xfrm>
          <a:off x="5465619" y="519545"/>
          <a:ext cx="4611833" cy="35069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3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1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32" marB="4573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diamant</a:t>
                      </a:r>
                      <a:endParaRPr kumimoji="0" lang="sl-SI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1447" marR="91447" marT="45732" marB="4573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grafit</a:t>
                      </a:r>
                      <a:endParaRPr kumimoji="0" lang="sl-SI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1447" marR="91447" marT="45732" marB="45732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barva</a:t>
                      </a:r>
                      <a:endParaRPr kumimoji="0" lang="sl-SI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1447" marR="91447" marT="45732" marB="4573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brezbarven</a:t>
                      </a:r>
                      <a:endParaRPr kumimoji="0" lang="sl-SI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1447" marR="91447" marT="45732" marB="4573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črn</a:t>
                      </a:r>
                      <a:endParaRPr kumimoji="0" lang="sl-SI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1447" marR="91447" marT="45732" marB="45732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trdota</a:t>
                      </a:r>
                      <a:endParaRPr kumimoji="0" lang="sl-SI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1447" marR="91447" marT="45732" marB="4573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zelo trd</a:t>
                      </a:r>
                      <a:endParaRPr kumimoji="0" lang="sl-SI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1447" marR="91447" marT="45732" marB="4573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mehak</a:t>
                      </a:r>
                      <a:endParaRPr kumimoji="0" lang="sl-SI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1447" marR="91447" marT="45732" marB="45732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gostota</a:t>
                      </a:r>
                      <a:endParaRPr kumimoji="0" lang="sl-SI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1447" marR="91447" marT="45732" marB="4573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3,5 g/cm</a:t>
                      </a:r>
                      <a:r>
                        <a:rPr kumimoji="0" lang="sl-SI" sz="18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sl-SI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1447" marR="91447" marT="45732" marB="4573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2,2 g/cm</a:t>
                      </a:r>
                      <a:r>
                        <a:rPr kumimoji="0" lang="sl-SI" sz="18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sl-SI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1447" marR="91447" marT="45732" marB="45732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električna prevodnost</a:t>
                      </a:r>
                      <a:endParaRPr kumimoji="0" lang="sl-SI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1447" marR="91447" marT="45732" marB="4573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ne prevaja</a:t>
                      </a:r>
                      <a:endParaRPr kumimoji="0" lang="sl-SI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1447" marR="91447" marT="45732" marB="4573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prevaja</a:t>
                      </a:r>
                      <a:endParaRPr kumimoji="0" lang="sl-SI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1447" marR="91447" marT="45732" marB="45732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razporeditev</a:t>
                      </a:r>
                      <a:endParaRPr kumimoji="0" lang="sl-S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1447" marR="91447" marT="45732" marB="4573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tetraedrična</a:t>
                      </a:r>
                      <a:endParaRPr kumimoji="0" lang="sl-SI" sz="20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1447" marR="91447" marT="45732" marB="4573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ploskovna</a:t>
                      </a:r>
                      <a:endParaRPr kumimoji="0" lang="sl-SI" sz="20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1447" marR="91447" marT="45732" marB="45732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8706" name="Picture 71" descr="graphite2">
            <a:extLst>
              <a:ext uri="{FF2B5EF4-FFF2-40B4-BE49-F238E27FC236}">
                <a16:creationId xmlns:a16="http://schemas.microsoft.com/office/drawing/2014/main" id="{4457B0BD-6458-4227-837D-DC3DA07E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3" b="5882"/>
          <a:stretch>
            <a:fillRect/>
          </a:stretch>
        </p:blipFill>
        <p:spPr bwMode="auto">
          <a:xfrm>
            <a:off x="4955327" y="4280985"/>
            <a:ext cx="1707866" cy="235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7" name="Picture 72" descr="dimond">
            <a:extLst>
              <a:ext uri="{FF2B5EF4-FFF2-40B4-BE49-F238E27FC236}">
                <a16:creationId xmlns:a16="http://schemas.microsoft.com/office/drawing/2014/main" id="{1C2DA4F7-134F-44FC-9A26-3BEB838C6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287" y="4354914"/>
            <a:ext cx="2315664" cy="227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8" name="Picture 40">
            <a:extLst>
              <a:ext uri="{FF2B5EF4-FFF2-40B4-BE49-F238E27FC236}">
                <a16:creationId xmlns:a16="http://schemas.microsoft.com/office/drawing/2014/main" id="{9886014F-F72F-437A-AB1B-A80AC85A4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569" y="4158176"/>
            <a:ext cx="2315664" cy="247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7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0BC30B-E67C-4575-AAEF-2988CD701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C6DA5A7-3CF8-4740-916B-905CE3D7C393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60BB212-AB27-4D33-8256-F6817F01F1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 descr="Advance on the dispersion treatment of graphene oxide and the graphene  oxide modified cement-based materials">
            <a:extLst>
              <a:ext uri="{FF2B5EF4-FFF2-40B4-BE49-F238E27FC236}">
                <a16:creationId xmlns:a16="http://schemas.microsoft.com/office/drawing/2014/main" id="{798B0756-BBD3-457E-9BFF-90FD41727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0"/>
            <a:ext cx="9698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8776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6DB820B-39DA-4F12-8898-D20BB280F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77875"/>
          </a:xfrm>
        </p:spPr>
        <p:txBody>
          <a:bodyPr>
            <a:normAutofit/>
          </a:bodyPr>
          <a:lstStyle/>
          <a:p>
            <a:pPr eaLnBrk="1" hangingPunct="1"/>
            <a:r>
              <a:rPr lang="sl-SI" altLang="sl-SI">
                <a:latin typeface="Palatino Linotype" panose="02040502050505030304" pitchFamily="18" charset="0"/>
              </a:rPr>
              <a:t>Molekulski kristali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A7E5E54-18DA-46C8-816C-BAEEE69BB48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02905" y="1733551"/>
            <a:ext cx="4259263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sl-SI" altLang="sl-SI" sz="2800" dirty="0">
                <a:latin typeface="Palatino Linotype" panose="02040502050505030304" pitchFamily="18" charset="0"/>
              </a:rPr>
              <a:t>Osnovni gradniki so molekule.</a:t>
            </a:r>
          </a:p>
          <a:p>
            <a:pPr eaLnBrk="1" hangingPunct="1"/>
            <a:r>
              <a:rPr lang="sl-SI" altLang="sl-SI" sz="2800" dirty="0">
                <a:latin typeface="Palatino Linotype" panose="02040502050505030304" pitchFamily="18" charset="0"/>
              </a:rPr>
              <a:t>Povezane so z molekulskimi vezmi.</a:t>
            </a:r>
          </a:p>
          <a:p>
            <a:pPr eaLnBrk="1" hangingPunct="1"/>
            <a:r>
              <a:rPr lang="sl-SI" altLang="sl-SI" sz="2800" dirty="0">
                <a:latin typeface="Palatino Linotype" panose="02040502050505030304" pitchFamily="18" charset="0"/>
              </a:rPr>
              <a:t>Imajo nizka tališča.</a:t>
            </a:r>
          </a:p>
          <a:p>
            <a:pPr eaLnBrk="1" hangingPunct="1"/>
            <a:r>
              <a:rPr lang="sl-SI" altLang="sl-SI" sz="2800" dirty="0">
                <a:latin typeface="Palatino Linotype" panose="02040502050505030304" pitchFamily="18" charset="0"/>
              </a:rPr>
              <a:t>Ne prevajajo električnega toka.</a:t>
            </a:r>
          </a:p>
          <a:p>
            <a:pPr eaLnBrk="1" hangingPunct="1"/>
            <a:r>
              <a:rPr lang="sl-SI" altLang="sl-SI" sz="2800" dirty="0">
                <a:latin typeface="Palatino Linotype" panose="02040502050505030304" pitchFamily="18" charset="0"/>
              </a:rPr>
              <a:t>So krhki.</a:t>
            </a:r>
          </a:p>
          <a:p>
            <a:pPr eaLnBrk="1" hangingPunct="1"/>
            <a:r>
              <a:rPr lang="sl-SI" altLang="sl-SI" sz="2800" dirty="0">
                <a:latin typeface="Palatino Linotype" panose="02040502050505030304" pitchFamily="18" charset="0"/>
              </a:rPr>
              <a:t>Nekateri sublimirajo.</a:t>
            </a:r>
          </a:p>
          <a:p>
            <a:pPr eaLnBrk="1" hangingPunct="1"/>
            <a:endParaRPr lang="sl-SI" altLang="sl-SI" sz="2800" dirty="0">
              <a:latin typeface="Palatino Linotype" panose="02040502050505030304" pitchFamily="18" charset="0"/>
            </a:endParaRPr>
          </a:p>
          <a:p>
            <a:pPr eaLnBrk="1" hangingPunct="1"/>
            <a:endParaRPr lang="sl-SI" altLang="sl-SI" sz="2800" dirty="0">
              <a:latin typeface="Palatino Linotype" panose="02040502050505030304" pitchFamily="18" charset="0"/>
            </a:endParaRPr>
          </a:p>
        </p:txBody>
      </p:sp>
      <p:pic>
        <p:nvPicPr>
          <p:cNvPr id="34820" name="Picture 9" descr="i2">
            <a:extLst>
              <a:ext uri="{FF2B5EF4-FFF2-40B4-BE49-F238E27FC236}">
                <a16:creationId xmlns:a16="http://schemas.microsoft.com/office/drawing/2014/main" id="{C96D0570-18C2-4356-8E92-A31AFB396EB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54"/>
          <a:stretch>
            <a:fillRect/>
          </a:stretch>
        </p:blipFill>
        <p:spPr>
          <a:xfrm>
            <a:off x="7094834" y="1362870"/>
            <a:ext cx="2663825" cy="2187575"/>
          </a:xfrm>
          <a:noFill/>
        </p:spPr>
      </p:pic>
      <p:pic>
        <p:nvPicPr>
          <p:cNvPr id="34821" name="Picture 11" descr="jod2">
            <a:extLst>
              <a:ext uri="{FF2B5EF4-FFF2-40B4-BE49-F238E27FC236}">
                <a16:creationId xmlns:a16="http://schemas.microsoft.com/office/drawing/2014/main" id="{BC4443F9-B7FE-4E03-8DBE-71B601342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3860801"/>
            <a:ext cx="260350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AC0596D-7F93-4EEE-84D7-49A80FE3A173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992313" y="260351"/>
            <a:ext cx="8229600" cy="792163"/>
          </a:xfrm>
        </p:spPr>
        <p:txBody>
          <a:bodyPr/>
          <a:lstStyle/>
          <a:p>
            <a:pPr eaLnBrk="1" hangingPunct="1"/>
            <a:r>
              <a:rPr lang="sl-SI" altLang="sl-SI">
                <a:latin typeface="Palatino Linotype" panose="02040502050505030304" pitchFamily="18" charset="0"/>
              </a:rPr>
              <a:t>Molekulski kristali</a:t>
            </a:r>
          </a:p>
        </p:txBody>
      </p:sp>
      <p:pic>
        <p:nvPicPr>
          <p:cNvPr id="36872" name="Ograda vsebine 4">
            <a:extLst>
              <a:ext uri="{FF2B5EF4-FFF2-40B4-BE49-F238E27FC236}">
                <a16:creationId xmlns:a16="http://schemas.microsoft.com/office/drawing/2014/main" id="{DA575FD1-0AD4-4D95-80C2-F2415B39280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887" y="4204438"/>
            <a:ext cx="2019002" cy="2185988"/>
          </a:xfrm>
        </p:spPr>
      </p:pic>
      <p:pic>
        <p:nvPicPr>
          <p:cNvPr id="36873" name="Ograda vsebine 6">
            <a:extLst>
              <a:ext uri="{FF2B5EF4-FFF2-40B4-BE49-F238E27FC236}">
                <a16:creationId xmlns:a16="http://schemas.microsoft.com/office/drawing/2014/main" id="{2D3DBD34-77DD-469E-8E23-C6E9E0349B98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4450" y="1292226"/>
            <a:ext cx="4038600" cy="1908175"/>
          </a:xfrm>
        </p:spPr>
      </p:pic>
      <p:pic>
        <p:nvPicPr>
          <p:cNvPr id="36871" name="Ograda vsebine 2">
            <a:extLst>
              <a:ext uri="{FF2B5EF4-FFF2-40B4-BE49-F238E27FC236}">
                <a16:creationId xmlns:a16="http://schemas.microsoft.com/office/drawing/2014/main" id="{C925ECA2-CBE1-4F15-856A-C17085569E43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5" y="1160463"/>
            <a:ext cx="4679950" cy="4537075"/>
          </a:xfrm>
        </p:spPr>
      </p:pic>
      <p:sp>
        <p:nvSpPr>
          <p:cNvPr id="36868" name="Text Box 13">
            <a:extLst>
              <a:ext uri="{FF2B5EF4-FFF2-40B4-BE49-F238E27FC236}">
                <a16:creationId xmlns:a16="http://schemas.microsoft.com/office/drawing/2014/main" id="{170FE998-77E2-4A8E-AA32-E064FAAA9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389" y="3284538"/>
            <a:ext cx="172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35B4E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Sladkor – saharoza</a:t>
            </a:r>
            <a:r>
              <a:rPr lang="sl-SI" altLang="sl-SI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6869" name="Text Box 14">
            <a:extLst>
              <a:ext uri="{FF2B5EF4-FFF2-40B4-BE49-F238E27FC236}">
                <a16:creationId xmlns:a16="http://schemas.microsoft.com/office/drawing/2014/main" id="{2C93521C-DFEF-40F3-BDA9-FAD3E9D1B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4964" y="5932488"/>
            <a:ext cx="172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35B4E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Glukoza</a:t>
            </a:r>
            <a:r>
              <a:rPr lang="sl-SI" altLang="sl-SI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6870" name="Text Box 15">
            <a:extLst>
              <a:ext uri="{FF2B5EF4-FFF2-40B4-BE49-F238E27FC236}">
                <a16:creationId xmlns:a16="http://schemas.microsoft.com/office/drawing/2014/main" id="{B4C4714C-70FC-4C31-BB89-F2DB86CC7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4" y="5932488"/>
            <a:ext cx="2592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35B4E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Ogljikov dioksid CO</a:t>
            </a:r>
            <a:r>
              <a:rPr lang="sl-SI" altLang="sl-SI" sz="1800" baseline="-25000">
                <a:latin typeface="Palatino Linotype" panose="02040502050505030304" pitchFamily="18" charset="0"/>
              </a:rPr>
              <a:t>2</a:t>
            </a:r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84C67F3B-D05A-4E6C-A476-BC9EABC4A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77875"/>
          </a:xfrm>
        </p:spPr>
        <p:txBody>
          <a:bodyPr>
            <a:normAutofit/>
          </a:bodyPr>
          <a:lstStyle/>
          <a:p>
            <a:pPr eaLnBrk="1" hangingPunct="1"/>
            <a:r>
              <a:rPr lang="sl-SI" altLang="sl-SI">
                <a:latin typeface="Palatino Linotype" panose="02040502050505030304" pitchFamily="18" charset="0"/>
              </a:rPr>
              <a:t>Kovinski kristali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C96959FC-3ADF-4DCE-8202-3C2C0ECADC6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53333" y="1858120"/>
            <a:ext cx="4829175" cy="49291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sl-SI" altLang="sl-SI" sz="2800" dirty="0">
                <a:latin typeface="Palatino Linotype" panose="02040502050505030304" pitchFamily="18" charset="0"/>
              </a:rPr>
              <a:t>Osnovni delci so atomi kovin.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 dirty="0">
                <a:latin typeface="Palatino Linotype" panose="02040502050505030304" pitchFamily="18" charset="0"/>
              </a:rPr>
              <a:t>Povezani so s kovinsko vezjo.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 dirty="0">
                <a:latin typeface="Palatino Linotype" panose="02040502050505030304" pitchFamily="18" charset="0"/>
              </a:rPr>
              <a:t>Atomi kovin imajo povezane elektronske ovojnice, kar omogoča prost pretok elektronov skozi kovino.</a:t>
            </a:r>
          </a:p>
        </p:txBody>
      </p:sp>
      <p:pic>
        <p:nvPicPr>
          <p:cNvPr id="38916" name="Picture 6" descr="kovinska">
            <a:extLst>
              <a:ext uri="{FF2B5EF4-FFF2-40B4-BE49-F238E27FC236}">
                <a16:creationId xmlns:a16="http://schemas.microsoft.com/office/drawing/2014/main" id="{F0757297-AE66-4053-9F68-7D9088B40D2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76"/>
          <a:stretch>
            <a:fillRect/>
          </a:stretch>
        </p:blipFill>
        <p:spPr>
          <a:xfrm>
            <a:off x="7805692" y="274639"/>
            <a:ext cx="3526362" cy="2345181"/>
          </a:xfrm>
          <a:noFill/>
        </p:spPr>
      </p:pic>
      <p:pic>
        <p:nvPicPr>
          <p:cNvPr id="38917" name="Ograda vsebine 2">
            <a:extLst>
              <a:ext uri="{FF2B5EF4-FFF2-40B4-BE49-F238E27FC236}">
                <a16:creationId xmlns:a16="http://schemas.microsoft.com/office/drawing/2014/main" id="{1D272CD4-F69E-4EF2-B721-215481F2C653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0463" y="2924176"/>
            <a:ext cx="4273550" cy="32734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slov 1">
            <a:extLst>
              <a:ext uri="{FF2B5EF4-FFF2-40B4-BE49-F238E27FC236}">
                <a16:creationId xmlns:a16="http://schemas.microsoft.com/office/drawing/2014/main" id="{EA6A4D26-D674-4F06-83DC-5D4A444E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77875"/>
          </a:xfrm>
        </p:spPr>
        <p:txBody>
          <a:bodyPr>
            <a:normAutofit/>
          </a:bodyPr>
          <a:lstStyle/>
          <a:p>
            <a:pPr eaLnBrk="1" hangingPunct="1"/>
            <a:r>
              <a:rPr lang="sl-SI" altLang="sl-SI"/>
              <a:t>Lastnosti kovin</a:t>
            </a:r>
          </a:p>
        </p:txBody>
      </p:sp>
      <p:sp>
        <p:nvSpPr>
          <p:cNvPr id="40963" name="Ograda besedila 2">
            <a:extLst>
              <a:ext uri="{FF2B5EF4-FFF2-40B4-BE49-F238E27FC236}">
                <a16:creationId xmlns:a16="http://schemas.microsoft.com/office/drawing/2014/main" id="{CE2C58F4-4F60-48AD-8631-8F08C2DFD76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88506" y="1716087"/>
            <a:ext cx="4043363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sz="2800" dirty="0">
                <a:latin typeface="Palatino Linotype" panose="02040502050505030304" pitchFamily="18" charset="0"/>
              </a:rPr>
              <a:t>Prevajajo električni tok 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 dirty="0">
                <a:latin typeface="Palatino Linotype" panose="02040502050505030304" pitchFamily="18" charset="0"/>
              </a:rPr>
              <a:t>Prevajajo toploto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 dirty="0">
                <a:latin typeface="Palatino Linotype" panose="02040502050505030304" pitchFamily="18" charset="0"/>
              </a:rPr>
              <a:t>Lahko jih mehansko obdelujemo (kujemo, valjamo, vlečemo…)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 dirty="0">
                <a:latin typeface="Palatino Linotype" panose="02040502050505030304" pitchFamily="18" charset="0"/>
              </a:rPr>
              <a:t>Imajo raznolika tališča.</a:t>
            </a:r>
          </a:p>
          <a:p>
            <a:pPr eaLnBrk="1" hangingPunct="1"/>
            <a:endParaRPr lang="sl-SI" altLang="sl-SI" dirty="0"/>
          </a:p>
        </p:txBody>
      </p:sp>
      <p:pic>
        <p:nvPicPr>
          <p:cNvPr id="40964" name="Ograda vsebine 5" descr="upogibanje%20kovine.jpg">
            <a:extLst>
              <a:ext uri="{FF2B5EF4-FFF2-40B4-BE49-F238E27FC236}">
                <a16:creationId xmlns:a16="http://schemas.microsoft.com/office/drawing/2014/main" id="{878C3A22-FD52-427D-A4D3-4EB7BCBA749A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2" b="6671"/>
          <a:stretch>
            <a:fillRect/>
          </a:stretch>
        </p:blipFill>
        <p:spPr>
          <a:xfrm>
            <a:off x="5808664" y="3860800"/>
            <a:ext cx="4751387" cy="2381250"/>
          </a:xfrm>
        </p:spPr>
      </p:pic>
      <p:pic>
        <p:nvPicPr>
          <p:cNvPr id="40965" name="Ograda vsebine 2">
            <a:extLst>
              <a:ext uri="{FF2B5EF4-FFF2-40B4-BE49-F238E27FC236}">
                <a16:creationId xmlns:a16="http://schemas.microsoft.com/office/drawing/2014/main" id="{BFE15E43-EAB3-4804-840E-5BAE2767A7A7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2263" y="1268414"/>
            <a:ext cx="3289300" cy="2376487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EC93A15-3085-4EDE-8E8F-9E8C3AD3D0D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>
                <a:latin typeface="Century Gothic" panose="020B0502020202020204" pitchFamily="34" charset="0"/>
              </a:rPr>
              <a:t>Razdelitev kristalov</a:t>
            </a:r>
          </a:p>
        </p:txBody>
      </p:sp>
      <p:pic>
        <p:nvPicPr>
          <p:cNvPr id="5123" name="Picture 5" descr="tabela">
            <a:extLst>
              <a:ext uri="{FF2B5EF4-FFF2-40B4-BE49-F238E27FC236}">
                <a16:creationId xmlns:a16="http://schemas.microsoft.com/office/drawing/2014/main" id="{1E5F8671-BA85-4CAD-AA73-2F05C3217020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37144" r="13977" b="44160"/>
          <a:stretch>
            <a:fillRect/>
          </a:stretch>
        </p:blipFill>
        <p:spPr>
          <a:xfrm>
            <a:off x="435066" y="1645952"/>
            <a:ext cx="11302446" cy="3538607"/>
          </a:xfrm>
          <a:noFill/>
        </p:spPr>
      </p:pic>
    </p:spTree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F1B47D4F-3396-4F36-ABDA-56F1205F0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Amorfne snovi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F55782F-9004-4586-8628-1347382EA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587117" cy="4023360"/>
          </a:xfrm>
        </p:spPr>
        <p:txBody>
          <a:bodyPr>
            <a:normAutofit lnSpcReduction="10000"/>
          </a:bodyPr>
          <a:lstStyle/>
          <a:p>
            <a:r>
              <a:rPr lang="sl-SI" sz="2800" dirty="0"/>
              <a:t>So večinoma sestavljene iz kovalentnih vezi.</a:t>
            </a:r>
          </a:p>
          <a:p>
            <a:r>
              <a:rPr lang="sl-SI" sz="2800" dirty="0"/>
              <a:t>Med njimi najdemo:</a:t>
            </a:r>
          </a:p>
          <a:p>
            <a:r>
              <a:rPr lang="sl-SI" sz="2800" dirty="0"/>
              <a:t>- les</a:t>
            </a:r>
          </a:p>
          <a:p>
            <a:r>
              <a:rPr lang="sl-SI" sz="2800" dirty="0"/>
              <a:t>- plastiko</a:t>
            </a:r>
          </a:p>
          <a:p>
            <a:r>
              <a:rPr lang="sl-SI" sz="2800" dirty="0"/>
              <a:t>- steklo</a:t>
            </a:r>
          </a:p>
          <a:p>
            <a:r>
              <a:rPr lang="sl-SI" sz="2800" dirty="0"/>
              <a:t>- škrob</a:t>
            </a:r>
          </a:p>
          <a:p>
            <a:r>
              <a:rPr lang="sl-SI" sz="2800" dirty="0"/>
              <a:t>- teflon</a:t>
            </a:r>
          </a:p>
        </p:txBody>
      </p:sp>
      <p:pic>
        <p:nvPicPr>
          <p:cNvPr id="1026" name="Picture 2" descr="Kateri les izbrati? - Dominvrt.si">
            <a:extLst>
              <a:ext uri="{FF2B5EF4-FFF2-40B4-BE49-F238E27FC236}">
                <a16:creationId xmlns:a16="http://schemas.microsoft.com/office/drawing/2014/main" id="{5C376DEE-558D-432D-8ABF-E1A12FCD1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397" y="365760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VC - kaj pomeni in kje vse ga najdemo | Bodi eko">
            <a:extLst>
              <a:ext uri="{FF2B5EF4-FFF2-40B4-BE49-F238E27FC236}">
                <a16:creationId xmlns:a16="http://schemas.microsoft.com/office/drawing/2014/main" id="{F758FA67-F9C2-44D6-ACE1-7BAA8D96F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397" y="3273080"/>
            <a:ext cx="4568691" cy="304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5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585E0AC-3C5B-44FA-9FDB-BD21D1FBB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latin typeface="Century Gothic" panose="020B0502020202020204" pitchFamily="34" charset="0"/>
              </a:rPr>
              <a:t>Sestava trdnih snovi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DA67FC4-BAB6-425E-A3BC-0BBBC6D0C81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24745" y="2156792"/>
            <a:ext cx="5384800" cy="4525963"/>
          </a:xfrm>
        </p:spPr>
        <p:txBody>
          <a:bodyPr/>
          <a:lstStyle/>
          <a:p>
            <a:pPr eaLnBrk="1" hangingPunct="1"/>
            <a:r>
              <a:rPr lang="sl-SI" altLang="sl-SI" sz="2800" dirty="0">
                <a:latin typeface="Century Gothic" panose="020B0502020202020204" pitchFamily="34" charset="0"/>
              </a:rPr>
              <a:t>Trdne snovi so sestavljene iz različnih delcev: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sl-SI" altLang="sl-SI" sz="2400" dirty="0">
                <a:latin typeface="Century Gothic" panose="020B0502020202020204" pitchFamily="34" charset="0"/>
              </a:rPr>
              <a:t>Atomov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sl-SI" altLang="sl-SI" sz="2400" dirty="0">
                <a:latin typeface="Century Gothic" panose="020B0502020202020204" pitchFamily="34" charset="0"/>
              </a:rPr>
              <a:t>Ionov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sl-SI" altLang="sl-SI" sz="2400" dirty="0">
                <a:latin typeface="Century Gothic" panose="020B0502020202020204" pitchFamily="34" charset="0"/>
              </a:rPr>
              <a:t>Molekul</a:t>
            </a:r>
            <a:r>
              <a:rPr lang="sl-SI" altLang="sl-SI" sz="2400" dirty="0"/>
              <a:t>   </a:t>
            </a:r>
          </a:p>
        </p:txBody>
      </p:sp>
      <p:pic>
        <p:nvPicPr>
          <p:cNvPr id="5126" name="Picture 6" descr="h3po3">
            <a:extLst>
              <a:ext uri="{FF2B5EF4-FFF2-40B4-BE49-F238E27FC236}">
                <a16:creationId xmlns:a16="http://schemas.microsoft.com/office/drawing/2014/main" id="{5F01236C-04B1-4BDD-885B-05B7F479EFD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4064" y="1268414"/>
            <a:ext cx="2251075" cy="2185987"/>
          </a:xfrm>
          <a:noFill/>
        </p:spPr>
      </p:pic>
      <p:pic>
        <p:nvPicPr>
          <p:cNvPr id="5128" name="Picture 8" descr="london%20animation">
            <a:extLst>
              <a:ext uri="{FF2B5EF4-FFF2-40B4-BE49-F238E27FC236}">
                <a16:creationId xmlns:a16="http://schemas.microsoft.com/office/drawing/2014/main" id="{9508AA08-A186-4DF2-BAE6-ACAAE4E63C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933825"/>
            <a:ext cx="3024188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kaj_je4[1]">
            <a:extLst>
              <a:ext uri="{FF2B5EF4-FFF2-40B4-BE49-F238E27FC236}">
                <a16:creationId xmlns:a16="http://schemas.microsoft.com/office/drawing/2014/main" id="{745EB7CB-7570-45CE-B555-37C5666D93B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98094" y="4305300"/>
            <a:ext cx="1447800" cy="1600200"/>
          </a:xfrm>
          <a:noFill/>
        </p:spPr>
      </p:pic>
      <p:sp>
        <p:nvSpPr>
          <p:cNvPr id="5131" name="Text Box 11">
            <a:extLst>
              <a:ext uri="{FF2B5EF4-FFF2-40B4-BE49-F238E27FC236}">
                <a16:creationId xmlns:a16="http://schemas.microsoft.com/office/drawing/2014/main" id="{770F94C7-432D-4CB7-8BC8-F9534E1FD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1931" y="5828506"/>
            <a:ext cx="1223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800" b="1" dirty="0">
                <a:latin typeface="Century Gothic" panose="020B0502020202020204" pitchFamily="34" charset="0"/>
              </a:rPr>
              <a:t>ioni</a:t>
            </a:r>
          </a:p>
        </p:txBody>
      </p:sp>
      <p:sp>
        <p:nvSpPr>
          <p:cNvPr id="5132" name="Text Box 12">
            <a:extLst>
              <a:ext uri="{FF2B5EF4-FFF2-40B4-BE49-F238E27FC236}">
                <a16:creationId xmlns:a16="http://schemas.microsoft.com/office/drawing/2014/main" id="{F1B9247C-2710-466A-8721-35B4A78D5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0" y="2924176"/>
            <a:ext cx="187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800" b="1" dirty="0">
                <a:latin typeface="Century Gothic" panose="020B0502020202020204" pitchFamily="34" charset="0"/>
              </a:rPr>
              <a:t>molekule</a:t>
            </a:r>
          </a:p>
        </p:txBody>
      </p:sp>
      <p:sp>
        <p:nvSpPr>
          <p:cNvPr id="5133" name="Text Box 13">
            <a:extLst>
              <a:ext uri="{FF2B5EF4-FFF2-40B4-BE49-F238E27FC236}">
                <a16:creationId xmlns:a16="http://schemas.microsoft.com/office/drawing/2014/main" id="{2E8A213A-D17B-4725-8416-624105FBA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40767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2400" b="1" dirty="0">
                <a:latin typeface="Century Gothic" panose="020B0502020202020204" pitchFamily="34" charset="0"/>
              </a:rPr>
              <a:t>atomi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  <p:bldP spid="5132" grpId="0"/>
      <p:bldP spid="51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CA2D3EB-8295-48B6-8C1E-143F8F53C5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latin typeface="Century Gothic" panose="020B0502020202020204" pitchFamily="34" charset="0"/>
              </a:rPr>
              <a:t>Razdelitev trdnih snovi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AE8A97DC-D531-4F3E-8344-227479E5B22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l-SI" altLang="sl-SI" u="sng" dirty="0">
                <a:latin typeface="Century Gothic" panose="020B0502020202020204" pitchFamily="34" charset="0"/>
              </a:rPr>
              <a:t>Amorfne</a:t>
            </a:r>
          </a:p>
          <a:p>
            <a:pPr eaLnBrk="1" hangingPunct="1"/>
            <a:r>
              <a:rPr lang="sl-SI" altLang="sl-SI" dirty="0">
                <a:latin typeface="Century Gothic" panose="020B0502020202020204" pitchFamily="34" charset="0"/>
              </a:rPr>
              <a:t>Nimajo urejene notranje strukture (steklo, plastika, saje, želatina…)</a:t>
            </a:r>
          </a:p>
          <a:p>
            <a:pPr eaLnBrk="1" hangingPunct="1"/>
            <a:endParaRPr lang="sl-SI" altLang="sl-SI" dirty="0">
              <a:latin typeface="Century Gothic" panose="020B0502020202020204" pitchFamily="34" charset="0"/>
            </a:endParaRPr>
          </a:p>
          <a:p>
            <a:pPr eaLnBrk="1" hangingPunct="1"/>
            <a:endParaRPr lang="sl-SI" altLang="sl-SI" dirty="0"/>
          </a:p>
          <a:p>
            <a:pPr eaLnBrk="1" hangingPunct="1"/>
            <a:endParaRPr lang="sl-SI" altLang="sl-SI" dirty="0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05A689B4-6D42-4C30-9D58-62218E0A1A6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l-SI" altLang="sl-SI" u="sng">
                <a:latin typeface="Century Gothic" panose="020B0502020202020204" pitchFamily="34" charset="0"/>
              </a:rPr>
              <a:t>Kristalinične</a:t>
            </a:r>
          </a:p>
          <a:p>
            <a:pPr eaLnBrk="1" hangingPunct="1"/>
            <a:r>
              <a:rPr lang="sl-SI" altLang="sl-SI">
                <a:latin typeface="Century Gothic" panose="020B0502020202020204" pitchFamily="34" charset="0"/>
              </a:rPr>
              <a:t>Imajo urejeno notranjo strukturo, ki se navzven kaže kot ravne ploskve in ostri robovi </a:t>
            </a:r>
          </a:p>
        </p:txBody>
      </p:sp>
      <p:pic>
        <p:nvPicPr>
          <p:cNvPr id="7174" name="Picture 6" descr="84%20Carat%20Diamond">
            <a:extLst>
              <a:ext uri="{FF2B5EF4-FFF2-40B4-BE49-F238E27FC236}">
                <a16:creationId xmlns:a16="http://schemas.microsoft.com/office/drawing/2014/main" id="{1E10D9CB-BF2A-49F1-9B73-C54556D0F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0" y="3319248"/>
            <a:ext cx="3413139" cy="277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odpadki_Steklo">
            <a:extLst>
              <a:ext uri="{FF2B5EF4-FFF2-40B4-BE49-F238E27FC236}">
                <a16:creationId xmlns:a16="http://schemas.microsoft.com/office/drawing/2014/main" id="{8F3A80DC-EB40-4CA0-B642-91E9E6C61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92" y="3139812"/>
            <a:ext cx="3244082" cy="313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CD581A-6380-41DC-BA3D-52B0F4338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Kristali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D8AF6D0-6742-4162-95AA-706BF0231F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Ionski</a:t>
            </a:r>
          </a:p>
          <a:p>
            <a:r>
              <a:rPr lang="sl-SI" sz="3200" dirty="0"/>
              <a:t>Kovalentni</a:t>
            </a:r>
          </a:p>
          <a:p>
            <a:r>
              <a:rPr lang="sl-SI" sz="3200" dirty="0"/>
              <a:t>Molekulski</a:t>
            </a:r>
          </a:p>
          <a:p>
            <a:r>
              <a:rPr lang="sl-SI" sz="3200" dirty="0"/>
              <a:t>Kovinski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F0C2DA9-7CB8-40F5-BD0C-1FE2E6C5D6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87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D56DD67-3588-4B5E-BE70-27EA49E26B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4852" y="815582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l-SI" altLang="sl-SI" dirty="0">
                <a:latin typeface="Palatino Linotype" panose="02040502050505030304" pitchFamily="18" charset="0"/>
              </a:rPr>
              <a:t>Ionski kristali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2B668355-5B45-42E6-A92A-D3154FA1FDA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00150" y="1878496"/>
            <a:ext cx="489585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sl-SI" altLang="sl-SI" sz="2800" dirty="0">
                <a:latin typeface="Palatino Linotype" panose="02040502050505030304" pitchFamily="18" charset="0"/>
              </a:rPr>
              <a:t>Ionski kristali so krhki in </a:t>
            </a:r>
            <a:r>
              <a:rPr lang="sl-SI" altLang="sl-SI" sz="2800" dirty="0" err="1">
                <a:latin typeface="Palatino Linotype" panose="02040502050505030304" pitchFamily="18" charset="0"/>
              </a:rPr>
              <a:t>nekovni</a:t>
            </a:r>
            <a:r>
              <a:rPr lang="sl-SI" altLang="sl-SI" sz="2800" dirty="0">
                <a:latin typeface="Palatino Linotype" panose="02040502050505030304" pitchFamily="18" charset="0"/>
              </a:rPr>
              <a:t>.</a:t>
            </a:r>
          </a:p>
          <a:p>
            <a:pPr eaLnBrk="1" hangingPunct="1"/>
            <a:r>
              <a:rPr lang="sl-SI" altLang="sl-SI" sz="2800" dirty="0">
                <a:latin typeface="Palatino Linotype" panose="02040502050505030304" pitchFamily="18" charset="0"/>
              </a:rPr>
              <a:t>Imajo visoka tališča (~800 °C).</a:t>
            </a:r>
          </a:p>
          <a:p>
            <a:pPr eaLnBrk="1" hangingPunct="1"/>
            <a:r>
              <a:rPr lang="sl-SI" altLang="sl-SI" sz="2800" dirty="0">
                <a:latin typeface="Palatino Linotype" panose="02040502050505030304" pitchFamily="18" charset="0"/>
              </a:rPr>
              <a:t>Se dobro topijo v vodi in v vodni raztopini prevajajo električni tok.</a:t>
            </a:r>
          </a:p>
          <a:p>
            <a:pPr marL="34290" indent="0">
              <a:buNone/>
            </a:pPr>
            <a:endParaRPr lang="sl-SI" altLang="sl-SI" sz="2400" dirty="0"/>
          </a:p>
        </p:txBody>
      </p:sp>
      <p:pic>
        <p:nvPicPr>
          <p:cNvPr id="14341" name="Picture 6">
            <a:extLst>
              <a:ext uri="{FF2B5EF4-FFF2-40B4-BE49-F238E27FC236}">
                <a16:creationId xmlns:a16="http://schemas.microsoft.com/office/drawing/2014/main" id="{B098C9CF-EDCA-4619-B2A0-38DBA141DAA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8888" y="1125539"/>
            <a:ext cx="2303462" cy="2492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8" descr="nacl_solid_alles">
            <a:extLst>
              <a:ext uri="{FF2B5EF4-FFF2-40B4-BE49-F238E27FC236}">
                <a16:creationId xmlns:a16="http://schemas.microsoft.com/office/drawing/2014/main" id="{1DDFA378-274D-4498-9748-F0480FCD55A4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15"/>
          <a:stretch/>
        </p:blipFill>
        <p:spPr>
          <a:xfrm>
            <a:off x="6635013" y="3974391"/>
            <a:ext cx="1651295" cy="2566818"/>
          </a:xfrm>
          <a:noFill/>
        </p:spPr>
      </p:pic>
      <p:pic>
        <p:nvPicPr>
          <p:cNvPr id="6" name="Picture 8" descr="nacl_solid_alles">
            <a:extLst>
              <a:ext uri="{FF2B5EF4-FFF2-40B4-BE49-F238E27FC236}">
                <a16:creationId xmlns:a16="http://schemas.microsoft.com/office/drawing/2014/main" id="{BDD8BE87-048B-4EAA-85CA-4E9C05B7B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5012" y="3974391"/>
            <a:ext cx="3277338" cy="256681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4">
            <a:extLst>
              <a:ext uri="{FF2B5EF4-FFF2-40B4-BE49-F238E27FC236}">
                <a16:creationId xmlns:a16="http://schemas.microsoft.com/office/drawing/2014/main" id="{8E164084-4539-43CE-8043-7C1AA6B13B97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981200" y="781520"/>
            <a:ext cx="8229600" cy="777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l-SI" altLang="sl-SI" dirty="0">
                <a:latin typeface="Palatino Linotype" panose="02040502050505030304" pitchFamily="18" charset="0"/>
              </a:rPr>
              <a:t>Ionski kristali imajo velikokrat kubično strukturo</a:t>
            </a:r>
          </a:p>
        </p:txBody>
      </p:sp>
      <p:pic>
        <p:nvPicPr>
          <p:cNvPr id="16387" name="Picture 9" descr="sol_3">
            <a:extLst>
              <a:ext uri="{FF2B5EF4-FFF2-40B4-BE49-F238E27FC236}">
                <a16:creationId xmlns:a16="http://schemas.microsoft.com/office/drawing/2014/main" id="{5E969CBD-ADF3-4552-B190-1DAFA8E43A3B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9"/>
          <a:stretch>
            <a:fillRect/>
          </a:stretch>
        </p:blipFill>
        <p:spPr>
          <a:xfrm>
            <a:off x="1981200" y="1692510"/>
            <a:ext cx="3797300" cy="2465388"/>
          </a:xfrm>
          <a:noFill/>
        </p:spPr>
      </p:pic>
      <p:pic>
        <p:nvPicPr>
          <p:cNvPr id="16388" name="Picture 10" descr="nacl_2">
            <a:extLst>
              <a:ext uri="{FF2B5EF4-FFF2-40B4-BE49-F238E27FC236}">
                <a16:creationId xmlns:a16="http://schemas.microsoft.com/office/drawing/2014/main" id="{52B14F65-B8E2-439F-95F0-16841808DED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08" y="1692510"/>
            <a:ext cx="2454442" cy="2185988"/>
          </a:xfrm>
          <a:noFill/>
        </p:spPr>
      </p:pic>
      <p:pic>
        <p:nvPicPr>
          <p:cNvPr id="16389" name="Picture 13" descr="CubicStructureNaCl">
            <a:extLst>
              <a:ext uri="{FF2B5EF4-FFF2-40B4-BE49-F238E27FC236}">
                <a16:creationId xmlns:a16="http://schemas.microsoft.com/office/drawing/2014/main" id="{6D4FC064-4936-4AC8-AAEF-BCCDC370522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40" y="4291013"/>
            <a:ext cx="4038600" cy="2019300"/>
          </a:xfrm>
          <a:noFill/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E9DC81E-58CE-4664-8FE5-109202190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77875"/>
          </a:xfrm>
        </p:spPr>
        <p:txBody>
          <a:bodyPr>
            <a:normAutofit/>
          </a:bodyPr>
          <a:lstStyle/>
          <a:p>
            <a:pPr eaLnBrk="1" hangingPunct="1"/>
            <a:r>
              <a:rPr lang="sl-SI" altLang="sl-SI">
                <a:latin typeface="Palatino Linotype" panose="02040502050505030304" pitchFamily="18" charset="0"/>
              </a:rPr>
              <a:t>Kovalentni kristali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195585F-68AD-428A-A4D0-157942B89B9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77833" y="1783081"/>
            <a:ext cx="4402138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sz="2800" dirty="0">
                <a:latin typeface="Palatino Linotype" panose="02040502050505030304" pitchFamily="18" charset="0"/>
              </a:rPr>
              <a:t>Osnovni gradniki so atomi.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 dirty="0">
                <a:latin typeface="Palatino Linotype" panose="02040502050505030304" pitchFamily="18" charset="0"/>
              </a:rPr>
              <a:t>Povezani so s kovalentnimi vezmi.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 dirty="0">
                <a:latin typeface="Palatino Linotype" panose="02040502050505030304" pitchFamily="18" charset="0"/>
              </a:rPr>
              <a:t>Imajo visoka tališča, ker so vezi močne (več kot 2000 °C).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 dirty="0">
                <a:latin typeface="Palatino Linotype" panose="02040502050505030304" pitchFamily="18" charset="0"/>
              </a:rPr>
              <a:t>Ne prevajajo električnega toka.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 dirty="0">
                <a:latin typeface="Palatino Linotype" panose="02040502050505030304" pitchFamily="18" charset="0"/>
              </a:rPr>
              <a:t>Običajno so zelo trdi.</a:t>
            </a:r>
          </a:p>
        </p:txBody>
      </p:sp>
      <p:pic>
        <p:nvPicPr>
          <p:cNvPr id="22532" name="Picture 7" descr="korund">
            <a:extLst>
              <a:ext uri="{FF2B5EF4-FFF2-40B4-BE49-F238E27FC236}">
                <a16:creationId xmlns:a16="http://schemas.microsoft.com/office/drawing/2014/main" id="{57CB7600-9FFD-48CD-9757-860D2FA0D10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1" y="1711326"/>
            <a:ext cx="3153087" cy="4525963"/>
          </a:xfrm>
          <a:noFill/>
        </p:spPr>
      </p:pic>
      <p:sp>
        <p:nvSpPr>
          <p:cNvPr id="22533" name="Text Box 8">
            <a:extLst>
              <a:ext uri="{FF2B5EF4-FFF2-40B4-BE49-F238E27FC236}">
                <a16:creationId xmlns:a16="http://schemas.microsoft.com/office/drawing/2014/main" id="{B712E0D5-2B84-4FD8-AB24-E1FD8BF11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3736" y="5840414"/>
            <a:ext cx="201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35B4E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l-SI" altLang="sl-SI" sz="2000" dirty="0">
                <a:latin typeface="Palatino Linotype" panose="02040502050505030304" pitchFamily="18" charset="0"/>
              </a:rPr>
              <a:t>korund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Slika 2">
            <a:extLst>
              <a:ext uri="{FF2B5EF4-FFF2-40B4-BE49-F238E27FC236}">
                <a16:creationId xmlns:a16="http://schemas.microsoft.com/office/drawing/2014/main" id="{BAFF7B09-26E8-4D34-B2B6-F4C31300B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531" y="3210465"/>
            <a:ext cx="34544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>
            <a:extLst>
              <a:ext uri="{FF2B5EF4-FFF2-40B4-BE49-F238E27FC236}">
                <a16:creationId xmlns:a16="http://schemas.microsoft.com/office/drawing/2014/main" id="{65737F55-692F-4861-9D11-D5BD1734C0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l-SI" altLang="sl-SI" dirty="0">
                <a:latin typeface="Palatino Linotype" panose="02040502050505030304" pitchFamily="18" charset="0"/>
              </a:rPr>
              <a:t>Diamant</a:t>
            </a:r>
            <a:r>
              <a:rPr lang="sl-SI" altLang="sl-SI" dirty="0"/>
              <a:t> </a:t>
            </a:r>
          </a:p>
        </p:txBody>
      </p:sp>
      <p:sp>
        <p:nvSpPr>
          <p:cNvPr id="23564" name="Rectangle 12">
            <a:extLst>
              <a:ext uri="{FF2B5EF4-FFF2-40B4-BE49-F238E27FC236}">
                <a16:creationId xmlns:a16="http://schemas.microsoft.com/office/drawing/2014/main" id="{C4CCFA59-9ECE-4442-AA52-A658E1483EB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0689" y="2057399"/>
            <a:ext cx="53848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sl-SI" altLang="sl-SI" sz="2800" dirty="0">
                <a:latin typeface="Palatino Linotype" panose="02040502050505030304" pitchFamily="18" charset="0"/>
              </a:rPr>
              <a:t>Ne prevaja električnega toka.</a:t>
            </a:r>
          </a:p>
          <a:p>
            <a:pPr eaLnBrk="1" hangingPunct="1"/>
            <a:r>
              <a:rPr lang="sl-SI" altLang="sl-SI" sz="2800" dirty="0">
                <a:latin typeface="Palatino Linotype" panose="02040502050505030304" pitchFamily="18" charset="0"/>
              </a:rPr>
              <a:t>Je zelo trd (najtrša snov).</a:t>
            </a:r>
          </a:p>
          <a:p>
            <a:pPr eaLnBrk="1" hangingPunct="1"/>
            <a:r>
              <a:rPr lang="sl-SI" altLang="sl-SI" sz="2800" dirty="0">
                <a:latin typeface="Palatino Linotype" panose="02040502050505030304" pitchFamily="18" charset="0"/>
              </a:rPr>
              <a:t>Atomi so razporejeni tetraedrično (kot 109,5°).</a:t>
            </a:r>
          </a:p>
          <a:p>
            <a:pPr eaLnBrk="1" hangingPunct="1"/>
            <a:r>
              <a:rPr lang="sl-SI" altLang="sl-SI" sz="2800" dirty="0">
                <a:latin typeface="Palatino Linotype" panose="02040502050505030304" pitchFamily="18" charset="0"/>
              </a:rPr>
              <a:t>Vsak atom je povezan s štirimi C atomi.</a:t>
            </a:r>
          </a:p>
          <a:p>
            <a:pPr eaLnBrk="1" hangingPunct="1"/>
            <a:r>
              <a:rPr lang="sl-SI" altLang="sl-SI" sz="2800" dirty="0">
                <a:latin typeface="Palatino Linotype" panose="02040502050505030304" pitchFamily="18" charset="0"/>
              </a:rPr>
              <a:t>Visoko tališče (3000 – 4000 °C).</a:t>
            </a:r>
          </a:p>
        </p:txBody>
      </p:sp>
      <p:pic>
        <p:nvPicPr>
          <p:cNvPr id="24581" name="Picture 3" descr="diamant[1][1]">
            <a:extLst>
              <a:ext uri="{FF2B5EF4-FFF2-40B4-BE49-F238E27FC236}">
                <a16:creationId xmlns:a16="http://schemas.microsoft.com/office/drawing/2014/main" id="{24802F32-2146-4C78-AED3-F4C3ECB8939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hq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8"/>
          <a:stretch>
            <a:fillRect/>
          </a:stretch>
        </p:blipFill>
        <p:spPr>
          <a:xfrm>
            <a:off x="5805489" y="1979614"/>
            <a:ext cx="1876425" cy="1881187"/>
          </a:xfrm>
          <a:noFill/>
        </p:spPr>
      </p:pic>
      <p:pic>
        <p:nvPicPr>
          <p:cNvPr id="24583" name="Ograda vsebine 5">
            <a:extLst>
              <a:ext uri="{FF2B5EF4-FFF2-40B4-BE49-F238E27FC236}">
                <a16:creationId xmlns:a16="http://schemas.microsoft.com/office/drawing/2014/main" id="{105BF10F-9D4B-4BE7-AFC9-39536548B4FB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2" t="21973" r="21527" b="9181"/>
          <a:stretch>
            <a:fillRect/>
          </a:stretch>
        </p:blipFill>
        <p:spPr>
          <a:xfrm>
            <a:off x="8001001" y="892176"/>
            <a:ext cx="2486025" cy="2174875"/>
          </a:xfrm>
        </p:spPr>
      </p:pic>
      <p:pic>
        <p:nvPicPr>
          <p:cNvPr id="24582" name="Slika 2">
            <a:extLst>
              <a:ext uri="{FF2B5EF4-FFF2-40B4-BE49-F238E27FC236}">
                <a16:creationId xmlns:a16="http://schemas.microsoft.com/office/drawing/2014/main" id="{64B7761A-E86A-497C-ABFA-1C0C57298B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8" y="208758"/>
            <a:ext cx="23082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D1B85AC9-CC5F-4647-9B3D-6AB9043AC5B5}"/>
              </a:ext>
            </a:extLst>
          </p:cNvPr>
          <p:cNvGrpSpPr/>
          <p:nvPr/>
        </p:nvGrpSpPr>
        <p:grpSpPr>
          <a:xfrm>
            <a:off x="8096435" y="3423263"/>
            <a:ext cx="1026783" cy="990418"/>
            <a:chOff x="8096435" y="3423263"/>
            <a:chExt cx="1026783" cy="990418"/>
          </a:xfrm>
        </p:grpSpPr>
        <p:cxnSp>
          <p:nvCxnSpPr>
            <p:cNvPr id="3" name="Raven povezovalnik 2">
              <a:extLst>
                <a:ext uri="{FF2B5EF4-FFF2-40B4-BE49-F238E27FC236}">
                  <a16:creationId xmlns:a16="http://schemas.microsoft.com/office/drawing/2014/main" id="{815455A6-27B6-4741-935C-DE7E5062DCAC}"/>
                </a:ext>
              </a:extLst>
            </p:cNvPr>
            <p:cNvCxnSpPr>
              <a:cxnSpLocks/>
            </p:cNvCxnSpPr>
            <p:nvPr/>
          </p:nvCxnSpPr>
          <p:spPr>
            <a:xfrm>
              <a:off x="8096435" y="4110361"/>
              <a:ext cx="319596" cy="30184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ven povezovalnik 10">
              <a:extLst>
                <a:ext uri="{FF2B5EF4-FFF2-40B4-BE49-F238E27FC236}">
                  <a16:creationId xmlns:a16="http://schemas.microsoft.com/office/drawing/2014/main" id="{7D617185-13CD-43F0-B375-F41C424788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02245" y="4176929"/>
              <a:ext cx="720973" cy="23675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ven povezovalnik 11">
              <a:extLst>
                <a:ext uri="{FF2B5EF4-FFF2-40B4-BE49-F238E27FC236}">
                  <a16:creationId xmlns:a16="http://schemas.microsoft.com/office/drawing/2014/main" id="{57CEC056-328A-407A-AD15-555EABD3EE23}"/>
                </a:ext>
              </a:extLst>
            </p:cNvPr>
            <p:cNvCxnSpPr>
              <a:cxnSpLocks/>
            </p:cNvCxnSpPr>
            <p:nvPr/>
          </p:nvCxnSpPr>
          <p:spPr>
            <a:xfrm>
              <a:off x="8163673" y="4108882"/>
              <a:ext cx="959545" cy="68047"/>
            </a:xfrm>
            <a:prstGeom prst="line">
              <a:avLst/>
            </a:prstGeom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" name="Raven povezovalnik 12">
              <a:extLst>
                <a:ext uri="{FF2B5EF4-FFF2-40B4-BE49-F238E27FC236}">
                  <a16:creationId xmlns:a16="http://schemas.microsoft.com/office/drawing/2014/main" id="{C665C38A-100A-4E23-B77D-538E52D4CF8C}"/>
                </a:ext>
              </a:extLst>
            </p:cNvPr>
            <p:cNvCxnSpPr>
              <a:cxnSpLocks/>
            </p:cNvCxnSpPr>
            <p:nvPr/>
          </p:nvCxnSpPr>
          <p:spPr>
            <a:xfrm>
              <a:off x="8550507" y="3423263"/>
              <a:ext cx="572711" cy="75366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ven povezovalnik 16">
              <a:extLst>
                <a:ext uri="{FF2B5EF4-FFF2-40B4-BE49-F238E27FC236}">
                  <a16:creationId xmlns:a16="http://schemas.microsoft.com/office/drawing/2014/main" id="{9E8F0EC4-77FA-4EAC-9F3A-CD8C3E63B0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96435" y="3423263"/>
              <a:ext cx="454072" cy="68414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ven povezovalnik 18">
              <a:extLst>
                <a:ext uri="{FF2B5EF4-FFF2-40B4-BE49-F238E27FC236}">
                  <a16:creationId xmlns:a16="http://schemas.microsoft.com/office/drawing/2014/main" id="{D4C23542-30DE-49BE-B7AE-DF0C1ABA08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16031" y="3423263"/>
              <a:ext cx="134476" cy="98893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3D0FA56-E67B-40D6-92C1-63379525A6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77875"/>
          </a:xfrm>
        </p:spPr>
        <p:txBody>
          <a:bodyPr>
            <a:normAutofit/>
          </a:bodyPr>
          <a:lstStyle/>
          <a:p>
            <a:pPr eaLnBrk="1" hangingPunct="1"/>
            <a:r>
              <a:rPr lang="sl-SI" altLang="sl-SI">
                <a:latin typeface="Palatino Linotype" panose="02040502050505030304" pitchFamily="18" charset="0"/>
              </a:rPr>
              <a:t>Grafit </a:t>
            </a:r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A6984FCB-2591-41A9-99A8-11C707E1F10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61892" y="1878496"/>
            <a:ext cx="5384800" cy="4525963"/>
          </a:xfrm>
        </p:spPr>
        <p:txBody>
          <a:bodyPr/>
          <a:lstStyle/>
          <a:p>
            <a:pPr eaLnBrk="1" hangingPunct="1"/>
            <a:r>
              <a:rPr lang="sl-SI" altLang="sl-SI" sz="2400" dirty="0">
                <a:latin typeface="Palatino Linotype" panose="02040502050505030304" pitchFamily="18" charset="0"/>
              </a:rPr>
              <a:t>Ogljikovi atomi tvorijo plasti v katerih so zelo močne vezi. </a:t>
            </a:r>
          </a:p>
          <a:p>
            <a:pPr eaLnBrk="1" hangingPunct="1"/>
            <a:r>
              <a:rPr lang="sl-SI" altLang="sl-SI" sz="2400" dirty="0">
                <a:latin typeface="Palatino Linotype" panose="02040502050505030304" pitchFamily="18" charset="0"/>
              </a:rPr>
              <a:t>Vsak atom je povezan s tremi sosednjimi C atomi. </a:t>
            </a:r>
          </a:p>
          <a:p>
            <a:pPr eaLnBrk="1" hangingPunct="1"/>
            <a:r>
              <a:rPr lang="sl-SI" altLang="sl-SI" sz="2400" dirty="0">
                <a:latin typeface="Palatino Linotype" panose="02040502050505030304" pitchFamily="18" charset="0"/>
              </a:rPr>
              <a:t>Plasti so med seboj povezane s šibkimi vezmi.</a:t>
            </a:r>
          </a:p>
          <a:p>
            <a:pPr eaLnBrk="1" hangingPunct="1"/>
            <a:r>
              <a:rPr lang="sl-SI" altLang="sl-SI" sz="2400" dirty="0">
                <a:latin typeface="Palatino Linotype" panose="02040502050505030304" pitchFamily="18" charset="0"/>
              </a:rPr>
              <a:t>Prevaja električni tok (izjema med kovalentnimi kristali).</a:t>
            </a:r>
          </a:p>
          <a:p>
            <a:pPr eaLnBrk="1" hangingPunct="1"/>
            <a:r>
              <a:rPr lang="sl-SI" altLang="sl-SI" sz="2400" dirty="0">
                <a:latin typeface="Palatino Linotype" panose="02040502050505030304" pitchFamily="18" charset="0"/>
              </a:rPr>
              <a:t>Je mehak (mazav).</a:t>
            </a:r>
          </a:p>
        </p:txBody>
      </p:sp>
      <p:pic>
        <p:nvPicPr>
          <p:cNvPr id="26630" name="Označba mesta vsebine 2">
            <a:extLst>
              <a:ext uri="{FF2B5EF4-FFF2-40B4-BE49-F238E27FC236}">
                <a16:creationId xmlns:a16="http://schemas.microsoft.com/office/drawing/2014/main" id="{85A3C45B-A81D-4D88-AF9B-5F7C2B10D63D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0852" y="1152691"/>
            <a:ext cx="2925762" cy="2925763"/>
          </a:xfrm>
        </p:spPr>
      </p:pic>
      <p:pic>
        <p:nvPicPr>
          <p:cNvPr id="26628" name="Picture 5" descr="TTpotloodalgemeen[1][1]">
            <a:extLst>
              <a:ext uri="{FF2B5EF4-FFF2-40B4-BE49-F238E27FC236}">
                <a16:creationId xmlns:a16="http://schemas.microsoft.com/office/drawing/2014/main" id="{CD2A2604-B085-4933-A93A-CA9A765575F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5"/>
          <a:stretch>
            <a:fillRect/>
          </a:stretch>
        </p:blipFill>
        <p:spPr>
          <a:xfrm>
            <a:off x="5430257" y="4543634"/>
            <a:ext cx="1963738" cy="1809750"/>
          </a:xfrm>
          <a:noFill/>
        </p:spPr>
      </p:pic>
      <p:pic>
        <p:nvPicPr>
          <p:cNvPr id="26629" name="Picture 6" descr="grafit[1]">
            <a:extLst>
              <a:ext uri="{FF2B5EF4-FFF2-40B4-BE49-F238E27FC236}">
                <a16:creationId xmlns:a16="http://schemas.microsoft.com/office/drawing/2014/main" id="{4CF11D34-72F5-4FF7-91DD-30148FDE2C69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78931" y="4242428"/>
            <a:ext cx="3024187" cy="2419350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build="p"/>
    </p:bld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354</TotalTime>
  <Words>389</Words>
  <Application>Microsoft Office PowerPoint</Application>
  <PresentationFormat>Širokozaslonsko</PresentationFormat>
  <Paragraphs>105</Paragraphs>
  <Slides>17</Slides>
  <Notes>12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Palatino Linotype</vt:lpstr>
      <vt:lpstr>Wingdings</vt:lpstr>
      <vt:lpstr>Retrospektiva</vt:lpstr>
      <vt:lpstr>Značilnosti trdnih snovi</vt:lpstr>
      <vt:lpstr>Sestava trdnih snovi</vt:lpstr>
      <vt:lpstr>Razdelitev trdnih snovi</vt:lpstr>
      <vt:lpstr>Kristali</vt:lpstr>
      <vt:lpstr>Ionski kristali</vt:lpstr>
      <vt:lpstr>Ionski kristali imajo velikokrat kubično strukturo</vt:lpstr>
      <vt:lpstr>Kovalentni kristali</vt:lpstr>
      <vt:lpstr>Diamant </vt:lpstr>
      <vt:lpstr>Grafit </vt:lpstr>
      <vt:lpstr>Alotropija</vt:lpstr>
      <vt:lpstr>PowerPointova predstavitev</vt:lpstr>
      <vt:lpstr>Molekulski kristali</vt:lpstr>
      <vt:lpstr>Molekulski kristali</vt:lpstr>
      <vt:lpstr>Kovinski kristali</vt:lpstr>
      <vt:lpstr>Lastnosti kovin</vt:lpstr>
      <vt:lpstr>Razdelitev kristalov</vt:lpstr>
      <vt:lpstr>Amorfne snovi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Značilnosti snovi glede na vezi, ki jih tvorijo</dc:title>
  <dc:creator>Neven Šverko</dc:creator>
  <cp:lastModifiedBy>Profesor</cp:lastModifiedBy>
  <cp:revision>12</cp:revision>
  <dcterms:created xsi:type="dcterms:W3CDTF">2021-12-17T08:32:47Z</dcterms:created>
  <dcterms:modified xsi:type="dcterms:W3CDTF">2022-01-14T12:17:27Z</dcterms:modified>
</cp:coreProperties>
</file>