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72" r:id="rId4"/>
    <p:sldId id="280" r:id="rId5"/>
    <p:sldId id="258" r:id="rId6"/>
    <p:sldId id="273" r:id="rId7"/>
    <p:sldId id="259" r:id="rId8"/>
    <p:sldId id="277" r:id="rId9"/>
    <p:sldId id="261" r:id="rId10"/>
    <p:sldId id="274" r:id="rId11"/>
    <p:sldId id="275" r:id="rId12"/>
    <p:sldId id="270" r:id="rId13"/>
    <p:sldId id="265" r:id="rId14"/>
    <p:sldId id="271" r:id="rId15"/>
    <p:sldId id="260" r:id="rId16"/>
    <p:sldId id="262" r:id="rId17"/>
    <p:sldId id="268" r:id="rId18"/>
    <p:sldId id="281" r:id="rId19"/>
    <p:sldId id="263" r:id="rId20"/>
    <p:sldId id="278" r:id="rId21"/>
    <p:sldId id="264" r:id="rId22"/>
    <p:sldId id="269" r:id="rId23"/>
    <p:sldId id="266" r:id="rId24"/>
    <p:sldId id="276" r:id="rId25"/>
    <p:sldId id="279" r:id="rId26"/>
    <p:sldId id="267" r:id="rId27"/>
    <p:sldId id="282" r:id="rId28"/>
    <p:sldId id="283" r:id="rId2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C95EB45-9DBC-455C-957D-79749769CF22}" v="33" dt="2025-05-19T06:54:29.79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bina Dremelj" userId="af96948d51e3741c" providerId="LiveId" clId="{6C95EB45-9DBC-455C-957D-79749769CF22}"/>
    <pc:docChg chg="custSel addSld delSld modSld sldOrd">
      <pc:chgData name="Sabina Dremelj" userId="af96948d51e3741c" providerId="LiveId" clId="{6C95EB45-9DBC-455C-957D-79749769CF22}" dt="2025-05-25T20:03:48.325" v="97"/>
      <pc:docMkLst>
        <pc:docMk/>
      </pc:docMkLst>
      <pc:sldChg chg="modSp mod">
        <pc:chgData name="Sabina Dremelj" userId="af96948d51e3741c" providerId="LiveId" clId="{6C95EB45-9DBC-455C-957D-79749769CF22}" dt="2025-05-18T19:01:48.030" v="42"/>
        <pc:sldMkLst>
          <pc:docMk/>
          <pc:sldMk cId="0" sldId="257"/>
        </pc:sldMkLst>
        <pc:spChg chg="mod">
          <ac:chgData name="Sabina Dremelj" userId="af96948d51e3741c" providerId="LiveId" clId="{6C95EB45-9DBC-455C-957D-79749769CF22}" dt="2025-05-18T19:01:48.030" v="42"/>
          <ac:spMkLst>
            <pc:docMk/>
            <pc:sldMk cId="0" sldId="257"/>
            <ac:spMk id="2" creationId="{00000000-0000-0000-0000-000000000000}"/>
          </ac:spMkLst>
        </pc:spChg>
        <pc:spChg chg="mod">
          <ac:chgData name="Sabina Dremelj" userId="af96948d51e3741c" providerId="LiveId" clId="{6C95EB45-9DBC-455C-957D-79749769CF22}" dt="2025-05-18T19:00:13.056" v="40" actId="1076"/>
          <ac:spMkLst>
            <pc:docMk/>
            <pc:sldMk cId="0" sldId="257"/>
            <ac:spMk id="3" creationId="{00000000-0000-0000-0000-000000000000}"/>
          </ac:spMkLst>
        </pc:spChg>
      </pc:sldChg>
      <pc:sldChg chg="modSp mod">
        <pc:chgData name="Sabina Dremelj" userId="af96948d51e3741c" providerId="LiveId" clId="{6C95EB45-9DBC-455C-957D-79749769CF22}" dt="2025-05-18T18:57:03.517" v="18" actId="13926"/>
        <pc:sldMkLst>
          <pc:docMk/>
          <pc:sldMk cId="0" sldId="258"/>
        </pc:sldMkLst>
        <pc:spChg chg="mod">
          <ac:chgData name="Sabina Dremelj" userId="af96948d51e3741c" providerId="LiveId" clId="{6C95EB45-9DBC-455C-957D-79749769CF22}" dt="2025-05-18T18:57:03.517" v="18" actId="13926"/>
          <ac:spMkLst>
            <pc:docMk/>
            <pc:sldMk cId="0" sldId="258"/>
            <ac:spMk id="2" creationId="{00000000-0000-0000-0000-000000000000}"/>
          </ac:spMkLst>
        </pc:spChg>
      </pc:sldChg>
      <pc:sldChg chg="modSp mod">
        <pc:chgData name="Sabina Dremelj" userId="af96948d51e3741c" providerId="LiveId" clId="{6C95EB45-9DBC-455C-957D-79749769CF22}" dt="2025-05-18T19:04:09.783" v="53"/>
        <pc:sldMkLst>
          <pc:docMk/>
          <pc:sldMk cId="0" sldId="259"/>
        </pc:sldMkLst>
        <pc:spChg chg="mod">
          <ac:chgData name="Sabina Dremelj" userId="af96948d51e3741c" providerId="LiveId" clId="{6C95EB45-9DBC-455C-957D-79749769CF22}" dt="2025-05-18T19:04:09.783" v="53"/>
          <ac:spMkLst>
            <pc:docMk/>
            <pc:sldMk cId="0" sldId="259"/>
            <ac:spMk id="2" creationId="{00000000-0000-0000-0000-000000000000}"/>
          </ac:spMkLst>
        </pc:spChg>
      </pc:sldChg>
      <pc:sldChg chg="modSp mod">
        <pc:chgData name="Sabina Dremelj" userId="af96948d51e3741c" providerId="LiveId" clId="{6C95EB45-9DBC-455C-957D-79749769CF22}" dt="2025-05-19T06:53:52.771" v="81"/>
        <pc:sldMkLst>
          <pc:docMk/>
          <pc:sldMk cId="0" sldId="260"/>
        </pc:sldMkLst>
        <pc:spChg chg="mod">
          <ac:chgData name="Sabina Dremelj" userId="af96948d51e3741c" providerId="LiveId" clId="{6C95EB45-9DBC-455C-957D-79749769CF22}" dt="2025-05-18T19:04:45.504" v="56" actId="113"/>
          <ac:spMkLst>
            <pc:docMk/>
            <pc:sldMk cId="0" sldId="260"/>
            <ac:spMk id="2" creationId="{00000000-0000-0000-0000-000000000000}"/>
          </ac:spMkLst>
        </pc:spChg>
        <pc:spChg chg="mod">
          <ac:chgData name="Sabina Dremelj" userId="af96948d51e3741c" providerId="LiveId" clId="{6C95EB45-9DBC-455C-957D-79749769CF22}" dt="2025-05-19T06:53:52.771" v="81"/>
          <ac:spMkLst>
            <pc:docMk/>
            <pc:sldMk cId="0" sldId="260"/>
            <ac:spMk id="3" creationId="{00000000-0000-0000-0000-000000000000}"/>
          </ac:spMkLst>
        </pc:spChg>
      </pc:sldChg>
      <pc:sldChg chg="modSp mod ord">
        <pc:chgData name="Sabina Dremelj" userId="af96948d51e3741c" providerId="LiveId" clId="{6C95EB45-9DBC-455C-957D-79749769CF22}" dt="2025-05-25T20:03:00.277" v="83"/>
        <pc:sldMkLst>
          <pc:docMk/>
          <pc:sldMk cId="0" sldId="261"/>
        </pc:sldMkLst>
        <pc:spChg chg="mod">
          <ac:chgData name="Sabina Dremelj" userId="af96948d51e3741c" providerId="LiveId" clId="{6C95EB45-9DBC-455C-957D-79749769CF22}" dt="2025-05-18T19:05:52.145" v="60" actId="113"/>
          <ac:spMkLst>
            <pc:docMk/>
            <pc:sldMk cId="0" sldId="261"/>
            <ac:spMk id="2" creationId="{00000000-0000-0000-0000-000000000000}"/>
          </ac:spMkLst>
        </pc:spChg>
      </pc:sldChg>
      <pc:sldChg chg="modSp mod">
        <pc:chgData name="Sabina Dremelj" userId="af96948d51e3741c" providerId="LiveId" clId="{6C95EB45-9DBC-455C-957D-79749769CF22}" dt="2025-05-18T19:06:31.632" v="62" actId="113"/>
        <pc:sldMkLst>
          <pc:docMk/>
          <pc:sldMk cId="0" sldId="262"/>
        </pc:sldMkLst>
        <pc:spChg chg="mod">
          <ac:chgData name="Sabina Dremelj" userId="af96948d51e3741c" providerId="LiveId" clId="{6C95EB45-9DBC-455C-957D-79749769CF22}" dt="2025-05-18T19:06:31.632" v="62" actId="113"/>
          <ac:spMkLst>
            <pc:docMk/>
            <pc:sldMk cId="0" sldId="262"/>
            <ac:spMk id="2" creationId="{00000000-0000-0000-0000-000000000000}"/>
          </ac:spMkLst>
        </pc:spChg>
      </pc:sldChg>
      <pc:sldChg chg="modSp mod">
        <pc:chgData name="Sabina Dremelj" userId="af96948d51e3741c" providerId="LiveId" clId="{6C95EB45-9DBC-455C-957D-79749769CF22}" dt="2025-05-18T19:08:14.516" v="65" actId="113"/>
        <pc:sldMkLst>
          <pc:docMk/>
          <pc:sldMk cId="0" sldId="263"/>
        </pc:sldMkLst>
        <pc:spChg chg="mod">
          <ac:chgData name="Sabina Dremelj" userId="af96948d51e3741c" providerId="LiveId" clId="{6C95EB45-9DBC-455C-957D-79749769CF22}" dt="2025-05-18T19:08:14.516" v="65" actId="113"/>
          <ac:spMkLst>
            <pc:docMk/>
            <pc:sldMk cId="0" sldId="263"/>
            <ac:spMk id="2" creationId="{00000000-0000-0000-0000-000000000000}"/>
          </ac:spMkLst>
        </pc:spChg>
      </pc:sldChg>
      <pc:sldChg chg="modSp mod">
        <pc:chgData name="Sabina Dremelj" userId="af96948d51e3741c" providerId="LiveId" clId="{6C95EB45-9DBC-455C-957D-79749769CF22}" dt="2025-05-18T19:10:29.369" v="67" actId="113"/>
        <pc:sldMkLst>
          <pc:docMk/>
          <pc:sldMk cId="0" sldId="264"/>
        </pc:sldMkLst>
        <pc:spChg chg="mod">
          <ac:chgData name="Sabina Dremelj" userId="af96948d51e3741c" providerId="LiveId" clId="{6C95EB45-9DBC-455C-957D-79749769CF22}" dt="2025-05-18T19:10:29.369" v="67" actId="113"/>
          <ac:spMkLst>
            <pc:docMk/>
            <pc:sldMk cId="0" sldId="264"/>
            <ac:spMk id="2" creationId="{00000000-0000-0000-0000-000000000000}"/>
          </ac:spMkLst>
        </pc:spChg>
        <pc:spChg chg="mod">
          <ac:chgData name="Sabina Dremelj" userId="af96948d51e3741c" providerId="LiveId" clId="{6C95EB45-9DBC-455C-957D-79749769CF22}" dt="2025-05-18T18:58:31.457" v="28" actId="2710"/>
          <ac:spMkLst>
            <pc:docMk/>
            <pc:sldMk cId="0" sldId="264"/>
            <ac:spMk id="3" creationId="{00000000-0000-0000-0000-000000000000}"/>
          </ac:spMkLst>
        </pc:spChg>
      </pc:sldChg>
      <pc:sldChg chg="modSp mod ord">
        <pc:chgData name="Sabina Dremelj" userId="af96948d51e3741c" providerId="LiveId" clId="{6C95EB45-9DBC-455C-957D-79749769CF22}" dt="2025-05-25T20:03:34.283" v="91"/>
        <pc:sldMkLst>
          <pc:docMk/>
          <pc:sldMk cId="0" sldId="265"/>
        </pc:sldMkLst>
        <pc:spChg chg="mod">
          <ac:chgData name="Sabina Dremelj" userId="af96948d51e3741c" providerId="LiveId" clId="{6C95EB45-9DBC-455C-957D-79749769CF22}" dt="2025-05-18T19:11:02.713" v="69" actId="113"/>
          <ac:spMkLst>
            <pc:docMk/>
            <pc:sldMk cId="0" sldId="265"/>
            <ac:spMk id="2" creationId="{00000000-0000-0000-0000-000000000000}"/>
          </ac:spMkLst>
        </pc:spChg>
      </pc:sldChg>
      <pc:sldChg chg="modSp mod">
        <pc:chgData name="Sabina Dremelj" userId="af96948d51e3741c" providerId="LiveId" clId="{6C95EB45-9DBC-455C-957D-79749769CF22}" dt="2025-05-18T19:16:08.152" v="80" actId="113"/>
        <pc:sldMkLst>
          <pc:docMk/>
          <pc:sldMk cId="0" sldId="266"/>
        </pc:sldMkLst>
        <pc:spChg chg="mod">
          <ac:chgData name="Sabina Dremelj" userId="af96948d51e3741c" providerId="LiveId" clId="{6C95EB45-9DBC-455C-957D-79749769CF22}" dt="2025-05-18T19:11:39.557" v="71" actId="113"/>
          <ac:spMkLst>
            <pc:docMk/>
            <pc:sldMk cId="0" sldId="266"/>
            <ac:spMk id="2" creationId="{00000000-0000-0000-0000-000000000000}"/>
          </ac:spMkLst>
        </pc:spChg>
        <pc:spChg chg="mod">
          <ac:chgData name="Sabina Dremelj" userId="af96948d51e3741c" providerId="LiveId" clId="{6C95EB45-9DBC-455C-957D-79749769CF22}" dt="2025-05-18T19:16:08.152" v="80" actId="113"/>
          <ac:spMkLst>
            <pc:docMk/>
            <pc:sldMk cId="0" sldId="266"/>
            <ac:spMk id="3" creationId="{00000000-0000-0000-0000-000000000000}"/>
          </ac:spMkLst>
        </pc:spChg>
      </pc:sldChg>
      <pc:sldChg chg="modSp mod">
        <pc:chgData name="Sabina Dremelj" userId="af96948d51e3741c" providerId="LiveId" clId="{6C95EB45-9DBC-455C-957D-79749769CF22}" dt="2025-05-18T19:14:00.219" v="74" actId="14100"/>
        <pc:sldMkLst>
          <pc:docMk/>
          <pc:sldMk cId="0" sldId="267"/>
        </pc:sldMkLst>
        <pc:spChg chg="mod">
          <ac:chgData name="Sabina Dremelj" userId="af96948d51e3741c" providerId="LiveId" clId="{6C95EB45-9DBC-455C-957D-79749769CF22}" dt="2025-05-18T19:14:00.219" v="74" actId="14100"/>
          <ac:spMkLst>
            <pc:docMk/>
            <pc:sldMk cId="0" sldId="267"/>
            <ac:spMk id="2" creationId="{00000000-0000-0000-0000-000000000000}"/>
          </ac:spMkLst>
        </pc:spChg>
        <pc:spChg chg="mod">
          <ac:chgData name="Sabina Dremelj" userId="af96948d51e3741c" providerId="LiveId" clId="{6C95EB45-9DBC-455C-957D-79749769CF22}" dt="2025-05-18T18:59:33.021" v="38" actId="2710"/>
          <ac:spMkLst>
            <pc:docMk/>
            <pc:sldMk cId="0" sldId="267"/>
            <ac:spMk id="3" creationId="{00000000-0000-0000-0000-000000000000}"/>
          </ac:spMkLst>
        </pc:spChg>
      </pc:sldChg>
      <pc:sldChg chg="ord">
        <pc:chgData name="Sabina Dremelj" userId="af96948d51e3741c" providerId="LiveId" clId="{6C95EB45-9DBC-455C-957D-79749769CF22}" dt="2025-05-25T20:03:09.943" v="89"/>
        <pc:sldMkLst>
          <pc:docMk/>
          <pc:sldMk cId="1576775542" sldId="270"/>
        </pc:sldMkLst>
      </pc:sldChg>
      <pc:sldChg chg="ord">
        <pc:chgData name="Sabina Dremelj" userId="af96948d51e3741c" providerId="LiveId" clId="{6C95EB45-9DBC-455C-957D-79749769CF22}" dt="2025-05-25T20:03:48.325" v="97"/>
        <pc:sldMkLst>
          <pc:docMk/>
          <pc:sldMk cId="2146207160" sldId="271"/>
        </pc:sldMkLst>
      </pc:sldChg>
      <pc:sldChg chg="ord">
        <pc:chgData name="Sabina Dremelj" userId="af96948d51e3741c" providerId="LiveId" clId="{6C95EB45-9DBC-455C-957D-79749769CF22}" dt="2025-05-25T20:03:02.800" v="85"/>
        <pc:sldMkLst>
          <pc:docMk/>
          <pc:sldMk cId="1268289561" sldId="274"/>
        </pc:sldMkLst>
      </pc:sldChg>
      <pc:sldChg chg="ord">
        <pc:chgData name="Sabina Dremelj" userId="af96948d51e3741c" providerId="LiveId" clId="{6C95EB45-9DBC-455C-957D-79749769CF22}" dt="2025-05-25T20:03:06.740" v="87"/>
        <pc:sldMkLst>
          <pc:docMk/>
          <pc:sldMk cId="3445528294" sldId="275"/>
        </pc:sldMkLst>
      </pc:sldChg>
      <pc:sldChg chg="addSp delSp modSp new del mod setBg">
        <pc:chgData name="Sabina Dremelj" userId="af96948d51e3741c" providerId="LiveId" clId="{6C95EB45-9DBC-455C-957D-79749769CF22}" dt="2025-05-18T19:04:33.803" v="54" actId="47"/>
        <pc:sldMkLst>
          <pc:docMk/>
          <pc:sldMk cId="923738852" sldId="284"/>
        </pc:sldMkLst>
        <pc:spChg chg="del">
          <ac:chgData name="Sabina Dremelj" userId="af96948d51e3741c" providerId="LiveId" clId="{6C95EB45-9DBC-455C-957D-79749769CF22}" dt="2025-05-18T19:03:20.077" v="45" actId="26606"/>
          <ac:spMkLst>
            <pc:docMk/>
            <pc:sldMk cId="923738852" sldId="284"/>
            <ac:spMk id="2" creationId="{3DFD6331-D4DF-A5CE-3DBA-89836CCC7B06}"/>
          </ac:spMkLst>
        </pc:spChg>
        <pc:spChg chg="del">
          <ac:chgData name="Sabina Dremelj" userId="af96948d51e3741c" providerId="LiveId" clId="{6C95EB45-9DBC-455C-957D-79749769CF22}" dt="2025-05-18T19:03:05.640" v="44"/>
          <ac:spMkLst>
            <pc:docMk/>
            <pc:sldMk cId="923738852" sldId="284"/>
            <ac:spMk id="3" creationId="{7A63C113-6180-E234-2FCE-66B061A2CF33}"/>
          </ac:spMkLst>
        </pc:spChg>
        <pc:spChg chg="add mod">
          <ac:chgData name="Sabina Dremelj" userId="af96948d51e3741c" providerId="LiveId" clId="{6C95EB45-9DBC-455C-957D-79749769CF22}" dt="2025-05-18T19:03:36.090" v="51" actId="478"/>
          <ac:spMkLst>
            <pc:docMk/>
            <pc:sldMk cId="923738852" sldId="284"/>
            <ac:spMk id="4" creationId="{998F14C6-DB1B-7C3D-6ECA-E77D210F7631}"/>
          </ac:spMkLst>
        </pc:spChg>
        <pc:spChg chg="add">
          <ac:chgData name="Sabina Dremelj" userId="af96948d51e3741c" providerId="LiveId" clId="{6C95EB45-9DBC-455C-957D-79749769CF22}" dt="2025-05-18T19:03:20.077" v="45" actId="26606"/>
          <ac:spMkLst>
            <pc:docMk/>
            <pc:sldMk cId="923738852" sldId="284"/>
            <ac:spMk id="1031" creationId="{AA6EC888-B85F-410F-B430-06583E94BEEC}"/>
          </ac:spMkLst>
        </pc:spChg>
        <pc:spChg chg="add">
          <ac:chgData name="Sabina Dremelj" userId="af96948d51e3741c" providerId="LiveId" clId="{6C95EB45-9DBC-455C-957D-79749769CF22}" dt="2025-05-18T19:03:20.077" v="45" actId="26606"/>
          <ac:spMkLst>
            <pc:docMk/>
            <pc:sldMk cId="923738852" sldId="284"/>
            <ac:spMk id="1033" creationId="{9485DA84-CB73-4E5E-9864-2460CE28055D}"/>
          </ac:spMkLst>
        </pc:spChg>
        <pc:spChg chg="add">
          <ac:chgData name="Sabina Dremelj" userId="af96948d51e3741c" providerId="LiveId" clId="{6C95EB45-9DBC-455C-957D-79749769CF22}" dt="2025-05-18T19:03:20.077" v="45" actId="26606"/>
          <ac:spMkLst>
            <pc:docMk/>
            <pc:sldMk cId="923738852" sldId="284"/>
            <ac:spMk id="1035" creationId="{7D49185E-361A-421B-8F2D-11C7FFC686F0}"/>
          </ac:spMkLst>
        </pc:spChg>
        <pc:spChg chg="add">
          <ac:chgData name="Sabina Dremelj" userId="af96948d51e3741c" providerId="LiveId" clId="{6C95EB45-9DBC-455C-957D-79749769CF22}" dt="2025-05-18T19:03:20.077" v="45" actId="26606"/>
          <ac:spMkLst>
            <pc:docMk/>
            <pc:sldMk cId="923738852" sldId="284"/>
            <ac:spMk id="1037" creationId="{14B85BAA-C37F-44B4-B427-B4F10EBB4183}"/>
          </ac:spMkLst>
        </pc:spChg>
        <pc:spChg chg="add">
          <ac:chgData name="Sabina Dremelj" userId="af96948d51e3741c" providerId="LiveId" clId="{6C95EB45-9DBC-455C-957D-79749769CF22}" dt="2025-05-18T19:03:20.077" v="45" actId="26606"/>
          <ac:spMkLst>
            <pc:docMk/>
            <pc:sldMk cId="923738852" sldId="284"/>
            <ac:spMk id="1039" creationId="{EDC4EE06-D7B4-4FAC-A561-38A1C380232A}"/>
          </ac:spMkLst>
        </pc:spChg>
        <pc:spChg chg="add">
          <ac:chgData name="Sabina Dremelj" userId="af96948d51e3741c" providerId="LiveId" clId="{6C95EB45-9DBC-455C-957D-79749769CF22}" dt="2025-05-18T19:03:20.077" v="45" actId="26606"/>
          <ac:spMkLst>
            <pc:docMk/>
            <pc:sldMk cId="923738852" sldId="284"/>
            <ac:spMk id="1041" creationId="{9018D83B-903C-4782-B1BB-A45164A71F60}"/>
          </ac:spMkLst>
        </pc:spChg>
        <pc:spChg chg="add">
          <ac:chgData name="Sabina Dremelj" userId="af96948d51e3741c" providerId="LiveId" clId="{6C95EB45-9DBC-455C-957D-79749769CF22}" dt="2025-05-18T19:03:20.077" v="45" actId="26606"/>
          <ac:spMkLst>
            <pc:docMk/>
            <pc:sldMk cId="923738852" sldId="284"/>
            <ac:spMk id="1043" creationId="{8785589A-A5AC-409A-B2A2-24D871B4CEF0}"/>
          </ac:spMkLst>
        </pc:spChg>
        <pc:picChg chg="add del mod">
          <ac:chgData name="Sabina Dremelj" userId="af96948d51e3741c" providerId="LiveId" clId="{6C95EB45-9DBC-455C-957D-79749769CF22}" dt="2025-05-18T19:03:36.090" v="51" actId="478"/>
          <ac:picMkLst>
            <pc:docMk/>
            <pc:sldMk cId="923738852" sldId="284"/>
            <ac:picMk id="1026" creationId="{D19BE525-29F6-08C7-CD75-DB0A4AB45AD1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diapozitiv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6346" y="1788454"/>
            <a:ext cx="6270922" cy="2098226"/>
          </a:xfrm>
        </p:spPr>
        <p:txBody>
          <a:bodyPr anchor="b">
            <a:noAutofit/>
          </a:bodyPr>
          <a:lstStyle>
            <a:lvl1pPr algn="ctr">
              <a:defRPr sz="6000" cap="all" baseline="0">
                <a:solidFill>
                  <a:schemeClr val="tx2"/>
                </a:solidFill>
              </a:defRPr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09930" y="3956280"/>
            <a:ext cx="5123755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sl-SI"/>
              <a:t>Kliknite, če želite urediti slog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64644" y="6453386"/>
            <a:ext cx="1205958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5/25/2025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38041" y="6453386"/>
            <a:ext cx="5267533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373012" y="6453386"/>
            <a:ext cx="1197219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564643" y="744469"/>
            <a:ext cx="8005589" cy="5349671"/>
            <a:chOff x="564643" y="744469"/>
            <a:chExt cx="8005589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6113972" y="1685652"/>
              <a:ext cx="2456260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357"/>
                  </a:lnTo>
                  <a:lnTo>
                    <a:pt x="8761" y="935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564643" y="744469"/>
              <a:ext cx="2456505" cy="4408488"/>
            </a:xfrm>
            <a:custGeom>
              <a:avLst/>
              <a:gdLst/>
              <a:ahLst/>
              <a:cxnLst/>
              <a:rect l="l" t="t" r="r" b="b"/>
              <a:pathLst>
                <a:path w="10001" h="10000">
                  <a:moveTo>
                    <a:pt x="8762" y="0"/>
                  </a:moveTo>
                  <a:lnTo>
                    <a:pt x="10001" y="0"/>
                  </a:lnTo>
                  <a:lnTo>
                    <a:pt x="10001" y="10000"/>
                  </a:lnTo>
                  <a:lnTo>
                    <a:pt x="1" y="10000"/>
                  </a:lnTo>
                  <a:cubicBezTo>
                    <a:pt x="-2" y="9766"/>
                    <a:pt x="4" y="9586"/>
                    <a:pt x="1" y="9352"/>
                  </a:cubicBezTo>
                  <a:lnTo>
                    <a:pt x="8762" y="9346"/>
                  </a:lnTo>
                  <a:lnTo>
                    <a:pt x="8762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4176846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8700" y="2295526"/>
            <a:ext cx="7200900" cy="3571875"/>
          </a:xfrm>
        </p:spPr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7930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80797" y="624156"/>
            <a:ext cx="1490950" cy="5243244"/>
          </a:xfrm>
        </p:spPr>
        <p:txBody>
          <a:bodyPr vert="eaVert"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8700" y="624156"/>
            <a:ext cx="5724525" cy="5243244"/>
          </a:xfrm>
        </p:spPr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124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4596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Glava odsek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3769" y="1301361"/>
            <a:ext cx="7209728" cy="2852737"/>
          </a:xfrm>
        </p:spPr>
        <p:txBody>
          <a:bodyPr anchor="b">
            <a:normAutofit/>
          </a:bodyPr>
          <a:lstStyle>
            <a:lvl1pPr algn="r">
              <a:defRPr sz="6000" cap="all" baseline="0">
                <a:solidFill>
                  <a:schemeClr val="tx2"/>
                </a:solidFill>
              </a:defRPr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3769" y="4216328"/>
            <a:ext cx="7209728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tx2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4181" y="6453386"/>
            <a:ext cx="1216807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5/25/2025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38234" y="6453386"/>
            <a:ext cx="5267533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373012" y="6453386"/>
            <a:ext cx="119721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6113972" y="1685652"/>
            <a:ext cx="2456260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8" name="Freeform 7" title="Crop Mark"/>
          <p:cNvSpPr/>
          <p:nvPr/>
        </p:nvSpPr>
        <p:spPr bwMode="auto">
          <a:xfrm>
            <a:off x="6113972" y="1685652"/>
            <a:ext cx="2456260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7415138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8700" y="2286000"/>
            <a:ext cx="3335840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94052" y="2286000"/>
            <a:ext cx="3335840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8909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700" y="685800"/>
            <a:ext cx="72009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8700" y="2340230"/>
            <a:ext cx="3335840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8700" y="3305208"/>
            <a:ext cx="3335839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93760" y="2349754"/>
            <a:ext cx="3335840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93760" y="3305208"/>
            <a:ext cx="3335840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5523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0979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3055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397764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2925" y="685800"/>
            <a:ext cx="289179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400" baseline="0">
                <a:solidFill>
                  <a:schemeClr val="tx2"/>
                </a:solidFill>
              </a:defRPr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92015" y="685801"/>
            <a:ext cx="3909060" cy="5175250"/>
          </a:xfrm>
        </p:spPr>
        <p:txBody>
          <a:bodyPr/>
          <a:lstStyle>
            <a:lvl1pPr>
              <a:defRPr sz="1500"/>
            </a:lvl1pPr>
            <a:lvl2pPr>
              <a:defRPr sz="1500"/>
            </a:lvl2pPr>
            <a:lvl3pPr>
              <a:defRPr sz="1350"/>
            </a:lvl3pPr>
            <a:lvl4pPr>
              <a:defRPr sz="135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2925" y="2856344"/>
            <a:ext cx="2891790" cy="3011056"/>
          </a:xfrm>
        </p:spPr>
        <p:txBody>
          <a:bodyPr>
            <a:normAutofit/>
          </a:bodyPr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42925" y="6453386"/>
            <a:ext cx="90342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5/25/2025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654459" y="6453386"/>
            <a:ext cx="1780256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2355" y="6453386"/>
            <a:ext cx="119721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977640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 title="Divider Bar"/>
          <p:cNvSpPr/>
          <p:nvPr/>
        </p:nvSpPr>
        <p:spPr>
          <a:xfrm>
            <a:off x="3977640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4121627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397764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2925" y="685800"/>
            <a:ext cx="289179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400" baseline="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149090" y="1"/>
            <a:ext cx="4994910" cy="6857999"/>
          </a:xfrm>
        </p:spPr>
        <p:txBody>
          <a:bodyPr anchor="t"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1500"/>
            </a:lvl2pPr>
            <a:lvl3pPr marL="685800" indent="0">
              <a:buNone/>
              <a:defRPr sz="15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2925" y="2855968"/>
            <a:ext cx="2891790" cy="3011432"/>
          </a:xfrm>
        </p:spPr>
        <p:txBody>
          <a:bodyPr>
            <a:normAutofit/>
          </a:bodyPr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42925" y="6453386"/>
            <a:ext cx="90342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5/25/2025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654459" y="6453386"/>
            <a:ext cx="1780256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2355" y="6453386"/>
            <a:ext cx="119721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977640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 title="Divider Bar"/>
          <p:cNvSpPr/>
          <p:nvPr/>
        </p:nvSpPr>
        <p:spPr>
          <a:xfrm>
            <a:off x="3977640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5371941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8700" y="685800"/>
            <a:ext cx="72009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8700" y="2286000"/>
            <a:ext cx="72009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42987" y="6453386"/>
            <a:ext cx="903429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aseline="0">
                <a:solidFill>
                  <a:schemeClr val="tx2"/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5/25/2025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70173" y="6453386"/>
            <a:ext cx="4710623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04552" y="6453386"/>
            <a:ext cx="1197219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aseline="0">
                <a:solidFill>
                  <a:schemeClr val="tx2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58571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 title="Side bar"/>
          <p:cNvSpPr/>
          <p:nvPr/>
        </p:nvSpPr>
        <p:spPr>
          <a:xfrm>
            <a:off x="358571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883832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6858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0" orient="horz" pos="1368">
          <p15:clr>
            <a:srgbClr val="F26B43"/>
          </p15:clr>
        </p15:guide>
        <p15:guide id="1" pos="6912">
          <p15:clr>
            <a:srgbClr val="F26B43"/>
          </p15:clr>
        </p15:guide>
        <p15:guide id="2" pos="936">
          <p15:clr>
            <a:srgbClr val="F26B43"/>
          </p15:clr>
        </p15:guide>
        <p15:guide id="3" pos="864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696">
          <p15:clr>
            <a:srgbClr val="F26B43"/>
          </p15:clr>
        </p15:guide>
        <p15:guide id="6" orient="horz" pos="432">
          <p15:clr>
            <a:srgbClr val="F26B43"/>
          </p15:clr>
        </p15:guide>
        <p15:guide id="7" orient="horz" pos="1512">
          <p15:clr>
            <a:srgbClr val="F26B43"/>
          </p15:clr>
        </p15:guide>
        <p15:guide id="8" pos="5184">
          <p15:clr>
            <a:srgbClr val="F26B43"/>
          </p15:clr>
        </p15:guide>
        <p15:guide id="9" pos="702">
          <p15:clr>
            <a:srgbClr val="F26B43"/>
          </p15:clr>
        </p15:guide>
        <p15:guide id="10" pos="64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s://www.prehrana.si/moja-prehrana/drugi-prehranski-nasveti/celiakija?highlight=WyJjZWxpYWtpamEiXQ==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redkebolezni.si/redke-bolezni/fenilketonurija/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nijz.si/nenalezljive-bolezni/sladkorna-bolezen/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rehrana.si/clanek/685-prekomerna-telesna-masa-in-debelost?highlight=WyJkZWJlbG9zdCJd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nijz.si/zivljenjski-slog/telesna-dejavnost/20-oktober-svetovni-dan-osteoporoze-telesna-dejavnost-za-mocne-kosti/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ehrana.si/moja-prehrana/drugi-prehranski-nasveti/ateroskleroza?highlight=WyJib2xlem5pIiwiXHUwMTdlZWxvZGNhIl0=" TargetMode="External"/><Relationship Id="rId2" Type="http://schemas.openxmlformats.org/officeDocument/2006/relationships/hyperlink" Target="https://www.prehrana.si/clanek/717-skodljivi-miti-o-pre-hrani?highlight=WyJzcmNhIiwib1x1MDE3ZWlsamEiLCJib2xlem5pIl0=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rehrana.si/sestavine-zivil/alergeni?highlight=WyJhbGVyZ2lqZSJd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rehrana.si/clanek/217-vse-o-mleku-laktozi-in-laktozni-intoleranci?highlight=WyJsYWt0b3puYSIsImludG9sZXJhbmNhIiwibGFrdG96bmEgaW50b2xlcmFuY2EiXQ==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415" name="Rectangle 17414">
            <a:extLst>
              <a:ext uri="{FF2B5EF4-FFF2-40B4-BE49-F238E27FC236}">
                <a16:creationId xmlns:a16="http://schemas.microsoft.com/office/drawing/2014/main" id="{B709ADC9-6EAF-4268-9415-1ED5ECFA2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410" name="Picture 2" descr="Urejena prebava od želodca do konca črevesja - Računalniške novice">
            <a:extLst>
              <a:ext uri="{FF2B5EF4-FFF2-40B4-BE49-F238E27FC236}">
                <a16:creationId xmlns:a16="http://schemas.microsoft.com/office/drawing/2014/main" id="{9A4B4BA6-5DC3-8983-DF61-0BF7497739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6" r="4857" b="-2"/>
          <a:stretch>
            <a:fillRect/>
          </a:stretch>
        </p:blipFill>
        <p:spPr bwMode="auto">
          <a:xfrm>
            <a:off x="20" y="10"/>
            <a:ext cx="9143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6346" y="1788454"/>
            <a:ext cx="6270921" cy="2098226"/>
          </a:xfrm>
        </p:spPr>
        <p:txBody>
          <a:bodyPr>
            <a:normAutofit/>
          </a:bodyPr>
          <a:lstStyle/>
          <a:p>
            <a:r>
              <a:rPr lang="sl-SI" sz="5100"/>
              <a:t>Bolezenska stanja in prehrana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DB4ACC3-23CF-E379-5326-D80F224244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1165F01C-C4B1-7264-97DF-9F573E5982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8194" name="Picture 2" descr="Vse o mleku, laktozi in laktozni intoleranci - Prehrana">
            <a:extLst>
              <a:ext uri="{FF2B5EF4-FFF2-40B4-BE49-F238E27FC236}">
                <a16:creationId xmlns:a16="http://schemas.microsoft.com/office/drawing/2014/main" id="{7862248C-E48C-00A9-B153-2622C43D7D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013" y="0"/>
            <a:ext cx="81803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82895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3" name="Rectangle 9222">
            <a:extLst>
              <a:ext uri="{FF2B5EF4-FFF2-40B4-BE49-F238E27FC236}">
                <a16:creationId xmlns:a16="http://schemas.microsoft.com/office/drawing/2014/main" id="{C5F79084-E805-48DA-8EAC-CD5FD493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8571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9218" name="Picture 2" descr="Laktozna intoleranca - Koroška lekarna">
            <a:extLst>
              <a:ext uri="{FF2B5EF4-FFF2-40B4-BE49-F238E27FC236}">
                <a16:creationId xmlns:a16="http://schemas.microsoft.com/office/drawing/2014/main" id="{08CB5535-3579-4863-E269-EDFCC3C976D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0" r="3010"/>
          <a:stretch>
            <a:fillRect/>
          </a:stretch>
        </p:blipFill>
        <p:spPr bwMode="auto">
          <a:xfrm>
            <a:off x="20" y="10"/>
            <a:ext cx="9143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55282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7" name="Rectangle 4102">
            <a:extLst>
              <a:ext uri="{FF2B5EF4-FFF2-40B4-BE49-F238E27FC236}">
                <a16:creationId xmlns:a16="http://schemas.microsoft.com/office/drawing/2014/main" id="{C5F79084-E805-48DA-8EAC-CD5FD493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8571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4098" name="Picture 2" descr="O Laktozni intoleranci 1 - Alpsko mleko">
            <a:extLst>
              <a:ext uri="{FF2B5EF4-FFF2-40B4-BE49-F238E27FC236}">
                <a16:creationId xmlns:a16="http://schemas.microsoft.com/office/drawing/2014/main" id="{F2F7F5DD-33BC-B14B-1393-F4883A8ED9A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999" b="-1"/>
          <a:stretch>
            <a:fillRect/>
          </a:stretch>
        </p:blipFill>
        <p:spPr bwMode="auto">
          <a:xfrm>
            <a:off x="20" y="10"/>
            <a:ext cx="9143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67755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>
                <a:highlight>
                  <a:srgbClr val="FFFF00"/>
                </a:highlight>
                <a:hlinkClick r:id="rId2"/>
              </a:rPr>
              <a:t>CELIAKIJA</a:t>
            </a:r>
            <a:endParaRPr lang="sl-SI" b="1" dirty="0">
              <a:highlight>
                <a:srgbClr val="FFFF00"/>
              </a:highligh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0938" y="1818968"/>
            <a:ext cx="8196417" cy="4876800"/>
          </a:xfrm>
        </p:spPr>
        <p:txBody>
          <a:bodyPr>
            <a:normAutofit/>
          </a:bodyPr>
          <a:lstStyle/>
          <a:p>
            <a:pPr marL="0" indent="0" algn="l">
              <a:lnSpc>
                <a:spcPct val="200000"/>
              </a:lnSpc>
              <a:buNone/>
              <a:defRPr sz="1400"/>
            </a:pPr>
            <a:r>
              <a:rPr sz="1800" dirty="0" err="1"/>
              <a:t>Definicija</a:t>
            </a:r>
            <a:r>
              <a:rPr sz="1800" dirty="0"/>
              <a:t>: </a:t>
            </a:r>
            <a:r>
              <a:rPr sz="1800" dirty="0" err="1"/>
              <a:t>Avtoimunska</a:t>
            </a:r>
            <a:r>
              <a:rPr sz="1800" dirty="0"/>
              <a:t> </a:t>
            </a:r>
            <a:r>
              <a:rPr sz="1800" dirty="0" err="1"/>
              <a:t>bolezen</a:t>
            </a:r>
            <a:r>
              <a:rPr sz="1800" dirty="0"/>
              <a:t>, </a:t>
            </a:r>
            <a:r>
              <a:rPr sz="1800" dirty="0" err="1"/>
              <a:t>kjer</a:t>
            </a:r>
            <a:r>
              <a:rPr sz="1800" dirty="0"/>
              <a:t> gluten </a:t>
            </a:r>
            <a:r>
              <a:rPr sz="1800" dirty="0" err="1"/>
              <a:t>povzroči</a:t>
            </a:r>
            <a:r>
              <a:rPr sz="1800" dirty="0"/>
              <a:t> </a:t>
            </a:r>
            <a:r>
              <a:rPr sz="1800" dirty="0" err="1"/>
              <a:t>poškodbe</a:t>
            </a:r>
            <a:r>
              <a:rPr sz="1800" dirty="0"/>
              <a:t> </a:t>
            </a:r>
            <a:r>
              <a:rPr sz="1800" dirty="0" err="1"/>
              <a:t>črevesne</a:t>
            </a:r>
            <a:r>
              <a:rPr sz="1800" dirty="0"/>
              <a:t> </a:t>
            </a:r>
            <a:r>
              <a:rPr sz="1800" dirty="0" err="1"/>
              <a:t>sluznice</a:t>
            </a:r>
            <a:r>
              <a:rPr sz="1800" dirty="0"/>
              <a:t>.</a:t>
            </a:r>
            <a:br>
              <a:rPr sz="1800" dirty="0"/>
            </a:br>
            <a:r>
              <a:rPr sz="1800" dirty="0" err="1"/>
              <a:t>Vzroki</a:t>
            </a:r>
            <a:r>
              <a:rPr sz="1800" dirty="0"/>
              <a:t>: </a:t>
            </a:r>
            <a:r>
              <a:rPr sz="1800" dirty="0" err="1"/>
              <a:t>Genetska</a:t>
            </a:r>
            <a:r>
              <a:rPr sz="1800" dirty="0"/>
              <a:t> </a:t>
            </a:r>
            <a:r>
              <a:rPr sz="1800" dirty="0" err="1"/>
              <a:t>nagnjenost</a:t>
            </a:r>
            <a:r>
              <a:rPr sz="1800" dirty="0"/>
              <a:t>, </a:t>
            </a:r>
            <a:r>
              <a:rPr sz="1800" dirty="0" err="1"/>
              <a:t>zaužitje</a:t>
            </a:r>
            <a:r>
              <a:rPr sz="1800" dirty="0"/>
              <a:t> </a:t>
            </a:r>
            <a:r>
              <a:rPr sz="1800" dirty="0" err="1"/>
              <a:t>glutena</a:t>
            </a:r>
            <a:r>
              <a:rPr sz="1800" dirty="0"/>
              <a:t>.</a:t>
            </a:r>
            <a:br>
              <a:rPr sz="1800" dirty="0"/>
            </a:br>
            <a:r>
              <a:rPr sz="1800" dirty="0" err="1"/>
              <a:t>Simptomi</a:t>
            </a:r>
            <a:r>
              <a:rPr sz="1800" dirty="0"/>
              <a:t>: </a:t>
            </a:r>
            <a:r>
              <a:rPr sz="1800" dirty="0" err="1"/>
              <a:t>Driska</a:t>
            </a:r>
            <a:r>
              <a:rPr sz="1800" dirty="0"/>
              <a:t>, </a:t>
            </a:r>
            <a:r>
              <a:rPr sz="1800" dirty="0" err="1"/>
              <a:t>napihnjenost</a:t>
            </a:r>
            <a:r>
              <a:rPr sz="1800" dirty="0"/>
              <a:t>, </a:t>
            </a:r>
            <a:r>
              <a:rPr sz="1800" dirty="0" err="1"/>
              <a:t>utrujenost</a:t>
            </a:r>
            <a:r>
              <a:rPr sz="1800" dirty="0"/>
              <a:t>, </a:t>
            </a:r>
            <a:r>
              <a:rPr sz="1800" dirty="0" err="1"/>
              <a:t>hujšanje</a:t>
            </a:r>
            <a:r>
              <a:rPr sz="1800" dirty="0"/>
              <a:t>.</a:t>
            </a:r>
            <a:br>
              <a:rPr sz="1800" dirty="0"/>
            </a:br>
            <a:r>
              <a:rPr sz="1800" dirty="0" err="1"/>
              <a:t>Diagnostika</a:t>
            </a:r>
            <a:r>
              <a:rPr sz="1800" dirty="0"/>
              <a:t>: </a:t>
            </a:r>
            <a:r>
              <a:rPr sz="1800" dirty="0" err="1"/>
              <a:t>Krvni</a:t>
            </a:r>
            <a:r>
              <a:rPr sz="1800" dirty="0"/>
              <a:t> </a:t>
            </a:r>
            <a:r>
              <a:rPr sz="1800" dirty="0" err="1"/>
              <a:t>testi</a:t>
            </a:r>
            <a:r>
              <a:rPr sz="1800" dirty="0"/>
              <a:t> (anti-</a:t>
            </a:r>
            <a:r>
              <a:rPr sz="1800" dirty="0" err="1"/>
              <a:t>tTG</a:t>
            </a:r>
            <a:r>
              <a:rPr sz="1800" dirty="0"/>
              <a:t>), </a:t>
            </a:r>
            <a:r>
              <a:rPr sz="1800" dirty="0" err="1"/>
              <a:t>biopsija</a:t>
            </a:r>
            <a:r>
              <a:rPr sz="1800" dirty="0"/>
              <a:t> </a:t>
            </a:r>
            <a:r>
              <a:rPr sz="1800" dirty="0" err="1"/>
              <a:t>tankega</a:t>
            </a:r>
            <a:r>
              <a:rPr sz="1800" dirty="0"/>
              <a:t> </a:t>
            </a:r>
            <a:r>
              <a:rPr sz="1800" dirty="0" err="1"/>
              <a:t>črevesa</a:t>
            </a:r>
            <a:r>
              <a:rPr sz="1800" dirty="0"/>
              <a:t>.</a:t>
            </a:r>
            <a:br>
              <a:rPr sz="1800" dirty="0"/>
            </a:br>
            <a:r>
              <a:rPr sz="1800" dirty="0" err="1"/>
              <a:t>Zdravljenje</a:t>
            </a:r>
            <a:r>
              <a:rPr sz="1800" dirty="0"/>
              <a:t>: </a:t>
            </a:r>
            <a:r>
              <a:rPr sz="1800" dirty="0" err="1"/>
              <a:t>Dosledna</a:t>
            </a:r>
            <a:r>
              <a:rPr sz="1800" dirty="0"/>
              <a:t> </a:t>
            </a:r>
            <a:r>
              <a:rPr sz="1800" dirty="0" err="1"/>
              <a:t>brezglutenska</a:t>
            </a:r>
            <a:r>
              <a:rPr sz="1800" dirty="0"/>
              <a:t> </a:t>
            </a:r>
            <a:r>
              <a:rPr sz="1800" dirty="0" err="1"/>
              <a:t>dieta</a:t>
            </a:r>
            <a:r>
              <a:rPr sz="1800" dirty="0"/>
              <a:t>.</a:t>
            </a:r>
            <a:br>
              <a:rPr sz="1800" dirty="0"/>
            </a:br>
            <a:r>
              <a:rPr sz="1800" dirty="0" err="1"/>
              <a:t>Prehrana</a:t>
            </a:r>
            <a:r>
              <a:rPr sz="1800" dirty="0"/>
              <a:t>: </a:t>
            </a:r>
            <a:r>
              <a:rPr sz="1800" dirty="0" err="1"/>
              <a:t>Izključitev</a:t>
            </a:r>
            <a:r>
              <a:rPr sz="1800" dirty="0"/>
              <a:t> </a:t>
            </a:r>
            <a:r>
              <a:rPr sz="1800" dirty="0" err="1"/>
              <a:t>pšenice</a:t>
            </a:r>
            <a:r>
              <a:rPr sz="1800" dirty="0"/>
              <a:t>, </a:t>
            </a:r>
            <a:r>
              <a:rPr sz="1800" dirty="0" err="1"/>
              <a:t>ječmena</a:t>
            </a:r>
            <a:r>
              <a:rPr sz="1800" dirty="0"/>
              <a:t>, </a:t>
            </a:r>
            <a:r>
              <a:rPr sz="1800" dirty="0" err="1"/>
              <a:t>rži</a:t>
            </a:r>
            <a:r>
              <a:rPr sz="1800" dirty="0"/>
              <a:t>. </a:t>
            </a:r>
            <a:r>
              <a:rPr sz="1800" dirty="0" err="1"/>
              <a:t>Uporaba</a:t>
            </a:r>
            <a:r>
              <a:rPr sz="1800" dirty="0"/>
              <a:t> </a:t>
            </a:r>
            <a:r>
              <a:rPr sz="1800" dirty="0" err="1"/>
              <a:t>brezglutenskih</a:t>
            </a:r>
            <a:r>
              <a:rPr sz="1800" dirty="0"/>
              <a:t> </a:t>
            </a:r>
            <a:r>
              <a:rPr sz="1800" dirty="0" err="1"/>
              <a:t>živil</a:t>
            </a:r>
            <a:r>
              <a:rPr sz="1800" dirty="0"/>
              <a:t>.</a:t>
            </a:r>
            <a:br>
              <a:rPr sz="1800" dirty="0"/>
            </a:br>
            <a:r>
              <a:rPr sz="1800" dirty="0" err="1"/>
              <a:t>Preprečevanje</a:t>
            </a:r>
            <a:r>
              <a:rPr sz="1800" dirty="0"/>
              <a:t>: </a:t>
            </a:r>
            <a:r>
              <a:rPr sz="1800" dirty="0" err="1"/>
              <a:t>Trenutno</a:t>
            </a:r>
            <a:r>
              <a:rPr sz="1800" dirty="0"/>
              <a:t> </a:t>
            </a:r>
            <a:r>
              <a:rPr sz="1800" dirty="0" err="1"/>
              <a:t>ni</a:t>
            </a:r>
            <a:r>
              <a:rPr sz="1800" dirty="0"/>
              <a:t> </a:t>
            </a:r>
            <a:r>
              <a:rPr sz="1800" dirty="0" err="1"/>
              <a:t>preventivne</a:t>
            </a:r>
            <a:r>
              <a:rPr sz="1800" dirty="0"/>
              <a:t> </a:t>
            </a:r>
            <a:r>
              <a:rPr sz="1800" dirty="0" err="1"/>
              <a:t>metode</a:t>
            </a:r>
            <a:r>
              <a:rPr sz="1800" dirty="0"/>
              <a:t>, </a:t>
            </a:r>
            <a:r>
              <a:rPr sz="1800" dirty="0" err="1"/>
              <a:t>možen</a:t>
            </a:r>
            <a:r>
              <a:rPr sz="1800" dirty="0"/>
              <a:t> </a:t>
            </a:r>
            <a:r>
              <a:rPr sz="1800" dirty="0" err="1"/>
              <a:t>vpliv</a:t>
            </a:r>
            <a:r>
              <a:rPr sz="1800" dirty="0"/>
              <a:t> </a:t>
            </a:r>
            <a:r>
              <a:rPr sz="1800" dirty="0" err="1"/>
              <a:t>zgodnjega</a:t>
            </a:r>
            <a:r>
              <a:rPr sz="1800" dirty="0"/>
              <a:t> </a:t>
            </a:r>
            <a:r>
              <a:rPr sz="1800" dirty="0" err="1"/>
              <a:t>vnosa</a:t>
            </a:r>
            <a:r>
              <a:rPr sz="1800" dirty="0"/>
              <a:t> </a:t>
            </a:r>
            <a:r>
              <a:rPr sz="1800" dirty="0" err="1"/>
              <a:t>glutena</a:t>
            </a:r>
            <a:r>
              <a:rPr sz="1800" dirty="0"/>
              <a:t> </a:t>
            </a:r>
            <a:r>
              <a:rPr sz="1800" dirty="0" err="1"/>
              <a:t>pri</a:t>
            </a:r>
            <a:r>
              <a:rPr sz="1800" dirty="0"/>
              <a:t> </a:t>
            </a:r>
            <a:r>
              <a:rPr sz="1800" dirty="0" err="1"/>
              <a:t>dojenčkih</a:t>
            </a:r>
            <a:r>
              <a:rPr sz="1800" dirty="0"/>
              <a:t>.</a:t>
            </a:r>
          </a:p>
        </p:txBody>
      </p:sp>
      <p:pic>
        <p:nvPicPr>
          <p:cNvPr id="19458" name="Picture 2" descr="Celiakija in brezglutenska hrana | MestoMladih.si">
            <a:extLst>
              <a:ext uri="{FF2B5EF4-FFF2-40B4-BE49-F238E27FC236}">
                <a16:creationId xmlns:a16="http://schemas.microsoft.com/office/drawing/2014/main" id="{AA4C3D94-DC93-3E8E-D904-C7FA545A28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7490" y="0"/>
            <a:ext cx="1804220" cy="1804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7" name="Rectangle 5126">
            <a:extLst>
              <a:ext uri="{FF2B5EF4-FFF2-40B4-BE49-F238E27FC236}">
                <a16:creationId xmlns:a16="http://schemas.microsoft.com/office/drawing/2014/main" id="{AA6EC888-B85F-410F-B430-06583E94B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8571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129" name="Rectangle 5128">
            <a:extLst>
              <a:ext uri="{FF2B5EF4-FFF2-40B4-BE49-F238E27FC236}">
                <a16:creationId xmlns:a16="http://schemas.microsoft.com/office/drawing/2014/main" id="{9485DA84-CB73-4E5E-9864-2460CE2805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31" name="Rectangle 5130">
            <a:extLst>
              <a:ext uri="{FF2B5EF4-FFF2-40B4-BE49-F238E27FC236}">
                <a16:creationId xmlns:a16="http://schemas.microsoft.com/office/drawing/2014/main" id="{7D49185E-361A-421B-8F2D-11C7FFC686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7432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33" name="Rectangle 5132">
            <a:extLst>
              <a:ext uri="{FF2B5EF4-FFF2-40B4-BE49-F238E27FC236}">
                <a16:creationId xmlns:a16="http://schemas.microsoft.com/office/drawing/2014/main" id="{14B85BAA-C37F-44B4-B427-B4F10EBB41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69680" y="-4668"/>
            <a:ext cx="27432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35" name="Rectangle 5134">
            <a:extLst>
              <a:ext uri="{FF2B5EF4-FFF2-40B4-BE49-F238E27FC236}">
                <a16:creationId xmlns:a16="http://schemas.microsoft.com/office/drawing/2014/main" id="{EDC4EE06-D7B4-4FAC-A561-38A1C38023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94325"/>
            <a:ext cx="27432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37" name="Rectangle 5136">
            <a:extLst>
              <a:ext uri="{FF2B5EF4-FFF2-40B4-BE49-F238E27FC236}">
                <a16:creationId xmlns:a16="http://schemas.microsoft.com/office/drawing/2014/main" id="{9018D83B-903C-4782-B1BB-A45164A71F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69680" y="6494325"/>
            <a:ext cx="27432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39" name="Rectangle 5138">
            <a:extLst>
              <a:ext uri="{FF2B5EF4-FFF2-40B4-BE49-F238E27FC236}">
                <a16:creationId xmlns:a16="http://schemas.microsoft.com/office/drawing/2014/main" id="{8785589A-A5AC-409A-B2A2-24D871B4CE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0650" y="158782"/>
            <a:ext cx="8902699" cy="653785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2" name="Picture 2" descr="Obravnava celiakije: Lekcija 1: Celiakija – Osnove: 1.2 Kaj je celiakija?">
            <a:extLst>
              <a:ext uri="{FF2B5EF4-FFF2-40B4-BE49-F238E27FC236}">
                <a16:creationId xmlns:a16="http://schemas.microsoft.com/office/drawing/2014/main" id="{5C803481-965D-E931-9BAE-FE5B811926D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78928" y="480515"/>
            <a:ext cx="6186143" cy="5892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62071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6416" y="77429"/>
            <a:ext cx="7200900" cy="1485900"/>
          </a:xfrm>
        </p:spPr>
        <p:txBody>
          <a:bodyPr/>
          <a:lstStyle/>
          <a:p>
            <a:r>
              <a:rPr lang="sl-SI" b="1" dirty="0">
                <a:highlight>
                  <a:srgbClr val="FFFF00"/>
                </a:highlight>
                <a:hlinkClick r:id="rId2"/>
              </a:rPr>
              <a:t>FENILKETONURIJA</a:t>
            </a:r>
            <a:endParaRPr b="1" dirty="0">
              <a:highlight>
                <a:srgbClr val="FFFF00"/>
              </a:highligh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6077" y="1563329"/>
            <a:ext cx="7413523" cy="4304071"/>
          </a:xfrm>
        </p:spPr>
        <p:txBody>
          <a:bodyPr>
            <a:normAutofit lnSpcReduction="10000"/>
          </a:bodyPr>
          <a:lstStyle/>
          <a:p>
            <a:pPr marL="0" indent="0" algn="l">
              <a:lnSpc>
                <a:spcPct val="200000"/>
              </a:lnSpc>
              <a:buNone/>
              <a:defRPr sz="1400"/>
            </a:pPr>
            <a:r>
              <a:rPr sz="1800" dirty="0" err="1"/>
              <a:t>Definicija</a:t>
            </a:r>
            <a:r>
              <a:rPr sz="1800" dirty="0"/>
              <a:t>: </a:t>
            </a:r>
            <a:r>
              <a:rPr sz="1800" dirty="0" err="1"/>
              <a:t>Redka</a:t>
            </a:r>
            <a:r>
              <a:rPr sz="1800" dirty="0"/>
              <a:t> </a:t>
            </a:r>
            <a:r>
              <a:rPr sz="1800" dirty="0" err="1"/>
              <a:t>dedna</a:t>
            </a:r>
            <a:r>
              <a:rPr sz="1800" dirty="0"/>
              <a:t> </a:t>
            </a:r>
            <a:r>
              <a:rPr sz="1800" dirty="0" err="1"/>
              <a:t>presnovna</a:t>
            </a:r>
            <a:r>
              <a:rPr sz="1800" dirty="0"/>
              <a:t> </a:t>
            </a:r>
            <a:r>
              <a:rPr sz="1800" dirty="0" err="1"/>
              <a:t>motnja</a:t>
            </a:r>
            <a:r>
              <a:rPr sz="1800" dirty="0"/>
              <a:t>, ki </a:t>
            </a:r>
            <a:r>
              <a:rPr sz="1800" dirty="0" err="1"/>
              <a:t>preprečuje</a:t>
            </a:r>
            <a:r>
              <a:rPr sz="1800" dirty="0"/>
              <a:t> </a:t>
            </a:r>
            <a:r>
              <a:rPr sz="1800" dirty="0" err="1"/>
              <a:t>razgradnjo</a:t>
            </a:r>
            <a:r>
              <a:rPr sz="1800" dirty="0"/>
              <a:t> </a:t>
            </a:r>
            <a:r>
              <a:rPr sz="1800" dirty="0" err="1"/>
              <a:t>aminokisline</a:t>
            </a:r>
            <a:r>
              <a:rPr sz="1800" dirty="0"/>
              <a:t> </a:t>
            </a:r>
            <a:r>
              <a:rPr sz="1800" dirty="0" err="1"/>
              <a:t>fenilalanin</a:t>
            </a:r>
            <a:r>
              <a:rPr sz="1800" dirty="0"/>
              <a:t>.</a:t>
            </a:r>
            <a:br>
              <a:rPr sz="1800" dirty="0"/>
            </a:br>
            <a:r>
              <a:rPr sz="1800" dirty="0" err="1"/>
              <a:t>Vzroki</a:t>
            </a:r>
            <a:r>
              <a:rPr sz="1800" dirty="0"/>
              <a:t>: </a:t>
            </a:r>
            <a:r>
              <a:rPr sz="1800" dirty="0" err="1"/>
              <a:t>Mutacija</a:t>
            </a:r>
            <a:r>
              <a:rPr sz="1800" dirty="0"/>
              <a:t> gena za </a:t>
            </a:r>
            <a:r>
              <a:rPr sz="1800" dirty="0" err="1"/>
              <a:t>encim</a:t>
            </a:r>
            <a:r>
              <a:rPr sz="1800" dirty="0"/>
              <a:t> </a:t>
            </a:r>
            <a:r>
              <a:rPr sz="1800" dirty="0" err="1"/>
              <a:t>fenilalanin</a:t>
            </a:r>
            <a:r>
              <a:rPr sz="1800" dirty="0"/>
              <a:t> </a:t>
            </a:r>
            <a:r>
              <a:rPr sz="1800" dirty="0" err="1"/>
              <a:t>hidroksilazo</a:t>
            </a:r>
            <a:r>
              <a:rPr sz="1800" dirty="0"/>
              <a:t>.</a:t>
            </a:r>
            <a:br>
              <a:rPr sz="1800" dirty="0"/>
            </a:br>
            <a:r>
              <a:rPr sz="1800" dirty="0" err="1"/>
              <a:t>Simptomi</a:t>
            </a:r>
            <a:r>
              <a:rPr sz="1800" dirty="0"/>
              <a:t>: </a:t>
            </a:r>
            <a:r>
              <a:rPr sz="1800" dirty="0" err="1"/>
              <a:t>Duševna</a:t>
            </a:r>
            <a:r>
              <a:rPr sz="1800" dirty="0"/>
              <a:t> </a:t>
            </a:r>
            <a:r>
              <a:rPr sz="1800" dirty="0" err="1"/>
              <a:t>zaostalost</a:t>
            </a:r>
            <a:r>
              <a:rPr sz="1800" dirty="0"/>
              <a:t>, </a:t>
            </a:r>
            <a:r>
              <a:rPr sz="1800" dirty="0" err="1"/>
              <a:t>vedenjske</a:t>
            </a:r>
            <a:r>
              <a:rPr sz="1800" dirty="0"/>
              <a:t> </a:t>
            </a:r>
            <a:r>
              <a:rPr sz="1800" dirty="0" err="1"/>
              <a:t>težave</a:t>
            </a:r>
            <a:r>
              <a:rPr sz="1800" dirty="0"/>
              <a:t>, </a:t>
            </a:r>
            <a:r>
              <a:rPr sz="1800" dirty="0" err="1"/>
              <a:t>epileptični</a:t>
            </a:r>
            <a:r>
              <a:rPr sz="1800" dirty="0"/>
              <a:t> </a:t>
            </a:r>
            <a:r>
              <a:rPr sz="1800" dirty="0" err="1"/>
              <a:t>napadi</a:t>
            </a:r>
            <a:r>
              <a:rPr sz="1800" dirty="0"/>
              <a:t>.</a:t>
            </a:r>
            <a:br>
              <a:rPr sz="1800" dirty="0"/>
            </a:br>
            <a:r>
              <a:rPr sz="1800" dirty="0" err="1"/>
              <a:t>Diagnostika</a:t>
            </a:r>
            <a:r>
              <a:rPr sz="1800" dirty="0"/>
              <a:t>: </a:t>
            </a:r>
            <a:r>
              <a:rPr sz="1800" dirty="0" err="1"/>
              <a:t>Novorojenčkovo</a:t>
            </a:r>
            <a:r>
              <a:rPr sz="1800" dirty="0"/>
              <a:t> </a:t>
            </a:r>
            <a:r>
              <a:rPr sz="1800" dirty="0" err="1"/>
              <a:t>presejanje</a:t>
            </a:r>
            <a:r>
              <a:rPr sz="1800" dirty="0"/>
              <a:t> (Guthrie test).</a:t>
            </a:r>
            <a:br>
              <a:rPr sz="1800" dirty="0"/>
            </a:br>
            <a:r>
              <a:rPr sz="1800" dirty="0" err="1"/>
              <a:t>Zdravljenje</a:t>
            </a:r>
            <a:r>
              <a:rPr sz="1800" dirty="0"/>
              <a:t>: </a:t>
            </a:r>
            <a:r>
              <a:rPr sz="1800" dirty="0" err="1"/>
              <a:t>Dieta</a:t>
            </a:r>
            <a:r>
              <a:rPr sz="1800" dirty="0"/>
              <a:t> z </a:t>
            </a:r>
            <a:r>
              <a:rPr sz="1800" dirty="0" err="1"/>
              <a:t>nizko</a:t>
            </a:r>
            <a:r>
              <a:rPr sz="1800" dirty="0"/>
              <a:t> </a:t>
            </a:r>
            <a:r>
              <a:rPr sz="1800" dirty="0" err="1"/>
              <a:t>vsebnostjo</a:t>
            </a:r>
            <a:r>
              <a:rPr sz="1800" dirty="0"/>
              <a:t> </a:t>
            </a:r>
            <a:r>
              <a:rPr sz="1800" dirty="0" err="1"/>
              <a:t>fenilalanina</a:t>
            </a:r>
            <a:r>
              <a:rPr sz="1800" dirty="0"/>
              <a:t>.</a:t>
            </a:r>
            <a:br>
              <a:rPr sz="1800" dirty="0"/>
            </a:br>
            <a:r>
              <a:rPr lang="sl-SI" sz="1800" dirty="0"/>
              <a:t>Prehrana</a:t>
            </a:r>
            <a:r>
              <a:rPr sz="1800" dirty="0"/>
              <a:t>: </a:t>
            </a:r>
            <a:r>
              <a:rPr sz="1800" dirty="0" err="1"/>
              <a:t>Posebni</a:t>
            </a:r>
            <a:r>
              <a:rPr sz="1800" dirty="0"/>
              <a:t> </a:t>
            </a:r>
            <a:r>
              <a:rPr sz="1800" dirty="0" err="1"/>
              <a:t>prehranski</a:t>
            </a:r>
            <a:r>
              <a:rPr sz="1800" dirty="0"/>
              <a:t> </a:t>
            </a:r>
            <a:r>
              <a:rPr sz="1800" dirty="0" err="1"/>
              <a:t>nadomestki</a:t>
            </a:r>
            <a:r>
              <a:rPr sz="1800" dirty="0"/>
              <a:t> </a:t>
            </a:r>
            <a:r>
              <a:rPr sz="1800" dirty="0" err="1"/>
              <a:t>brez</a:t>
            </a:r>
            <a:r>
              <a:rPr sz="1800" dirty="0"/>
              <a:t> </a:t>
            </a:r>
            <a:r>
              <a:rPr sz="1800" dirty="0" err="1"/>
              <a:t>fenilalanina</a:t>
            </a:r>
            <a:r>
              <a:rPr sz="1800" dirty="0"/>
              <a:t>.</a:t>
            </a:r>
            <a:br>
              <a:rPr sz="1800" dirty="0"/>
            </a:br>
            <a:r>
              <a:rPr sz="1800" dirty="0" err="1"/>
              <a:t>Preprečevanje</a:t>
            </a:r>
            <a:r>
              <a:rPr sz="1800" dirty="0"/>
              <a:t>: </a:t>
            </a:r>
            <a:r>
              <a:rPr sz="1800" dirty="0" err="1"/>
              <a:t>Pravočasno</a:t>
            </a:r>
            <a:r>
              <a:rPr sz="1800" dirty="0"/>
              <a:t> </a:t>
            </a:r>
            <a:r>
              <a:rPr sz="1800" dirty="0" err="1"/>
              <a:t>diagnosticiranje</a:t>
            </a:r>
            <a:r>
              <a:rPr sz="1800" dirty="0"/>
              <a:t> in </a:t>
            </a:r>
            <a:r>
              <a:rPr sz="1800" dirty="0" err="1"/>
              <a:t>dieta</a:t>
            </a:r>
            <a:r>
              <a:rPr sz="1800" dirty="0"/>
              <a:t> od </a:t>
            </a:r>
            <a:r>
              <a:rPr sz="1800" dirty="0" err="1"/>
              <a:t>rojstva</a:t>
            </a:r>
            <a:r>
              <a:rPr sz="1800" dirty="0"/>
              <a:t>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6249" y="154858"/>
            <a:ext cx="7200900" cy="1485900"/>
          </a:xfrm>
        </p:spPr>
        <p:txBody>
          <a:bodyPr/>
          <a:lstStyle/>
          <a:p>
            <a:r>
              <a:rPr lang="sl-SI" b="1" dirty="0">
                <a:highlight>
                  <a:srgbClr val="FFFF00"/>
                </a:highlight>
                <a:hlinkClick r:id="rId2"/>
              </a:rPr>
              <a:t>SLADKORNA BOLEZEN</a:t>
            </a:r>
            <a:endParaRPr lang="sl-SI" b="1" dirty="0">
              <a:highlight>
                <a:srgbClr val="FFFF00"/>
              </a:highligh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8700" y="1435510"/>
            <a:ext cx="7200900" cy="4431890"/>
          </a:xfrm>
        </p:spPr>
        <p:txBody>
          <a:bodyPr>
            <a:normAutofit/>
          </a:bodyPr>
          <a:lstStyle/>
          <a:p>
            <a:pPr marL="0" indent="0" algn="l">
              <a:lnSpc>
                <a:spcPct val="200000"/>
              </a:lnSpc>
              <a:buNone/>
              <a:defRPr sz="1400"/>
            </a:pPr>
            <a:r>
              <a:rPr sz="1800" dirty="0" err="1"/>
              <a:t>Definicija</a:t>
            </a:r>
            <a:r>
              <a:rPr sz="1800" dirty="0"/>
              <a:t>: </a:t>
            </a:r>
            <a:r>
              <a:rPr sz="1800" dirty="0" err="1"/>
              <a:t>Presnovna</a:t>
            </a:r>
            <a:r>
              <a:rPr sz="1800" dirty="0"/>
              <a:t> </a:t>
            </a:r>
            <a:r>
              <a:rPr sz="1800" dirty="0" err="1"/>
              <a:t>bolezen</a:t>
            </a:r>
            <a:r>
              <a:rPr sz="1800" dirty="0"/>
              <a:t> s </a:t>
            </a:r>
            <a:r>
              <a:rPr sz="1800" dirty="0" err="1"/>
              <a:t>kronično</a:t>
            </a:r>
            <a:r>
              <a:rPr sz="1800" dirty="0"/>
              <a:t> </a:t>
            </a:r>
            <a:r>
              <a:rPr sz="1800" dirty="0" err="1"/>
              <a:t>povišano</a:t>
            </a:r>
            <a:r>
              <a:rPr sz="1800" dirty="0"/>
              <a:t> </a:t>
            </a:r>
            <a:r>
              <a:rPr sz="1800" dirty="0" err="1"/>
              <a:t>ravnijo</a:t>
            </a:r>
            <a:r>
              <a:rPr sz="1800" dirty="0"/>
              <a:t> </a:t>
            </a:r>
            <a:r>
              <a:rPr sz="1800" dirty="0" err="1"/>
              <a:t>glukoze</a:t>
            </a:r>
            <a:r>
              <a:rPr sz="1800" dirty="0"/>
              <a:t> v </a:t>
            </a:r>
            <a:r>
              <a:rPr sz="1800" dirty="0" err="1"/>
              <a:t>krvi</a:t>
            </a:r>
            <a:r>
              <a:rPr sz="1800" dirty="0"/>
              <a:t>.</a:t>
            </a:r>
            <a:br>
              <a:rPr sz="1800" dirty="0"/>
            </a:br>
            <a:r>
              <a:rPr sz="1800" dirty="0" err="1"/>
              <a:t>Vzroki</a:t>
            </a:r>
            <a:r>
              <a:rPr sz="1800" dirty="0"/>
              <a:t>: </a:t>
            </a:r>
            <a:r>
              <a:rPr sz="1800" dirty="0" err="1"/>
              <a:t>Genetika</a:t>
            </a:r>
            <a:r>
              <a:rPr sz="1800" dirty="0"/>
              <a:t>, </a:t>
            </a:r>
            <a:r>
              <a:rPr sz="1800" dirty="0" err="1"/>
              <a:t>prekomerna</a:t>
            </a:r>
            <a:r>
              <a:rPr sz="1800" dirty="0"/>
              <a:t> </a:t>
            </a:r>
            <a:r>
              <a:rPr sz="1800" dirty="0" err="1"/>
              <a:t>telesna</a:t>
            </a:r>
            <a:r>
              <a:rPr sz="1800" dirty="0"/>
              <a:t> masa, </a:t>
            </a:r>
            <a:r>
              <a:rPr sz="1800" dirty="0" err="1"/>
              <a:t>nezdrav</a:t>
            </a:r>
            <a:r>
              <a:rPr sz="1800" dirty="0"/>
              <a:t> </a:t>
            </a:r>
            <a:r>
              <a:rPr sz="1800" dirty="0" err="1"/>
              <a:t>življenjski</a:t>
            </a:r>
            <a:r>
              <a:rPr sz="1800" dirty="0"/>
              <a:t> slog.</a:t>
            </a:r>
            <a:br>
              <a:rPr sz="1800" dirty="0"/>
            </a:br>
            <a:r>
              <a:rPr sz="1800" dirty="0" err="1"/>
              <a:t>Simptomi</a:t>
            </a:r>
            <a:r>
              <a:rPr sz="1800" dirty="0"/>
              <a:t>: </a:t>
            </a:r>
            <a:r>
              <a:rPr sz="1800" dirty="0" err="1"/>
              <a:t>Pogosta</a:t>
            </a:r>
            <a:r>
              <a:rPr sz="1800" dirty="0"/>
              <a:t> </a:t>
            </a:r>
            <a:r>
              <a:rPr sz="1800" dirty="0" err="1"/>
              <a:t>žeja</a:t>
            </a:r>
            <a:r>
              <a:rPr sz="1800" dirty="0"/>
              <a:t>, </a:t>
            </a:r>
            <a:r>
              <a:rPr sz="1800" dirty="0" err="1"/>
              <a:t>utrujenost</a:t>
            </a:r>
            <a:r>
              <a:rPr sz="1800" dirty="0"/>
              <a:t>, </a:t>
            </a:r>
            <a:r>
              <a:rPr sz="1800" dirty="0" err="1"/>
              <a:t>pogosta</a:t>
            </a:r>
            <a:r>
              <a:rPr sz="1800" dirty="0"/>
              <a:t> </a:t>
            </a:r>
            <a:r>
              <a:rPr sz="1800" dirty="0" err="1"/>
              <a:t>urinacija</a:t>
            </a:r>
            <a:r>
              <a:rPr sz="1800" dirty="0"/>
              <a:t>.</a:t>
            </a:r>
            <a:br>
              <a:rPr sz="1800" dirty="0"/>
            </a:br>
            <a:r>
              <a:rPr sz="1800" dirty="0" err="1"/>
              <a:t>Diagnostika</a:t>
            </a:r>
            <a:r>
              <a:rPr sz="1800" dirty="0"/>
              <a:t>: </a:t>
            </a:r>
            <a:r>
              <a:rPr sz="1800" dirty="0" err="1"/>
              <a:t>Glukoza</a:t>
            </a:r>
            <a:r>
              <a:rPr sz="1800" dirty="0"/>
              <a:t> </a:t>
            </a:r>
            <a:r>
              <a:rPr sz="1800" dirty="0" err="1"/>
              <a:t>na</a:t>
            </a:r>
            <a:r>
              <a:rPr sz="1800" dirty="0"/>
              <a:t> </a:t>
            </a:r>
            <a:r>
              <a:rPr sz="1800" dirty="0" err="1"/>
              <a:t>tešče</a:t>
            </a:r>
            <a:r>
              <a:rPr sz="1800" dirty="0"/>
              <a:t>, OGTT, HbA1c.</a:t>
            </a:r>
            <a:br>
              <a:rPr sz="1800" dirty="0"/>
            </a:br>
            <a:r>
              <a:rPr sz="1800" dirty="0" err="1"/>
              <a:t>Zdravljenje</a:t>
            </a:r>
            <a:r>
              <a:rPr sz="1800" dirty="0"/>
              <a:t>: </a:t>
            </a:r>
            <a:r>
              <a:rPr sz="1800" dirty="0" err="1"/>
              <a:t>Dieta</a:t>
            </a:r>
            <a:r>
              <a:rPr sz="1800" dirty="0"/>
              <a:t>, </a:t>
            </a:r>
            <a:r>
              <a:rPr sz="1800" dirty="0" err="1"/>
              <a:t>telesna</a:t>
            </a:r>
            <a:r>
              <a:rPr sz="1800" dirty="0"/>
              <a:t> </a:t>
            </a:r>
            <a:r>
              <a:rPr sz="1800" dirty="0" err="1"/>
              <a:t>dejavnost</a:t>
            </a:r>
            <a:r>
              <a:rPr sz="1800" dirty="0"/>
              <a:t>, </a:t>
            </a:r>
            <a:r>
              <a:rPr sz="1800" dirty="0" err="1"/>
              <a:t>inzulin</a:t>
            </a:r>
            <a:r>
              <a:rPr sz="1800" dirty="0"/>
              <a:t> </a:t>
            </a:r>
            <a:r>
              <a:rPr sz="1800" dirty="0" err="1"/>
              <a:t>ali</a:t>
            </a:r>
            <a:r>
              <a:rPr sz="1800" dirty="0"/>
              <a:t> </a:t>
            </a:r>
            <a:r>
              <a:rPr sz="1800" dirty="0" err="1"/>
              <a:t>zdravila</a:t>
            </a:r>
            <a:r>
              <a:rPr sz="1800" dirty="0"/>
              <a:t>.</a:t>
            </a:r>
            <a:br>
              <a:rPr sz="1800" dirty="0"/>
            </a:br>
            <a:r>
              <a:rPr sz="1800" dirty="0" err="1"/>
              <a:t>Prehrana</a:t>
            </a:r>
            <a:r>
              <a:rPr sz="1800" dirty="0"/>
              <a:t>: </a:t>
            </a:r>
            <a:r>
              <a:rPr sz="1800" dirty="0" err="1"/>
              <a:t>Nizek</a:t>
            </a:r>
            <a:r>
              <a:rPr sz="1800" dirty="0"/>
              <a:t> </a:t>
            </a:r>
            <a:r>
              <a:rPr sz="1800" dirty="0" err="1"/>
              <a:t>glikemični</a:t>
            </a:r>
            <a:r>
              <a:rPr sz="1800" dirty="0"/>
              <a:t> </a:t>
            </a:r>
            <a:r>
              <a:rPr sz="1800" dirty="0" err="1"/>
              <a:t>indeks</a:t>
            </a:r>
            <a:r>
              <a:rPr sz="1800" dirty="0"/>
              <a:t>, </a:t>
            </a:r>
            <a:r>
              <a:rPr sz="1800" dirty="0" err="1"/>
              <a:t>več</a:t>
            </a:r>
            <a:r>
              <a:rPr sz="1800" dirty="0"/>
              <a:t> </a:t>
            </a:r>
            <a:r>
              <a:rPr sz="1800" dirty="0" err="1"/>
              <a:t>vlaknin</a:t>
            </a:r>
            <a:r>
              <a:rPr sz="1800" dirty="0"/>
              <a:t>.</a:t>
            </a:r>
            <a:br>
              <a:rPr sz="1800" dirty="0"/>
            </a:br>
            <a:r>
              <a:rPr sz="1800" dirty="0" err="1"/>
              <a:t>Preprečevanje</a:t>
            </a:r>
            <a:r>
              <a:rPr sz="1800" dirty="0"/>
              <a:t>: </a:t>
            </a:r>
            <a:r>
              <a:rPr sz="1800" dirty="0" err="1"/>
              <a:t>Zdrava</a:t>
            </a:r>
            <a:r>
              <a:rPr sz="1800" dirty="0"/>
              <a:t> </a:t>
            </a:r>
            <a:r>
              <a:rPr sz="1800" dirty="0" err="1"/>
              <a:t>prehrana</a:t>
            </a:r>
            <a:r>
              <a:rPr sz="1800" dirty="0"/>
              <a:t>, </a:t>
            </a:r>
            <a:r>
              <a:rPr sz="1800" dirty="0" err="1"/>
              <a:t>vzdrževanje</a:t>
            </a:r>
            <a:r>
              <a:rPr sz="1800" dirty="0"/>
              <a:t> </a:t>
            </a:r>
            <a:r>
              <a:rPr sz="1800" dirty="0" err="1"/>
              <a:t>telesne</a:t>
            </a:r>
            <a:r>
              <a:rPr sz="1800" dirty="0"/>
              <a:t> </a:t>
            </a:r>
            <a:r>
              <a:rPr sz="1800" dirty="0" err="1"/>
              <a:t>teže</a:t>
            </a:r>
            <a:r>
              <a:rPr sz="1800" dirty="0"/>
              <a:t>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61A8E1D-F82E-9104-83E5-851AD32DE4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0BE07B15-9B94-9D66-8AD3-B9CF6587F4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2050" name="Picture 2" descr="Sladkorna bolezen - infografika - Društvo za zdravje srca in ožilja ...">
            <a:extLst>
              <a:ext uri="{FF2B5EF4-FFF2-40B4-BE49-F238E27FC236}">
                <a16:creationId xmlns:a16="http://schemas.microsoft.com/office/drawing/2014/main" id="{386161C4-627C-26D3-9E24-D24FDFD694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288"/>
            <a:ext cx="9144000" cy="6827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39236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C688980-5C1C-11C3-43E9-E3FED00489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8ADB2F02-7967-0F62-E691-4CC7BCF37E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15362" name="Picture 2" descr="PPT - SLADKORNA BOLEZEN ( diabetis mellitus ) PowerPoint Presentation ...">
            <a:extLst>
              <a:ext uri="{FF2B5EF4-FFF2-40B4-BE49-F238E27FC236}">
                <a16:creationId xmlns:a16="http://schemas.microsoft.com/office/drawing/2014/main" id="{E1B00A9E-995A-114F-3C60-D20F65871E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53496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7423" y="97094"/>
            <a:ext cx="8046474" cy="1485900"/>
          </a:xfrm>
        </p:spPr>
        <p:txBody>
          <a:bodyPr/>
          <a:lstStyle/>
          <a:p>
            <a:r>
              <a:rPr lang="sl-SI" b="1" dirty="0">
                <a:highlight>
                  <a:srgbClr val="FFFF00"/>
                </a:highlight>
              </a:rPr>
              <a:t>JETRNA IN ŽOLČNA OBOLENJA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6414" y="1582994"/>
            <a:ext cx="7433186" cy="4284406"/>
          </a:xfrm>
        </p:spPr>
        <p:txBody>
          <a:bodyPr>
            <a:normAutofit/>
          </a:bodyPr>
          <a:lstStyle/>
          <a:p>
            <a:pPr marL="0" indent="0" algn="l">
              <a:lnSpc>
                <a:spcPct val="200000"/>
              </a:lnSpc>
              <a:buNone/>
              <a:defRPr sz="1400"/>
            </a:pPr>
            <a:r>
              <a:rPr sz="1800" dirty="0" err="1"/>
              <a:t>Definicija</a:t>
            </a:r>
            <a:r>
              <a:rPr sz="1800" dirty="0"/>
              <a:t>: </a:t>
            </a:r>
            <a:r>
              <a:rPr sz="1800" dirty="0" err="1"/>
              <a:t>Motnje</a:t>
            </a:r>
            <a:r>
              <a:rPr sz="1800" dirty="0"/>
              <a:t> </a:t>
            </a:r>
            <a:r>
              <a:rPr sz="1800" dirty="0" err="1"/>
              <a:t>jeter</a:t>
            </a:r>
            <a:r>
              <a:rPr sz="1800" dirty="0"/>
              <a:t> in </a:t>
            </a:r>
            <a:r>
              <a:rPr sz="1800" dirty="0" err="1"/>
              <a:t>žolčevodov</a:t>
            </a:r>
            <a:r>
              <a:rPr sz="1800" dirty="0"/>
              <a:t>, </a:t>
            </a:r>
            <a:r>
              <a:rPr sz="1800" dirty="0" err="1"/>
              <a:t>npr</a:t>
            </a:r>
            <a:r>
              <a:rPr sz="1800" dirty="0"/>
              <a:t>. hepatitis, </a:t>
            </a:r>
            <a:r>
              <a:rPr sz="1800" dirty="0" err="1"/>
              <a:t>ciroza</a:t>
            </a:r>
            <a:r>
              <a:rPr sz="1800" dirty="0"/>
              <a:t>, </a:t>
            </a:r>
            <a:r>
              <a:rPr sz="1800" dirty="0" err="1"/>
              <a:t>žolčni</a:t>
            </a:r>
            <a:r>
              <a:rPr sz="1800" dirty="0"/>
              <a:t> </a:t>
            </a:r>
            <a:r>
              <a:rPr sz="1800" dirty="0" err="1"/>
              <a:t>kamni</a:t>
            </a:r>
            <a:r>
              <a:rPr sz="1800" dirty="0"/>
              <a:t>.</a:t>
            </a:r>
            <a:br>
              <a:rPr sz="1800" dirty="0"/>
            </a:br>
            <a:r>
              <a:rPr sz="1800" dirty="0" err="1"/>
              <a:t>Vzroki</a:t>
            </a:r>
            <a:r>
              <a:rPr sz="1800" dirty="0"/>
              <a:t>: </a:t>
            </a:r>
            <a:r>
              <a:rPr sz="1800" dirty="0" err="1"/>
              <a:t>Virusne</a:t>
            </a:r>
            <a:r>
              <a:rPr sz="1800" dirty="0"/>
              <a:t> </a:t>
            </a:r>
            <a:r>
              <a:rPr sz="1800" dirty="0" err="1"/>
              <a:t>okužbe</a:t>
            </a:r>
            <a:r>
              <a:rPr sz="1800" dirty="0"/>
              <a:t>, </a:t>
            </a:r>
            <a:r>
              <a:rPr sz="1800" dirty="0" err="1"/>
              <a:t>alkohol</a:t>
            </a:r>
            <a:r>
              <a:rPr sz="1800" dirty="0"/>
              <a:t>, </a:t>
            </a:r>
            <a:r>
              <a:rPr sz="1800" dirty="0" err="1"/>
              <a:t>debelost</a:t>
            </a:r>
            <a:r>
              <a:rPr sz="1800" dirty="0"/>
              <a:t>, </a:t>
            </a:r>
            <a:r>
              <a:rPr sz="1800" dirty="0" err="1"/>
              <a:t>genetski</a:t>
            </a:r>
            <a:r>
              <a:rPr sz="1800" dirty="0"/>
              <a:t> </a:t>
            </a:r>
            <a:r>
              <a:rPr sz="1800" dirty="0" err="1"/>
              <a:t>dejavniki</a:t>
            </a:r>
            <a:r>
              <a:rPr sz="1800" dirty="0"/>
              <a:t>.</a:t>
            </a:r>
            <a:br>
              <a:rPr sz="1800" dirty="0"/>
            </a:br>
            <a:r>
              <a:rPr sz="1800" dirty="0" err="1"/>
              <a:t>Simptomi</a:t>
            </a:r>
            <a:r>
              <a:rPr sz="1800" dirty="0"/>
              <a:t>: </a:t>
            </a:r>
            <a:r>
              <a:rPr sz="1800" dirty="0" err="1"/>
              <a:t>Utrujenost</a:t>
            </a:r>
            <a:r>
              <a:rPr sz="1800" dirty="0"/>
              <a:t>, </a:t>
            </a:r>
            <a:r>
              <a:rPr sz="1800" dirty="0" err="1"/>
              <a:t>zlatenica</a:t>
            </a:r>
            <a:r>
              <a:rPr sz="1800" dirty="0"/>
              <a:t>, </a:t>
            </a:r>
            <a:r>
              <a:rPr sz="1800" dirty="0" err="1"/>
              <a:t>bolečine</a:t>
            </a:r>
            <a:r>
              <a:rPr sz="1800" dirty="0"/>
              <a:t> v </a:t>
            </a:r>
            <a:r>
              <a:rPr sz="1800" dirty="0" err="1"/>
              <a:t>trebuhu</a:t>
            </a:r>
            <a:r>
              <a:rPr sz="1800" dirty="0"/>
              <a:t>, </a:t>
            </a:r>
            <a:r>
              <a:rPr sz="1800" dirty="0" err="1"/>
              <a:t>temen</a:t>
            </a:r>
            <a:r>
              <a:rPr sz="1800" dirty="0"/>
              <a:t> </a:t>
            </a:r>
            <a:r>
              <a:rPr sz="1800" dirty="0" err="1"/>
              <a:t>urin</a:t>
            </a:r>
            <a:r>
              <a:rPr sz="1800" dirty="0"/>
              <a:t>.</a:t>
            </a:r>
            <a:br>
              <a:rPr sz="1800" dirty="0"/>
            </a:br>
            <a:r>
              <a:rPr sz="1800" dirty="0" err="1"/>
              <a:t>Diagnostika</a:t>
            </a:r>
            <a:r>
              <a:rPr sz="1800" dirty="0"/>
              <a:t>: </a:t>
            </a:r>
            <a:r>
              <a:rPr sz="1800" dirty="0" err="1"/>
              <a:t>Krvni</a:t>
            </a:r>
            <a:r>
              <a:rPr sz="1800" dirty="0"/>
              <a:t> </a:t>
            </a:r>
            <a:r>
              <a:rPr sz="1800" dirty="0" err="1"/>
              <a:t>testi</a:t>
            </a:r>
            <a:r>
              <a:rPr sz="1800" dirty="0"/>
              <a:t> (AST, ALT), </a:t>
            </a:r>
            <a:r>
              <a:rPr sz="1800" dirty="0" err="1"/>
              <a:t>ultrazvok</a:t>
            </a:r>
            <a:r>
              <a:rPr sz="1800" dirty="0"/>
              <a:t>, </a:t>
            </a:r>
            <a:r>
              <a:rPr sz="1800" dirty="0" err="1"/>
              <a:t>biopsija</a:t>
            </a:r>
            <a:r>
              <a:rPr sz="1800" dirty="0"/>
              <a:t> </a:t>
            </a:r>
            <a:r>
              <a:rPr sz="1800" dirty="0" err="1"/>
              <a:t>jeter</a:t>
            </a:r>
            <a:r>
              <a:rPr sz="1800" dirty="0"/>
              <a:t>.</a:t>
            </a:r>
            <a:br>
              <a:rPr sz="1800" dirty="0"/>
            </a:br>
            <a:r>
              <a:rPr sz="1800" dirty="0" err="1"/>
              <a:t>Zdravljenje</a:t>
            </a:r>
            <a:r>
              <a:rPr sz="1800" dirty="0"/>
              <a:t>: </a:t>
            </a:r>
            <a:r>
              <a:rPr sz="1800" dirty="0" err="1"/>
              <a:t>Odvisno</a:t>
            </a:r>
            <a:r>
              <a:rPr sz="1800" dirty="0"/>
              <a:t> od </a:t>
            </a:r>
            <a:r>
              <a:rPr sz="1800" dirty="0" err="1"/>
              <a:t>bolezni</a:t>
            </a:r>
            <a:r>
              <a:rPr sz="1800" dirty="0"/>
              <a:t> – </a:t>
            </a:r>
            <a:r>
              <a:rPr sz="1800" dirty="0" err="1"/>
              <a:t>zdravila</a:t>
            </a:r>
            <a:r>
              <a:rPr sz="1800" dirty="0"/>
              <a:t>, </a:t>
            </a:r>
            <a:r>
              <a:rPr sz="1800" dirty="0" err="1"/>
              <a:t>prehrana</a:t>
            </a:r>
            <a:r>
              <a:rPr sz="1800" dirty="0"/>
              <a:t>, </a:t>
            </a:r>
            <a:r>
              <a:rPr sz="1800" dirty="0" err="1"/>
              <a:t>operacija</a:t>
            </a:r>
            <a:r>
              <a:rPr sz="1800" dirty="0"/>
              <a:t>.</a:t>
            </a:r>
            <a:br>
              <a:rPr sz="1800" dirty="0"/>
            </a:br>
            <a:r>
              <a:rPr sz="1800" dirty="0" err="1"/>
              <a:t>Prehrana</a:t>
            </a:r>
            <a:r>
              <a:rPr sz="1800" dirty="0"/>
              <a:t>: </a:t>
            </a:r>
            <a:r>
              <a:rPr sz="1800" dirty="0" err="1"/>
              <a:t>Manj</a:t>
            </a:r>
            <a:r>
              <a:rPr sz="1800" dirty="0"/>
              <a:t> </a:t>
            </a:r>
            <a:r>
              <a:rPr sz="1800" dirty="0" err="1"/>
              <a:t>maščob</a:t>
            </a:r>
            <a:r>
              <a:rPr sz="1800" dirty="0"/>
              <a:t>, </a:t>
            </a:r>
            <a:r>
              <a:rPr sz="1800" dirty="0" err="1"/>
              <a:t>izogibanje</a:t>
            </a:r>
            <a:r>
              <a:rPr sz="1800" dirty="0"/>
              <a:t> </a:t>
            </a:r>
            <a:r>
              <a:rPr sz="1800" dirty="0" err="1"/>
              <a:t>alkoholu</a:t>
            </a:r>
            <a:r>
              <a:rPr sz="1800" dirty="0"/>
              <a:t>, </a:t>
            </a:r>
            <a:r>
              <a:rPr sz="1800" dirty="0" err="1"/>
              <a:t>uravnotežena</a:t>
            </a:r>
            <a:r>
              <a:rPr sz="1800" dirty="0"/>
              <a:t> </a:t>
            </a:r>
            <a:r>
              <a:rPr sz="1800" dirty="0" err="1"/>
              <a:t>prehrana</a:t>
            </a:r>
            <a:r>
              <a:rPr sz="1800" dirty="0"/>
              <a:t>.</a:t>
            </a:r>
            <a:br>
              <a:rPr sz="1800" dirty="0"/>
            </a:br>
            <a:r>
              <a:rPr sz="1800" dirty="0" err="1"/>
              <a:t>Preprečevanje</a:t>
            </a:r>
            <a:r>
              <a:rPr sz="1800" dirty="0"/>
              <a:t>: </a:t>
            </a:r>
            <a:r>
              <a:rPr sz="1800" dirty="0" err="1"/>
              <a:t>Cepljenje</a:t>
            </a:r>
            <a:r>
              <a:rPr sz="1800" dirty="0"/>
              <a:t> (hepatitis), </a:t>
            </a:r>
            <a:r>
              <a:rPr sz="1800" dirty="0" err="1"/>
              <a:t>omejevanje</a:t>
            </a:r>
            <a:r>
              <a:rPr sz="1800" dirty="0"/>
              <a:t> </a:t>
            </a:r>
            <a:r>
              <a:rPr sz="1800" dirty="0" err="1"/>
              <a:t>alkohola</a:t>
            </a:r>
            <a:r>
              <a:rPr sz="1800" dirty="0"/>
              <a:t>, </a:t>
            </a:r>
            <a:r>
              <a:rPr sz="1800" dirty="0" err="1"/>
              <a:t>higiena</a:t>
            </a:r>
            <a:r>
              <a:rPr sz="1800" dirty="0"/>
              <a:t>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6080" y="0"/>
            <a:ext cx="7200900" cy="1485900"/>
          </a:xfrm>
        </p:spPr>
        <p:txBody>
          <a:bodyPr/>
          <a:lstStyle/>
          <a:p>
            <a:r>
              <a:rPr lang="sl-SI" b="1" dirty="0">
                <a:highlight>
                  <a:srgbClr val="FFFF00"/>
                </a:highlight>
                <a:hlinkClick r:id="rId2"/>
              </a:rPr>
              <a:t>DEBELOST</a:t>
            </a:r>
            <a:endParaRPr lang="sl-SI" b="1" dirty="0">
              <a:highlight>
                <a:srgbClr val="FFFF00"/>
              </a:highligh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4907" y="1170038"/>
            <a:ext cx="8331610" cy="5948517"/>
          </a:xfrm>
        </p:spPr>
        <p:txBody>
          <a:bodyPr>
            <a:normAutofit/>
          </a:bodyPr>
          <a:lstStyle/>
          <a:p>
            <a:pPr marL="0" indent="0" algn="l">
              <a:lnSpc>
                <a:spcPct val="200000"/>
              </a:lnSpc>
              <a:buNone/>
              <a:defRPr sz="1400"/>
            </a:pPr>
            <a:r>
              <a:rPr sz="1800" dirty="0" err="1"/>
              <a:t>Definicija</a:t>
            </a:r>
            <a:r>
              <a:rPr sz="1800" dirty="0"/>
              <a:t>: </a:t>
            </a:r>
            <a:r>
              <a:rPr sz="1800" dirty="0" err="1"/>
              <a:t>Prekomerno</a:t>
            </a:r>
            <a:r>
              <a:rPr sz="1800" dirty="0"/>
              <a:t> </a:t>
            </a:r>
            <a:r>
              <a:rPr sz="1800" dirty="0" err="1"/>
              <a:t>kopičenje</a:t>
            </a:r>
            <a:r>
              <a:rPr sz="1800" dirty="0"/>
              <a:t> </a:t>
            </a:r>
            <a:r>
              <a:rPr sz="1800" dirty="0" err="1"/>
              <a:t>telesne</a:t>
            </a:r>
            <a:r>
              <a:rPr sz="1800" dirty="0"/>
              <a:t> </a:t>
            </a:r>
            <a:r>
              <a:rPr sz="1800" dirty="0" err="1"/>
              <a:t>maščobe</a:t>
            </a:r>
            <a:r>
              <a:rPr sz="1800" dirty="0"/>
              <a:t>.</a:t>
            </a:r>
            <a:br>
              <a:rPr sz="1800" dirty="0"/>
            </a:br>
            <a:r>
              <a:rPr sz="1800" dirty="0" err="1"/>
              <a:t>Vzroki</a:t>
            </a:r>
            <a:r>
              <a:rPr sz="1800" dirty="0"/>
              <a:t>: </a:t>
            </a:r>
            <a:r>
              <a:rPr sz="1800" dirty="0" err="1"/>
              <a:t>Neuravnotežena</a:t>
            </a:r>
            <a:r>
              <a:rPr sz="1800" dirty="0"/>
              <a:t> </a:t>
            </a:r>
            <a:r>
              <a:rPr sz="1800" dirty="0" err="1"/>
              <a:t>prehrana</a:t>
            </a:r>
            <a:r>
              <a:rPr sz="1800" dirty="0"/>
              <a:t>, </a:t>
            </a:r>
            <a:r>
              <a:rPr sz="1800" dirty="0" err="1"/>
              <a:t>sedeč</a:t>
            </a:r>
            <a:r>
              <a:rPr sz="1800" dirty="0"/>
              <a:t> </a:t>
            </a:r>
            <a:r>
              <a:rPr sz="1800" dirty="0" err="1"/>
              <a:t>način</a:t>
            </a:r>
            <a:r>
              <a:rPr sz="1800" dirty="0"/>
              <a:t> </a:t>
            </a:r>
            <a:r>
              <a:rPr sz="1800" dirty="0" err="1"/>
              <a:t>življenja</a:t>
            </a:r>
            <a:r>
              <a:rPr sz="1800" dirty="0"/>
              <a:t>, </a:t>
            </a:r>
            <a:r>
              <a:rPr sz="1800" dirty="0" err="1"/>
              <a:t>genetski</a:t>
            </a:r>
            <a:r>
              <a:rPr sz="1800" dirty="0"/>
              <a:t> </a:t>
            </a:r>
            <a:r>
              <a:rPr sz="1800" dirty="0" err="1"/>
              <a:t>dejavniki</a:t>
            </a:r>
            <a:r>
              <a:rPr sz="1800" dirty="0"/>
              <a:t>.</a:t>
            </a:r>
            <a:br>
              <a:rPr sz="1800" dirty="0"/>
            </a:br>
            <a:r>
              <a:rPr sz="1800" dirty="0" err="1"/>
              <a:t>Simptomi</a:t>
            </a:r>
            <a:r>
              <a:rPr sz="1800" dirty="0"/>
              <a:t>: </a:t>
            </a:r>
            <a:r>
              <a:rPr sz="1800" dirty="0" err="1"/>
              <a:t>Visok</a:t>
            </a:r>
            <a:r>
              <a:rPr sz="1800" dirty="0"/>
              <a:t> ITM, </a:t>
            </a:r>
            <a:r>
              <a:rPr sz="1800" dirty="0" err="1"/>
              <a:t>utrujenost</a:t>
            </a:r>
            <a:r>
              <a:rPr sz="1800" dirty="0"/>
              <a:t>, </a:t>
            </a:r>
            <a:r>
              <a:rPr sz="1800" dirty="0" err="1"/>
              <a:t>oteženo</a:t>
            </a:r>
            <a:r>
              <a:rPr sz="1800" dirty="0"/>
              <a:t> </a:t>
            </a:r>
            <a:r>
              <a:rPr sz="1800" dirty="0" err="1"/>
              <a:t>gibanje</a:t>
            </a:r>
            <a:r>
              <a:rPr sz="1800" dirty="0"/>
              <a:t>.</a:t>
            </a:r>
            <a:br>
              <a:rPr sz="1800" dirty="0"/>
            </a:br>
            <a:r>
              <a:rPr sz="1800" dirty="0" err="1"/>
              <a:t>Diagnostika</a:t>
            </a:r>
            <a:r>
              <a:rPr sz="1800" dirty="0"/>
              <a:t>: ITM, </a:t>
            </a:r>
            <a:r>
              <a:rPr sz="1800" dirty="0" err="1"/>
              <a:t>obseg</a:t>
            </a:r>
            <a:r>
              <a:rPr sz="1800" dirty="0"/>
              <a:t> </a:t>
            </a:r>
            <a:r>
              <a:rPr sz="1800" dirty="0" err="1"/>
              <a:t>pasu</a:t>
            </a:r>
            <a:r>
              <a:rPr sz="1800" dirty="0"/>
              <a:t>, </a:t>
            </a:r>
            <a:r>
              <a:rPr sz="1800" dirty="0" err="1"/>
              <a:t>krvni</a:t>
            </a:r>
            <a:r>
              <a:rPr sz="1800" dirty="0"/>
              <a:t> </a:t>
            </a:r>
            <a:r>
              <a:rPr sz="1800" dirty="0" err="1"/>
              <a:t>testi</a:t>
            </a:r>
            <a:r>
              <a:rPr sz="1800" dirty="0"/>
              <a:t>.</a:t>
            </a:r>
            <a:br>
              <a:rPr sz="1800" dirty="0"/>
            </a:br>
            <a:r>
              <a:rPr sz="1800" dirty="0" err="1"/>
              <a:t>Zdravljenje</a:t>
            </a:r>
            <a:r>
              <a:rPr sz="1800" dirty="0"/>
              <a:t>: </a:t>
            </a:r>
            <a:r>
              <a:rPr sz="1800" dirty="0" err="1"/>
              <a:t>Dieta</a:t>
            </a:r>
            <a:r>
              <a:rPr sz="1800" dirty="0"/>
              <a:t>, </a:t>
            </a:r>
            <a:r>
              <a:rPr sz="1800" dirty="0" err="1"/>
              <a:t>telesna</a:t>
            </a:r>
            <a:r>
              <a:rPr sz="1800" dirty="0"/>
              <a:t> </a:t>
            </a:r>
            <a:r>
              <a:rPr sz="1800" dirty="0" err="1"/>
              <a:t>aktivnost</a:t>
            </a:r>
            <a:r>
              <a:rPr sz="1800" dirty="0"/>
              <a:t>, </a:t>
            </a:r>
            <a:r>
              <a:rPr sz="1800" dirty="0" err="1"/>
              <a:t>včasih</a:t>
            </a:r>
            <a:r>
              <a:rPr sz="1800" dirty="0"/>
              <a:t> </a:t>
            </a:r>
            <a:r>
              <a:rPr sz="1800" dirty="0" err="1"/>
              <a:t>zdravila</a:t>
            </a:r>
            <a:r>
              <a:rPr sz="1800" dirty="0"/>
              <a:t> </a:t>
            </a:r>
            <a:r>
              <a:rPr sz="1800" dirty="0" err="1"/>
              <a:t>ali</a:t>
            </a:r>
            <a:r>
              <a:rPr sz="1800" dirty="0"/>
              <a:t> </a:t>
            </a:r>
            <a:r>
              <a:rPr sz="1800" dirty="0" err="1"/>
              <a:t>operacije</a:t>
            </a:r>
            <a:r>
              <a:rPr sz="1800" dirty="0"/>
              <a:t>.</a:t>
            </a:r>
            <a:br>
              <a:rPr sz="1800" dirty="0"/>
            </a:br>
            <a:r>
              <a:rPr sz="1800" dirty="0" err="1"/>
              <a:t>Prehrana</a:t>
            </a:r>
            <a:r>
              <a:rPr sz="1800" dirty="0"/>
              <a:t>: </a:t>
            </a:r>
            <a:r>
              <a:rPr sz="1800" dirty="0" err="1"/>
              <a:t>Manj</a:t>
            </a:r>
            <a:r>
              <a:rPr sz="1800" dirty="0"/>
              <a:t> </a:t>
            </a:r>
            <a:r>
              <a:rPr sz="1800" dirty="0" err="1"/>
              <a:t>sladkorja</a:t>
            </a:r>
            <a:r>
              <a:rPr sz="1800" dirty="0"/>
              <a:t>, </a:t>
            </a:r>
            <a:r>
              <a:rPr sz="1800" dirty="0" err="1"/>
              <a:t>več</a:t>
            </a:r>
            <a:r>
              <a:rPr sz="1800" dirty="0"/>
              <a:t> </a:t>
            </a:r>
            <a:r>
              <a:rPr sz="1800" dirty="0" err="1"/>
              <a:t>vlaknin</a:t>
            </a:r>
            <a:r>
              <a:rPr sz="1800" dirty="0"/>
              <a:t>, </a:t>
            </a:r>
            <a:r>
              <a:rPr sz="1800" dirty="0" err="1"/>
              <a:t>manj</a:t>
            </a:r>
            <a:r>
              <a:rPr sz="1800" dirty="0"/>
              <a:t> </a:t>
            </a:r>
            <a:r>
              <a:rPr sz="1800" dirty="0" err="1"/>
              <a:t>mastna</a:t>
            </a:r>
            <a:r>
              <a:rPr sz="1800" dirty="0"/>
              <a:t> </a:t>
            </a:r>
            <a:r>
              <a:rPr sz="1800" dirty="0" err="1"/>
              <a:t>hrana</a:t>
            </a:r>
            <a:r>
              <a:rPr sz="1800" dirty="0"/>
              <a:t>.</a:t>
            </a:r>
            <a:br>
              <a:rPr sz="1800" dirty="0"/>
            </a:br>
            <a:r>
              <a:rPr sz="1800" dirty="0" err="1"/>
              <a:t>Preprečevanje</a:t>
            </a:r>
            <a:r>
              <a:rPr sz="1800" dirty="0"/>
              <a:t>: </a:t>
            </a:r>
            <a:r>
              <a:rPr sz="1800" dirty="0" err="1"/>
              <a:t>Zdrav</a:t>
            </a:r>
            <a:r>
              <a:rPr sz="1800" dirty="0"/>
              <a:t> </a:t>
            </a:r>
            <a:r>
              <a:rPr sz="1800" dirty="0" err="1"/>
              <a:t>življenjski</a:t>
            </a:r>
            <a:r>
              <a:rPr sz="1800" dirty="0"/>
              <a:t> slog, </a:t>
            </a:r>
            <a:r>
              <a:rPr sz="1800" dirty="0" err="1"/>
              <a:t>redna</a:t>
            </a:r>
            <a:r>
              <a:rPr sz="1800" dirty="0"/>
              <a:t> </a:t>
            </a:r>
            <a:r>
              <a:rPr sz="1800" dirty="0" err="1"/>
              <a:t>telesna</a:t>
            </a:r>
            <a:r>
              <a:rPr sz="1800" dirty="0"/>
              <a:t> </a:t>
            </a:r>
            <a:r>
              <a:rPr sz="1800" dirty="0" err="1"/>
              <a:t>dejavnost</a:t>
            </a:r>
            <a:r>
              <a:rPr sz="1800" dirty="0"/>
              <a:t>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5" name="Rectangle 12294">
            <a:extLst>
              <a:ext uri="{FF2B5EF4-FFF2-40B4-BE49-F238E27FC236}">
                <a16:creationId xmlns:a16="http://schemas.microsoft.com/office/drawing/2014/main" id="{AA6EC888-B85F-410F-B430-06583E94B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8571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297" name="Rectangle 12296">
            <a:extLst>
              <a:ext uri="{FF2B5EF4-FFF2-40B4-BE49-F238E27FC236}">
                <a16:creationId xmlns:a16="http://schemas.microsoft.com/office/drawing/2014/main" id="{9485DA84-CB73-4E5E-9864-2460CE2805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99" name="Rectangle 12298">
            <a:extLst>
              <a:ext uri="{FF2B5EF4-FFF2-40B4-BE49-F238E27FC236}">
                <a16:creationId xmlns:a16="http://schemas.microsoft.com/office/drawing/2014/main" id="{7D49185E-361A-421B-8F2D-11C7FFC686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7432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01" name="Rectangle 12300">
            <a:extLst>
              <a:ext uri="{FF2B5EF4-FFF2-40B4-BE49-F238E27FC236}">
                <a16:creationId xmlns:a16="http://schemas.microsoft.com/office/drawing/2014/main" id="{14B85BAA-C37F-44B4-B427-B4F10EBB41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69680" y="-4668"/>
            <a:ext cx="27432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03" name="Rectangle 12302">
            <a:extLst>
              <a:ext uri="{FF2B5EF4-FFF2-40B4-BE49-F238E27FC236}">
                <a16:creationId xmlns:a16="http://schemas.microsoft.com/office/drawing/2014/main" id="{EDC4EE06-D7B4-4FAC-A561-38A1C38023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94325"/>
            <a:ext cx="27432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05" name="Rectangle 12304">
            <a:extLst>
              <a:ext uri="{FF2B5EF4-FFF2-40B4-BE49-F238E27FC236}">
                <a16:creationId xmlns:a16="http://schemas.microsoft.com/office/drawing/2014/main" id="{9018D83B-903C-4782-B1BB-A45164A71F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69680" y="6494325"/>
            <a:ext cx="27432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07" name="Rectangle 12306">
            <a:extLst>
              <a:ext uri="{FF2B5EF4-FFF2-40B4-BE49-F238E27FC236}">
                <a16:creationId xmlns:a16="http://schemas.microsoft.com/office/drawing/2014/main" id="{8785589A-A5AC-409A-B2A2-24D871B4CE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0650" y="158782"/>
            <a:ext cx="8902699" cy="653785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290" name="Picture 2" descr="Zamaščena jetra: vzroki, znaki in zdravljenje - Nasveti.net">
            <a:extLst>
              <a:ext uri="{FF2B5EF4-FFF2-40B4-BE49-F238E27FC236}">
                <a16:creationId xmlns:a16="http://schemas.microsoft.com/office/drawing/2014/main" id="{83FD4BD2-6828-3326-4B8B-989736AB557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1950" y="616458"/>
            <a:ext cx="8420099" cy="5620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27837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9097" y="174523"/>
            <a:ext cx="7200900" cy="1485900"/>
          </a:xfrm>
        </p:spPr>
        <p:txBody>
          <a:bodyPr/>
          <a:lstStyle/>
          <a:p>
            <a:r>
              <a:rPr lang="sl-SI" b="1" dirty="0">
                <a:highlight>
                  <a:srgbClr val="FFFF00"/>
                </a:highlight>
                <a:hlinkClick r:id="rId2"/>
              </a:rPr>
              <a:t>OSTEOPOROZA</a:t>
            </a:r>
            <a:endParaRPr lang="sl-SI" b="1" dirty="0">
              <a:highlight>
                <a:srgbClr val="FFFF00"/>
              </a:highligh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9097" y="1396181"/>
            <a:ext cx="7777316" cy="5161935"/>
          </a:xfrm>
        </p:spPr>
        <p:txBody>
          <a:bodyPr>
            <a:normAutofit/>
          </a:bodyPr>
          <a:lstStyle/>
          <a:p>
            <a:pPr marL="0" indent="0" algn="l">
              <a:lnSpc>
                <a:spcPct val="200000"/>
              </a:lnSpc>
              <a:buNone/>
              <a:defRPr sz="1400"/>
            </a:pPr>
            <a:r>
              <a:rPr sz="1800" dirty="0" err="1"/>
              <a:t>Definicija</a:t>
            </a:r>
            <a:r>
              <a:rPr sz="1800" dirty="0"/>
              <a:t>: </a:t>
            </a:r>
            <a:r>
              <a:rPr sz="1800" dirty="0" err="1"/>
              <a:t>Kronična</a:t>
            </a:r>
            <a:r>
              <a:rPr sz="1800" dirty="0"/>
              <a:t> </a:t>
            </a:r>
            <a:r>
              <a:rPr sz="1800" dirty="0" err="1"/>
              <a:t>bolezen</a:t>
            </a:r>
            <a:r>
              <a:rPr sz="1800" dirty="0"/>
              <a:t>, za </a:t>
            </a:r>
            <a:r>
              <a:rPr sz="1800" dirty="0" err="1"/>
              <a:t>katero</a:t>
            </a:r>
            <a:r>
              <a:rPr sz="1800" dirty="0"/>
              <a:t> je </a:t>
            </a:r>
            <a:r>
              <a:rPr sz="1800" dirty="0" err="1"/>
              <a:t>značilno</a:t>
            </a:r>
            <a:r>
              <a:rPr sz="1800" dirty="0"/>
              <a:t> </a:t>
            </a:r>
            <a:r>
              <a:rPr sz="1800" dirty="0" err="1"/>
              <a:t>zmanjšanje</a:t>
            </a:r>
            <a:r>
              <a:rPr sz="1800" dirty="0"/>
              <a:t> </a:t>
            </a:r>
            <a:r>
              <a:rPr sz="1800" dirty="0" err="1"/>
              <a:t>kostne</a:t>
            </a:r>
            <a:r>
              <a:rPr sz="1800" dirty="0"/>
              <a:t> </a:t>
            </a:r>
            <a:r>
              <a:rPr sz="1800" dirty="0" err="1"/>
              <a:t>gostote</a:t>
            </a:r>
            <a:r>
              <a:rPr sz="1800" dirty="0"/>
              <a:t>.</a:t>
            </a:r>
            <a:br>
              <a:rPr sz="1800" dirty="0"/>
            </a:br>
            <a:r>
              <a:rPr sz="1800" dirty="0" err="1"/>
              <a:t>Vzroki</a:t>
            </a:r>
            <a:r>
              <a:rPr sz="1800" dirty="0"/>
              <a:t>: Starost, </a:t>
            </a:r>
            <a:r>
              <a:rPr sz="1800" dirty="0" err="1"/>
              <a:t>pomanjkanje</a:t>
            </a:r>
            <a:r>
              <a:rPr sz="1800" dirty="0"/>
              <a:t> </a:t>
            </a:r>
            <a:r>
              <a:rPr sz="1800" dirty="0" err="1"/>
              <a:t>vitamina</a:t>
            </a:r>
            <a:r>
              <a:rPr sz="1800" dirty="0"/>
              <a:t> D in </a:t>
            </a:r>
            <a:r>
              <a:rPr sz="1800" dirty="0" err="1"/>
              <a:t>kalcija</a:t>
            </a:r>
            <a:r>
              <a:rPr sz="1800" dirty="0"/>
              <a:t>, </a:t>
            </a:r>
            <a:r>
              <a:rPr sz="1800" dirty="0" err="1"/>
              <a:t>hormonske</a:t>
            </a:r>
            <a:r>
              <a:rPr sz="1800" dirty="0"/>
              <a:t> </a:t>
            </a:r>
            <a:r>
              <a:rPr sz="1800" dirty="0" err="1"/>
              <a:t>spremembe</a:t>
            </a:r>
            <a:r>
              <a:rPr sz="1800" dirty="0"/>
              <a:t>.</a:t>
            </a:r>
            <a:br>
              <a:rPr sz="1800" dirty="0"/>
            </a:br>
            <a:r>
              <a:rPr sz="1800" dirty="0" err="1"/>
              <a:t>Simptomi</a:t>
            </a:r>
            <a:r>
              <a:rPr sz="1800" dirty="0"/>
              <a:t>: </a:t>
            </a:r>
            <a:r>
              <a:rPr sz="1800" dirty="0" err="1"/>
              <a:t>Zlom</a:t>
            </a:r>
            <a:r>
              <a:rPr sz="1800" dirty="0"/>
              <a:t> </a:t>
            </a:r>
            <a:r>
              <a:rPr sz="1800" dirty="0" err="1"/>
              <a:t>kosti</a:t>
            </a:r>
            <a:r>
              <a:rPr sz="1800" dirty="0"/>
              <a:t>, </a:t>
            </a:r>
            <a:r>
              <a:rPr sz="1800" dirty="0" err="1"/>
              <a:t>zmanjšana</a:t>
            </a:r>
            <a:r>
              <a:rPr sz="1800" dirty="0"/>
              <a:t> </a:t>
            </a:r>
            <a:r>
              <a:rPr sz="1800" dirty="0" err="1"/>
              <a:t>telesna</a:t>
            </a:r>
            <a:r>
              <a:rPr sz="1800" dirty="0"/>
              <a:t> </a:t>
            </a:r>
            <a:r>
              <a:rPr sz="1800" dirty="0" err="1"/>
              <a:t>višina</a:t>
            </a:r>
            <a:r>
              <a:rPr sz="1800" dirty="0"/>
              <a:t>, </a:t>
            </a:r>
            <a:r>
              <a:rPr sz="1800" dirty="0" err="1"/>
              <a:t>bolečine</a:t>
            </a:r>
            <a:r>
              <a:rPr sz="1800" dirty="0"/>
              <a:t> v </a:t>
            </a:r>
            <a:r>
              <a:rPr sz="1800" dirty="0" err="1"/>
              <a:t>hrbtu</a:t>
            </a:r>
            <a:r>
              <a:rPr sz="1800" dirty="0"/>
              <a:t>.</a:t>
            </a:r>
            <a:br>
              <a:rPr sz="1800" dirty="0"/>
            </a:br>
            <a:r>
              <a:rPr sz="1800" dirty="0" err="1"/>
              <a:t>Diagnostika</a:t>
            </a:r>
            <a:r>
              <a:rPr sz="1800" dirty="0"/>
              <a:t>: </a:t>
            </a:r>
            <a:r>
              <a:rPr sz="1800" dirty="0" err="1"/>
              <a:t>Merjenje</a:t>
            </a:r>
            <a:r>
              <a:rPr sz="1800" dirty="0"/>
              <a:t> </a:t>
            </a:r>
            <a:r>
              <a:rPr sz="1800" dirty="0" err="1"/>
              <a:t>kostne</a:t>
            </a:r>
            <a:r>
              <a:rPr sz="1800" dirty="0"/>
              <a:t> </a:t>
            </a:r>
            <a:r>
              <a:rPr sz="1800" dirty="0" err="1"/>
              <a:t>gostote</a:t>
            </a:r>
            <a:r>
              <a:rPr sz="1800" dirty="0"/>
              <a:t> (DEXA).</a:t>
            </a:r>
            <a:br>
              <a:rPr sz="1800" dirty="0"/>
            </a:br>
            <a:r>
              <a:rPr sz="1800" dirty="0" err="1"/>
              <a:t>Zdravljenje</a:t>
            </a:r>
            <a:r>
              <a:rPr sz="1800" dirty="0"/>
              <a:t>: </a:t>
            </a:r>
            <a:r>
              <a:rPr sz="1800" dirty="0" err="1"/>
              <a:t>Dodatki</a:t>
            </a:r>
            <a:r>
              <a:rPr sz="1800" dirty="0"/>
              <a:t> </a:t>
            </a:r>
            <a:r>
              <a:rPr sz="1800" dirty="0" err="1"/>
              <a:t>kalcija</a:t>
            </a:r>
            <a:r>
              <a:rPr sz="1800" dirty="0"/>
              <a:t> in </a:t>
            </a:r>
            <a:r>
              <a:rPr sz="1800" dirty="0" err="1"/>
              <a:t>vitamina</a:t>
            </a:r>
            <a:r>
              <a:rPr sz="1800" dirty="0"/>
              <a:t> D, </a:t>
            </a:r>
            <a:r>
              <a:rPr sz="1800" dirty="0" err="1"/>
              <a:t>bisfosfonati</a:t>
            </a:r>
            <a:r>
              <a:rPr sz="1800" dirty="0"/>
              <a:t>, </a:t>
            </a:r>
            <a:r>
              <a:rPr sz="1800" dirty="0" err="1"/>
              <a:t>telesna</a:t>
            </a:r>
            <a:r>
              <a:rPr sz="1800" dirty="0"/>
              <a:t> </a:t>
            </a:r>
            <a:r>
              <a:rPr sz="1800" dirty="0" err="1"/>
              <a:t>aktivnost</a:t>
            </a:r>
            <a:r>
              <a:rPr sz="1800" dirty="0"/>
              <a:t>.</a:t>
            </a:r>
            <a:br>
              <a:rPr sz="1800" dirty="0"/>
            </a:br>
            <a:r>
              <a:rPr sz="1800" dirty="0" err="1"/>
              <a:t>Prehrana</a:t>
            </a:r>
            <a:r>
              <a:rPr sz="1800" dirty="0"/>
              <a:t>: </a:t>
            </a:r>
            <a:r>
              <a:rPr sz="1800" dirty="0" err="1"/>
              <a:t>Bogata</a:t>
            </a:r>
            <a:r>
              <a:rPr sz="1800" dirty="0"/>
              <a:t> s </a:t>
            </a:r>
            <a:r>
              <a:rPr sz="1800" dirty="0" err="1"/>
              <a:t>kalcijem</a:t>
            </a:r>
            <a:r>
              <a:rPr sz="1800" dirty="0"/>
              <a:t> (</a:t>
            </a:r>
            <a:r>
              <a:rPr sz="1800" dirty="0" err="1"/>
              <a:t>mlečni</a:t>
            </a:r>
            <a:r>
              <a:rPr sz="1800" dirty="0"/>
              <a:t> </a:t>
            </a:r>
            <a:r>
              <a:rPr sz="1800" dirty="0" err="1"/>
              <a:t>izdelki</a:t>
            </a:r>
            <a:r>
              <a:rPr sz="1800" dirty="0"/>
              <a:t>, </a:t>
            </a:r>
            <a:r>
              <a:rPr sz="1800" dirty="0" err="1"/>
              <a:t>zelenolistna</a:t>
            </a:r>
            <a:r>
              <a:rPr sz="1800" dirty="0"/>
              <a:t> </a:t>
            </a:r>
            <a:r>
              <a:rPr sz="1800" dirty="0" err="1"/>
              <a:t>zelenjava</a:t>
            </a:r>
            <a:r>
              <a:rPr sz="1800" dirty="0"/>
              <a:t>), vitamin D.</a:t>
            </a:r>
            <a:br>
              <a:rPr sz="1800" dirty="0"/>
            </a:br>
            <a:r>
              <a:rPr sz="1800" dirty="0" err="1"/>
              <a:t>Preprečevanje</a:t>
            </a:r>
            <a:r>
              <a:rPr sz="1800" dirty="0"/>
              <a:t>: </a:t>
            </a:r>
            <a:r>
              <a:rPr sz="1800" dirty="0" err="1"/>
              <a:t>Telesna</a:t>
            </a:r>
            <a:r>
              <a:rPr sz="1800" dirty="0"/>
              <a:t> </a:t>
            </a:r>
            <a:r>
              <a:rPr sz="1800" dirty="0" err="1"/>
              <a:t>dejavnost</a:t>
            </a:r>
            <a:r>
              <a:rPr sz="1800" dirty="0"/>
              <a:t>, </a:t>
            </a:r>
            <a:r>
              <a:rPr sz="1800" dirty="0" err="1"/>
              <a:t>zadosten</a:t>
            </a:r>
            <a:r>
              <a:rPr sz="1800" dirty="0"/>
              <a:t> </a:t>
            </a:r>
            <a:r>
              <a:rPr sz="1800" dirty="0" err="1"/>
              <a:t>vnos</a:t>
            </a:r>
            <a:r>
              <a:rPr sz="1800" dirty="0"/>
              <a:t> </a:t>
            </a:r>
            <a:r>
              <a:rPr sz="1800" dirty="0" err="1"/>
              <a:t>kalcija</a:t>
            </a:r>
            <a:r>
              <a:rPr sz="1800" dirty="0"/>
              <a:t> in </a:t>
            </a:r>
            <a:r>
              <a:rPr sz="1800" dirty="0" err="1"/>
              <a:t>vitamina</a:t>
            </a:r>
            <a:r>
              <a:rPr sz="1800" dirty="0"/>
              <a:t> D.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1" name="Rectangle 3100">
            <a:extLst>
              <a:ext uri="{FF2B5EF4-FFF2-40B4-BE49-F238E27FC236}">
                <a16:creationId xmlns:a16="http://schemas.microsoft.com/office/drawing/2014/main" id="{AA6EC888-B85F-410F-B430-06583E94B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8571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103" name="Rectangle 3102">
            <a:extLst>
              <a:ext uri="{FF2B5EF4-FFF2-40B4-BE49-F238E27FC236}">
                <a16:creationId xmlns:a16="http://schemas.microsoft.com/office/drawing/2014/main" id="{9485DA84-CB73-4E5E-9864-2460CE2805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05" name="Rectangle 3104">
            <a:extLst>
              <a:ext uri="{FF2B5EF4-FFF2-40B4-BE49-F238E27FC236}">
                <a16:creationId xmlns:a16="http://schemas.microsoft.com/office/drawing/2014/main" id="{7D49185E-361A-421B-8F2D-11C7FFC686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7432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07" name="Rectangle 3106">
            <a:extLst>
              <a:ext uri="{FF2B5EF4-FFF2-40B4-BE49-F238E27FC236}">
                <a16:creationId xmlns:a16="http://schemas.microsoft.com/office/drawing/2014/main" id="{14B85BAA-C37F-44B4-B427-B4F10EBB41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69680" y="-4668"/>
            <a:ext cx="27432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09" name="Rectangle 3108">
            <a:extLst>
              <a:ext uri="{FF2B5EF4-FFF2-40B4-BE49-F238E27FC236}">
                <a16:creationId xmlns:a16="http://schemas.microsoft.com/office/drawing/2014/main" id="{EDC4EE06-D7B4-4FAC-A561-38A1C38023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94325"/>
            <a:ext cx="27432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11" name="Rectangle 3110">
            <a:extLst>
              <a:ext uri="{FF2B5EF4-FFF2-40B4-BE49-F238E27FC236}">
                <a16:creationId xmlns:a16="http://schemas.microsoft.com/office/drawing/2014/main" id="{9018D83B-903C-4782-B1BB-A45164A71F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69680" y="6494325"/>
            <a:ext cx="27432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13" name="Rectangle 3112">
            <a:extLst>
              <a:ext uri="{FF2B5EF4-FFF2-40B4-BE49-F238E27FC236}">
                <a16:creationId xmlns:a16="http://schemas.microsoft.com/office/drawing/2014/main" id="{8785589A-A5AC-409A-B2A2-24D871B4CE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0650" y="158782"/>
            <a:ext cx="8902699" cy="653785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80" name="Picture 8" descr="Osteoporoza">
            <a:extLst>
              <a:ext uri="{FF2B5EF4-FFF2-40B4-BE49-F238E27FC236}">
                <a16:creationId xmlns:a16="http://schemas.microsoft.com/office/drawing/2014/main" id="{88EE6BFA-25A6-F7B9-1A08-87EB08FDABD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4282" y="480515"/>
            <a:ext cx="8155435" cy="5892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50629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9766" y="211394"/>
            <a:ext cx="7187381" cy="1485900"/>
          </a:xfrm>
        </p:spPr>
        <p:txBody>
          <a:bodyPr/>
          <a:lstStyle/>
          <a:p>
            <a:r>
              <a:rPr lang="sl-SI" b="1" dirty="0">
                <a:highlight>
                  <a:srgbClr val="FFFF00"/>
                </a:highlight>
                <a:hlinkClick r:id="rId2"/>
              </a:rPr>
              <a:t>BOLEZNI SRCA IN OŽILJA</a:t>
            </a:r>
            <a:endParaRPr lang="sl-SI" b="1" dirty="0">
              <a:highlight>
                <a:srgbClr val="FFFF00"/>
              </a:highligh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7084" y="1445342"/>
            <a:ext cx="7472516" cy="5201264"/>
          </a:xfrm>
        </p:spPr>
        <p:txBody>
          <a:bodyPr>
            <a:normAutofit/>
          </a:bodyPr>
          <a:lstStyle/>
          <a:p>
            <a:pPr marL="0" indent="0" algn="l">
              <a:lnSpc>
                <a:spcPct val="200000"/>
              </a:lnSpc>
              <a:buNone/>
              <a:defRPr sz="1400"/>
            </a:pPr>
            <a:r>
              <a:rPr lang="sl-SI" sz="1800" dirty="0"/>
              <a:t>Definicija: skupina bolezni, ki prizadenejo srce in krvne žile (npr. Hipertenzija, koronarna bolezen).</a:t>
            </a:r>
            <a:br>
              <a:rPr lang="sl-SI" sz="1800" dirty="0"/>
            </a:br>
            <a:r>
              <a:rPr lang="sl-SI" sz="1800" dirty="0"/>
              <a:t>Vzroki: visok krvni tlak, holesterol, kajenje, nezdrava prehrana, stres.</a:t>
            </a:r>
            <a:br>
              <a:rPr lang="sl-SI" sz="1800" dirty="0"/>
            </a:br>
            <a:r>
              <a:rPr lang="sl-SI" sz="1800" dirty="0"/>
              <a:t>Simptomi: bolečina v prsih, utrujenost, oteženo dihanje, srčni infarkt.</a:t>
            </a:r>
            <a:br>
              <a:rPr lang="sl-SI" sz="1800" dirty="0"/>
            </a:br>
            <a:r>
              <a:rPr lang="sl-SI" sz="1800" dirty="0"/>
              <a:t>Diagnostika: EKG, </a:t>
            </a:r>
            <a:r>
              <a:rPr lang="sl-SI" sz="1800" dirty="0" err="1"/>
              <a:t>ehokardiografija</a:t>
            </a:r>
            <a:r>
              <a:rPr lang="sl-SI" sz="1800" dirty="0"/>
              <a:t>, stresni testi, krvni testi.</a:t>
            </a:r>
            <a:br>
              <a:rPr lang="sl-SI" sz="1800" dirty="0"/>
            </a:br>
            <a:r>
              <a:rPr lang="sl-SI" sz="1800" dirty="0"/>
              <a:t>Zdravljenje: spremembe življenjskega sloga, zdravila, kirurški posegi.</a:t>
            </a:r>
            <a:br>
              <a:rPr lang="sl-SI" sz="1800" dirty="0"/>
            </a:br>
            <a:r>
              <a:rPr lang="sl-SI" sz="1800" dirty="0"/>
              <a:t>Prehrana: mediteranski tip prehrane, zmanjšanje soli, nasičenih maščob.</a:t>
            </a:r>
            <a:br>
              <a:rPr lang="sl-SI" sz="1800" dirty="0"/>
            </a:br>
            <a:r>
              <a:rPr lang="sl-SI" sz="1800" dirty="0"/>
              <a:t>Preprečevanje: redna telesna aktivnost, ne-kajenje, </a:t>
            </a:r>
            <a:r>
              <a:rPr lang="sl-SI" sz="1800" b="1" dirty="0">
                <a:hlinkClick r:id="rId3"/>
              </a:rPr>
              <a:t>uravnotežena prehrana.</a:t>
            </a:r>
            <a:endParaRPr lang="sl-SI" sz="1800" b="1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7" name="Rectangle 10246">
            <a:extLst>
              <a:ext uri="{FF2B5EF4-FFF2-40B4-BE49-F238E27FC236}">
                <a16:creationId xmlns:a16="http://schemas.microsoft.com/office/drawing/2014/main" id="{C5F79084-E805-48DA-8EAC-CD5FD493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8571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249" name="Rectangle 10248">
            <a:extLst>
              <a:ext uri="{FF2B5EF4-FFF2-40B4-BE49-F238E27FC236}">
                <a16:creationId xmlns:a16="http://schemas.microsoft.com/office/drawing/2014/main" id="{E0FDBC02-48C1-48B7-BF61-2D10CC72F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51" name="Rectangle 10250">
            <a:extLst>
              <a:ext uri="{FF2B5EF4-FFF2-40B4-BE49-F238E27FC236}">
                <a16:creationId xmlns:a16="http://schemas.microsoft.com/office/drawing/2014/main" id="{4462AAD0-42E1-4737-9C88-868AC0C1DD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7432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53" name="Rectangle 10252">
            <a:extLst>
              <a:ext uri="{FF2B5EF4-FFF2-40B4-BE49-F238E27FC236}">
                <a16:creationId xmlns:a16="http://schemas.microsoft.com/office/drawing/2014/main" id="{B8A582B3-A3B3-49D5-BBF0-98FEA4C2F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69680" y="-4668"/>
            <a:ext cx="27432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55" name="Rectangle 10254">
            <a:extLst>
              <a:ext uri="{FF2B5EF4-FFF2-40B4-BE49-F238E27FC236}">
                <a16:creationId xmlns:a16="http://schemas.microsoft.com/office/drawing/2014/main" id="{EE143F64-D44C-4123-A2E1-FEC1C3F30C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94325"/>
            <a:ext cx="27432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57" name="Rectangle 10256">
            <a:extLst>
              <a:ext uri="{FF2B5EF4-FFF2-40B4-BE49-F238E27FC236}">
                <a16:creationId xmlns:a16="http://schemas.microsoft.com/office/drawing/2014/main" id="{17DB13B9-D0D4-4393-AFAB-2B39448B2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69680" y="6494325"/>
            <a:ext cx="27432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42" name="Picture 2" descr="5 opozorilnih znakov bolezni srca in ožilja, ki jih morate poznati ...">
            <a:extLst>
              <a:ext uri="{FF2B5EF4-FFF2-40B4-BE49-F238E27FC236}">
                <a16:creationId xmlns:a16="http://schemas.microsoft.com/office/drawing/2014/main" id="{3F3B206B-3A90-E382-7C88-8ACAEBF7632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68" r="1" b="14631"/>
          <a:stretch>
            <a:fillRect/>
          </a:stretch>
        </p:blipFill>
        <p:spPr bwMode="auto">
          <a:xfrm>
            <a:off x="120650" y="160867"/>
            <a:ext cx="8902699" cy="6536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69834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6" name="Rectangle 13318">
            <a:extLst>
              <a:ext uri="{FF2B5EF4-FFF2-40B4-BE49-F238E27FC236}">
                <a16:creationId xmlns:a16="http://schemas.microsoft.com/office/drawing/2014/main" id="{AA6EC888-B85F-410F-B430-06583E94B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8571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328" name="Rectangle 13320">
            <a:extLst>
              <a:ext uri="{FF2B5EF4-FFF2-40B4-BE49-F238E27FC236}">
                <a16:creationId xmlns:a16="http://schemas.microsoft.com/office/drawing/2014/main" id="{9485DA84-CB73-4E5E-9864-2460CE2805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30" name="Rectangle 13322">
            <a:extLst>
              <a:ext uri="{FF2B5EF4-FFF2-40B4-BE49-F238E27FC236}">
                <a16:creationId xmlns:a16="http://schemas.microsoft.com/office/drawing/2014/main" id="{7D49185E-361A-421B-8F2D-11C7FFC686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7432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25" name="Rectangle 13324">
            <a:extLst>
              <a:ext uri="{FF2B5EF4-FFF2-40B4-BE49-F238E27FC236}">
                <a16:creationId xmlns:a16="http://schemas.microsoft.com/office/drawing/2014/main" id="{14B85BAA-C37F-44B4-B427-B4F10EBB41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69680" y="-4668"/>
            <a:ext cx="27432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27" name="Rectangle 13326">
            <a:extLst>
              <a:ext uri="{FF2B5EF4-FFF2-40B4-BE49-F238E27FC236}">
                <a16:creationId xmlns:a16="http://schemas.microsoft.com/office/drawing/2014/main" id="{EDC4EE06-D7B4-4FAC-A561-38A1C38023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94325"/>
            <a:ext cx="27432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29" name="Rectangle 13328">
            <a:extLst>
              <a:ext uri="{FF2B5EF4-FFF2-40B4-BE49-F238E27FC236}">
                <a16:creationId xmlns:a16="http://schemas.microsoft.com/office/drawing/2014/main" id="{9018D83B-903C-4782-B1BB-A45164A71F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69680" y="6494325"/>
            <a:ext cx="27432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31" name="Rectangle 13330">
            <a:extLst>
              <a:ext uri="{FF2B5EF4-FFF2-40B4-BE49-F238E27FC236}">
                <a16:creationId xmlns:a16="http://schemas.microsoft.com/office/drawing/2014/main" id="{8785589A-A5AC-409A-B2A2-24D871B4CE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0650" y="158782"/>
            <a:ext cx="8902699" cy="653785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316" name="Picture 4" descr="Celostna obravnava srčno žilnih bolezni - ateroskleroza - Društvo za ...">
            <a:extLst>
              <a:ext uri="{FF2B5EF4-FFF2-40B4-BE49-F238E27FC236}">
                <a16:creationId xmlns:a16="http://schemas.microsoft.com/office/drawing/2014/main" id="{D81B444E-E669-A711-2D03-B87A9EFBD6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0" y="619432"/>
            <a:ext cx="6143318" cy="6143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16690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899" y="77429"/>
            <a:ext cx="7938319" cy="1485900"/>
          </a:xfrm>
        </p:spPr>
        <p:txBody>
          <a:bodyPr/>
          <a:lstStyle/>
          <a:p>
            <a:r>
              <a:rPr lang="sl-SI" b="1" dirty="0">
                <a:highlight>
                  <a:srgbClr val="FFFF00"/>
                </a:highlight>
              </a:rPr>
              <a:t>BOLEZNI ŽELODCA IN ČREVESJA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3900" y="904569"/>
            <a:ext cx="7505700" cy="4962832"/>
          </a:xfrm>
        </p:spPr>
        <p:txBody>
          <a:bodyPr>
            <a:normAutofit/>
          </a:bodyPr>
          <a:lstStyle/>
          <a:p>
            <a:pPr marL="0" indent="0" algn="l">
              <a:lnSpc>
                <a:spcPct val="200000"/>
              </a:lnSpc>
              <a:buNone/>
              <a:defRPr sz="1400"/>
            </a:pPr>
            <a:r>
              <a:rPr sz="1800" dirty="0" err="1"/>
              <a:t>Definicija</a:t>
            </a:r>
            <a:r>
              <a:rPr sz="1800" dirty="0"/>
              <a:t>: </a:t>
            </a:r>
            <a:r>
              <a:rPr sz="1800" dirty="0" err="1"/>
              <a:t>Motnje</a:t>
            </a:r>
            <a:r>
              <a:rPr sz="1800" dirty="0"/>
              <a:t> </a:t>
            </a:r>
            <a:r>
              <a:rPr sz="1800" dirty="0" err="1"/>
              <a:t>prebavil</a:t>
            </a:r>
            <a:r>
              <a:rPr sz="1800" dirty="0"/>
              <a:t> </a:t>
            </a:r>
            <a:r>
              <a:rPr sz="1800" dirty="0" err="1"/>
              <a:t>kot</a:t>
            </a:r>
            <a:r>
              <a:rPr sz="1800" dirty="0"/>
              <a:t> so gastritis, </a:t>
            </a:r>
            <a:r>
              <a:rPr sz="1800" dirty="0" err="1"/>
              <a:t>razjede</a:t>
            </a:r>
            <a:r>
              <a:rPr sz="1800" dirty="0"/>
              <a:t>, IBS, </a:t>
            </a:r>
            <a:r>
              <a:rPr sz="1800" dirty="0" err="1"/>
              <a:t>Crohnova</a:t>
            </a:r>
            <a:r>
              <a:rPr sz="1800" dirty="0"/>
              <a:t> </a:t>
            </a:r>
            <a:r>
              <a:rPr sz="1800" dirty="0" err="1"/>
              <a:t>bolezen</a:t>
            </a:r>
            <a:r>
              <a:rPr sz="1800" dirty="0"/>
              <a:t>.</a:t>
            </a:r>
            <a:br>
              <a:rPr sz="1800" dirty="0"/>
            </a:br>
            <a:r>
              <a:rPr sz="1800" dirty="0" err="1"/>
              <a:t>Vzroki</a:t>
            </a:r>
            <a:r>
              <a:rPr sz="1800" dirty="0"/>
              <a:t>: </a:t>
            </a:r>
            <a:r>
              <a:rPr sz="1800" dirty="0" err="1"/>
              <a:t>Stres</a:t>
            </a:r>
            <a:r>
              <a:rPr sz="1800" dirty="0"/>
              <a:t>, </a:t>
            </a:r>
            <a:r>
              <a:rPr sz="1800" dirty="0" err="1"/>
              <a:t>okužbe</a:t>
            </a:r>
            <a:r>
              <a:rPr sz="1800" dirty="0"/>
              <a:t> (</a:t>
            </a:r>
            <a:r>
              <a:rPr sz="1800" dirty="0" err="1"/>
              <a:t>npr</a:t>
            </a:r>
            <a:r>
              <a:rPr sz="1800" dirty="0"/>
              <a:t>. H. pylori), </a:t>
            </a:r>
            <a:r>
              <a:rPr sz="1800" dirty="0" err="1"/>
              <a:t>prehrana</a:t>
            </a:r>
            <a:r>
              <a:rPr sz="1800" dirty="0"/>
              <a:t>, </a:t>
            </a:r>
            <a:r>
              <a:rPr sz="1800" dirty="0" err="1"/>
              <a:t>dednost</a:t>
            </a:r>
            <a:r>
              <a:rPr sz="1800" dirty="0"/>
              <a:t>.</a:t>
            </a:r>
            <a:br>
              <a:rPr sz="1800" dirty="0"/>
            </a:br>
            <a:r>
              <a:rPr sz="1800" dirty="0" err="1"/>
              <a:t>Simptomi</a:t>
            </a:r>
            <a:r>
              <a:rPr sz="1800" dirty="0"/>
              <a:t>: </a:t>
            </a:r>
            <a:r>
              <a:rPr sz="1800" dirty="0" err="1"/>
              <a:t>Bolečine</a:t>
            </a:r>
            <a:r>
              <a:rPr sz="1800" dirty="0"/>
              <a:t> v </a:t>
            </a:r>
            <a:r>
              <a:rPr sz="1800" dirty="0" err="1"/>
              <a:t>trebuhu</a:t>
            </a:r>
            <a:r>
              <a:rPr sz="1800" dirty="0"/>
              <a:t>, </a:t>
            </a:r>
            <a:r>
              <a:rPr sz="1800" dirty="0" err="1"/>
              <a:t>napenjanje</a:t>
            </a:r>
            <a:r>
              <a:rPr sz="1800" dirty="0"/>
              <a:t>, </a:t>
            </a:r>
            <a:r>
              <a:rPr sz="1800" dirty="0" err="1"/>
              <a:t>diareja</a:t>
            </a:r>
            <a:r>
              <a:rPr sz="1800" dirty="0"/>
              <a:t> </a:t>
            </a:r>
            <a:r>
              <a:rPr sz="1800" dirty="0" err="1"/>
              <a:t>ali</a:t>
            </a:r>
            <a:r>
              <a:rPr sz="1800" dirty="0"/>
              <a:t> </a:t>
            </a:r>
            <a:r>
              <a:rPr sz="1800" dirty="0" err="1"/>
              <a:t>zaprtje</a:t>
            </a:r>
            <a:r>
              <a:rPr sz="1800" dirty="0"/>
              <a:t>, </a:t>
            </a:r>
            <a:r>
              <a:rPr sz="1800" dirty="0" err="1"/>
              <a:t>slabost</a:t>
            </a:r>
            <a:r>
              <a:rPr sz="1800" dirty="0"/>
              <a:t>.</a:t>
            </a:r>
            <a:br>
              <a:rPr sz="1800" dirty="0"/>
            </a:br>
            <a:r>
              <a:rPr sz="1800" dirty="0" err="1"/>
              <a:t>Diagnostika</a:t>
            </a:r>
            <a:r>
              <a:rPr sz="1800" dirty="0"/>
              <a:t>: </a:t>
            </a:r>
            <a:r>
              <a:rPr sz="1800" dirty="0" err="1"/>
              <a:t>Endoskopija</a:t>
            </a:r>
            <a:r>
              <a:rPr sz="1800" dirty="0"/>
              <a:t>, </a:t>
            </a:r>
            <a:r>
              <a:rPr sz="1800" dirty="0" err="1"/>
              <a:t>kolonoskopija</a:t>
            </a:r>
            <a:r>
              <a:rPr sz="1800" dirty="0"/>
              <a:t>, </a:t>
            </a:r>
            <a:r>
              <a:rPr sz="1800" dirty="0" err="1"/>
              <a:t>krvne</a:t>
            </a:r>
            <a:r>
              <a:rPr sz="1800" dirty="0"/>
              <a:t> in </a:t>
            </a:r>
            <a:r>
              <a:rPr sz="1800" dirty="0" err="1"/>
              <a:t>blato</a:t>
            </a:r>
            <a:r>
              <a:rPr sz="1800" dirty="0"/>
              <a:t> </a:t>
            </a:r>
            <a:r>
              <a:rPr sz="1800" dirty="0" err="1"/>
              <a:t>analize</a:t>
            </a:r>
            <a:r>
              <a:rPr sz="1800" dirty="0"/>
              <a:t>.</a:t>
            </a:r>
            <a:br>
              <a:rPr sz="1800" dirty="0"/>
            </a:br>
            <a:r>
              <a:rPr sz="1800" dirty="0" err="1"/>
              <a:t>Zdravljenje</a:t>
            </a:r>
            <a:r>
              <a:rPr sz="1800" dirty="0"/>
              <a:t>: Glede </a:t>
            </a:r>
            <a:r>
              <a:rPr sz="1800" dirty="0" err="1"/>
              <a:t>na</a:t>
            </a:r>
            <a:r>
              <a:rPr sz="1800" dirty="0"/>
              <a:t> </a:t>
            </a:r>
            <a:r>
              <a:rPr sz="1800" dirty="0" err="1"/>
              <a:t>bolezen</a:t>
            </a:r>
            <a:r>
              <a:rPr sz="1800" dirty="0"/>
              <a:t> – </a:t>
            </a:r>
            <a:r>
              <a:rPr sz="1800" dirty="0" err="1"/>
              <a:t>zdravila</a:t>
            </a:r>
            <a:r>
              <a:rPr sz="1800" dirty="0"/>
              <a:t>, </a:t>
            </a:r>
            <a:r>
              <a:rPr sz="1800" dirty="0" err="1"/>
              <a:t>sprememba</a:t>
            </a:r>
            <a:r>
              <a:rPr sz="1800" dirty="0"/>
              <a:t> </a:t>
            </a:r>
            <a:r>
              <a:rPr sz="1800" dirty="0" err="1"/>
              <a:t>prehrane</a:t>
            </a:r>
            <a:r>
              <a:rPr sz="1800" dirty="0"/>
              <a:t>.</a:t>
            </a:r>
            <a:br>
              <a:rPr sz="1800" dirty="0"/>
            </a:br>
            <a:r>
              <a:rPr sz="1800" dirty="0" err="1"/>
              <a:t>Prehrana</a:t>
            </a:r>
            <a:r>
              <a:rPr sz="1800" dirty="0"/>
              <a:t>: </a:t>
            </a:r>
            <a:r>
              <a:rPr sz="1800" dirty="0" err="1"/>
              <a:t>Lahko</a:t>
            </a:r>
            <a:r>
              <a:rPr sz="1800" dirty="0"/>
              <a:t> </a:t>
            </a:r>
            <a:r>
              <a:rPr sz="1800" dirty="0" err="1"/>
              <a:t>prebavljiva</a:t>
            </a:r>
            <a:r>
              <a:rPr sz="1800" dirty="0"/>
              <a:t> </a:t>
            </a:r>
            <a:r>
              <a:rPr sz="1800" dirty="0" err="1"/>
              <a:t>hrana</a:t>
            </a:r>
            <a:r>
              <a:rPr sz="1800" dirty="0"/>
              <a:t>, </a:t>
            </a:r>
            <a:r>
              <a:rPr sz="1800" dirty="0" err="1"/>
              <a:t>izogibanje</a:t>
            </a:r>
            <a:r>
              <a:rPr sz="1800" dirty="0"/>
              <a:t> </a:t>
            </a:r>
            <a:r>
              <a:rPr sz="1800" dirty="0" err="1"/>
              <a:t>začimbam</a:t>
            </a:r>
            <a:r>
              <a:rPr sz="1800" dirty="0"/>
              <a:t>, </a:t>
            </a:r>
            <a:r>
              <a:rPr sz="1800" dirty="0" err="1"/>
              <a:t>dietna</a:t>
            </a:r>
            <a:r>
              <a:rPr sz="1800" dirty="0"/>
              <a:t> </a:t>
            </a:r>
            <a:r>
              <a:rPr sz="1800" dirty="0" err="1"/>
              <a:t>prehrana</a:t>
            </a:r>
            <a:r>
              <a:rPr sz="1800" dirty="0"/>
              <a:t> (FODMAP).</a:t>
            </a:r>
            <a:br>
              <a:rPr sz="1800" dirty="0"/>
            </a:br>
            <a:r>
              <a:rPr sz="1800" dirty="0" err="1"/>
              <a:t>Preprečevanje</a:t>
            </a:r>
            <a:r>
              <a:rPr sz="1800" dirty="0"/>
              <a:t>: </a:t>
            </a:r>
            <a:r>
              <a:rPr sz="1800" dirty="0" err="1"/>
              <a:t>Zdrava</a:t>
            </a:r>
            <a:r>
              <a:rPr sz="1800" dirty="0"/>
              <a:t> </a:t>
            </a:r>
            <a:r>
              <a:rPr sz="1800" dirty="0" err="1"/>
              <a:t>prehrana</a:t>
            </a:r>
            <a:r>
              <a:rPr sz="1800" dirty="0"/>
              <a:t>, </a:t>
            </a:r>
            <a:r>
              <a:rPr sz="1800" dirty="0" err="1"/>
              <a:t>izogibanje</a:t>
            </a:r>
            <a:r>
              <a:rPr sz="1800" dirty="0"/>
              <a:t> </a:t>
            </a:r>
            <a:r>
              <a:rPr sz="1800" dirty="0" err="1"/>
              <a:t>stresu</a:t>
            </a:r>
            <a:r>
              <a:rPr sz="1800" dirty="0"/>
              <a:t>, </a:t>
            </a:r>
            <a:r>
              <a:rPr sz="1800" dirty="0" err="1"/>
              <a:t>ustrezna</a:t>
            </a:r>
            <a:r>
              <a:rPr sz="1800" dirty="0"/>
              <a:t> </a:t>
            </a:r>
            <a:r>
              <a:rPr sz="1800" dirty="0" err="1"/>
              <a:t>higiena</a:t>
            </a:r>
            <a:r>
              <a:rPr sz="1800" dirty="0"/>
              <a:t> </a:t>
            </a:r>
            <a:r>
              <a:rPr sz="1800" dirty="0" err="1"/>
              <a:t>hrane</a:t>
            </a:r>
            <a:r>
              <a:rPr sz="1800" dirty="0"/>
              <a:t>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1" name="Rectangle 16390">
            <a:extLst>
              <a:ext uri="{FF2B5EF4-FFF2-40B4-BE49-F238E27FC236}">
                <a16:creationId xmlns:a16="http://schemas.microsoft.com/office/drawing/2014/main" id="{C5F79084-E805-48DA-8EAC-CD5FD493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8571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6386" name="Picture 2" descr="Dieta ob boleznih želodca in dvanajstnika - DZdravje">
            <a:extLst>
              <a:ext uri="{FF2B5EF4-FFF2-40B4-BE49-F238E27FC236}">
                <a16:creationId xmlns:a16="http://schemas.microsoft.com/office/drawing/2014/main" id="{963827B9-7124-AA5C-D5AE-14763A3DA88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0" r="-1" b="-1"/>
          <a:stretch>
            <a:fillRect/>
          </a:stretch>
        </p:blipFill>
        <p:spPr bwMode="auto">
          <a:xfrm>
            <a:off x="20" y="10"/>
            <a:ext cx="9143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56411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9" name="Rectangle 18438">
            <a:extLst>
              <a:ext uri="{FF2B5EF4-FFF2-40B4-BE49-F238E27FC236}">
                <a16:creationId xmlns:a16="http://schemas.microsoft.com/office/drawing/2014/main" id="{C5F79084-E805-48DA-8EAC-CD5FD493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8571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8434" name="Picture 2" descr="Vse bolezni se pričnejo v črevesju - Sindrom prepustnega črevesja ...">
            <a:extLst>
              <a:ext uri="{FF2B5EF4-FFF2-40B4-BE49-F238E27FC236}">
                <a16:creationId xmlns:a16="http://schemas.microsoft.com/office/drawing/2014/main" id="{17F42A58-1FE2-74C3-6A38-EF83DDD4AD7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8" r="10091" b="-1"/>
          <a:stretch>
            <a:fillRect/>
          </a:stretch>
        </p:blipFill>
        <p:spPr bwMode="auto">
          <a:xfrm>
            <a:off x="20" y="10"/>
            <a:ext cx="9143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36549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1" name="Rectangle 6150">
            <a:extLst>
              <a:ext uri="{FF2B5EF4-FFF2-40B4-BE49-F238E27FC236}">
                <a16:creationId xmlns:a16="http://schemas.microsoft.com/office/drawing/2014/main" id="{C5F79084-E805-48DA-8EAC-CD5FD493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8571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6146" name="Picture 2" descr="Debelost kot bolezen: kako nevarna je? - Sophyto.si">
            <a:extLst>
              <a:ext uri="{FF2B5EF4-FFF2-40B4-BE49-F238E27FC236}">
                <a16:creationId xmlns:a16="http://schemas.microsoft.com/office/drawing/2014/main" id="{321F192C-D055-7179-626F-D9415828866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36" r="10264"/>
          <a:stretch>
            <a:fillRect/>
          </a:stretch>
        </p:blipFill>
        <p:spPr bwMode="auto">
          <a:xfrm>
            <a:off x="20" y="10"/>
            <a:ext cx="9143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35597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3" name="Rectangle 14342">
            <a:extLst>
              <a:ext uri="{FF2B5EF4-FFF2-40B4-BE49-F238E27FC236}">
                <a16:creationId xmlns:a16="http://schemas.microsoft.com/office/drawing/2014/main" id="{C5F79084-E805-48DA-8EAC-CD5FD493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8571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4338" name="Picture 2" descr="Debelost kot dejavnik tveganja za srčno žilne bolezni - Društvo za ...">
            <a:extLst>
              <a:ext uri="{FF2B5EF4-FFF2-40B4-BE49-F238E27FC236}">
                <a16:creationId xmlns:a16="http://schemas.microsoft.com/office/drawing/2014/main" id="{B76774B3-3F7C-773A-2735-0A337900D7D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8" r="3266" b="1"/>
          <a:stretch>
            <a:fillRect/>
          </a:stretch>
        </p:blipFill>
        <p:spPr bwMode="auto">
          <a:xfrm>
            <a:off x="20" y="10"/>
            <a:ext cx="9143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88785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 err="1">
                <a:highlight>
                  <a:srgbClr val="FFFF00"/>
                </a:highlight>
              </a:rPr>
              <a:t>Putika</a:t>
            </a:r>
            <a:endParaRPr dirty="0">
              <a:highlight>
                <a:srgbClr val="FFFF00"/>
              </a:highligh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6245" y="1494503"/>
            <a:ext cx="7423355" cy="4372897"/>
          </a:xfrm>
        </p:spPr>
        <p:txBody>
          <a:bodyPr>
            <a:normAutofit/>
          </a:bodyPr>
          <a:lstStyle/>
          <a:p>
            <a:pPr marL="0" indent="0" algn="l">
              <a:lnSpc>
                <a:spcPct val="200000"/>
              </a:lnSpc>
              <a:buNone/>
              <a:defRPr sz="1400"/>
            </a:pPr>
            <a:r>
              <a:rPr sz="1800" dirty="0" err="1"/>
              <a:t>Definicija</a:t>
            </a:r>
            <a:r>
              <a:rPr sz="1800" dirty="0"/>
              <a:t>: </a:t>
            </a:r>
            <a:r>
              <a:rPr sz="1800" dirty="0" err="1"/>
              <a:t>Oblika</a:t>
            </a:r>
            <a:r>
              <a:rPr sz="1800" dirty="0"/>
              <a:t> </a:t>
            </a:r>
            <a:r>
              <a:rPr sz="1800" dirty="0" err="1"/>
              <a:t>artritisa</a:t>
            </a:r>
            <a:r>
              <a:rPr sz="1800" dirty="0"/>
              <a:t>, ki jo </a:t>
            </a:r>
            <a:r>
              <a:rPr sz="1800" dirty="0" err="1"/>
              <a:t>povzroča</a:t>
            </a:r>
            <a:r>
              <a:rPr sz="1800" dirty="0"/>
              <a:t> </a:t>
            </a:r>
            <a:r>
              <a:rPr sz="1800" dirty="0" err="1"/>
              <a:t>kopičenje</a:t>
            </a:r>
            <a:r>
              <a:rPr sz="1800" dirty="0"/>
              <a:t> </a:t>
            </a:r>
            <a:r>
              <a:rPr sz="1800" dirty="0" err="1"/>
              <a:t>sečne</a:t>
            </a:r>
            <a:r>
              <a:rPr sz="1800" dirty="0"/>
              <a:t> </a:t>
            </a:r>
            <a:r>
              <a:rPr sz="1800" dirty="0" err="1"/>
              <a:t>kisline</a:t>
            </a:r>
            <a:r>
              <a:rPr sz="1800" dirty="0"/>
              <a:t> v </a:t>
            </a:r>
            <a:r>
              <a:rPr sz="1800" dirty="0" err="1"/>
              <a:t>sklepih</a:t>
            </a:r>
            <a:r>
              <a:rPr sz="1800" dirty="0"/>
              <a:t>.</a:t>
            </a:r>
            <a:br>
              <a:rPr sz="1800" dirty="0"/>
            </a:br>
            <a:r>
              <a:rPr sz="1800" dirty="0" err="1"/>
              <a:t>Vzroki</a:t>
            </a:r>
            <a:r>
              <a:rPr sz="1800" dirty="0"/>
              <a:t>: </a:t>
            </a:r>
            <a:r>
              <a:rPr sz="1800" dirty="0" err="1"/>
              <a:t>Visok</a:t>
            </a:r>
            <a:r>
              <a:rPr sz="1800" dirty="0"/>
              <a:t> </a:t>
            </a:r>
            <a:r>
              <a:rPr sz="1800" dirty="0" err="1"/>
              <a:t>vnos</a:t>
            </a:r>
            <a:r>
              <a:rPr sz="1800" dirty="0"/>
              <a:t> </a:t>
            </a:r>
            <a:r>
              <a:rPr sz="1800" dirty="0" err="1"/>
              <a:t>purinov</a:t>
            </a:r>
            <a:r>
              <a:rPr sz="1800" dirty="0"/>
              <a:t>, </a:t>
            </a:r>
            <a:r>
              <a:rPr sz="1800" dirty="0" err="1"/>
              <a:t>alkohol</a:t>
            </a:r>
            <a:r>
              <a:rPr sz="1800" dirty="0"/>
              <a:t>, </a:t>
            </a:r>
            <a:r>
              <a:rPr sz="1800" dirty="0" err="1"/>
              <a:t>ledvična</a:t>
            </a:r>
            <a:r>
              <a:rPr sz="1800" dirty="0"/>
              <a:t> </a:t>
            </a:r>
            <a:r>
              <a:rPr sz="1800" dirty="0" err="1"/>
              <a:t>odpoved</a:t>
            </a:r>
            <a:r>
              <a:rPr sz="1800" dirty="0"/>
              <a:t>.</a:t>
            </a:r>
            <a:br>
              <a:rPr sz="1800" dirty="0"/>
            </a:br>
            <a:r>
              <a:rPr sz="1800" dirty="0" err="1"/>
              <a:t>Simptomi</a:t>
            </a:r>
            <a:r>
              <a:rPr sz="1800" dirty="0"/>
              <a:t>: </a:t>
            </a:r>
            <a:r>
              <a:rPr sz="1800" dirty="0" err="1"/>
              <a:t>Nenadna</a:t>
            </a:r>
            <a:r>
              <a:rPr sz="1800" dirty="0"/>
              <a:t> </a:t>
            </a:r>
            <a:r>
              <a:rPr sz="1800" dirty="0" err="1"/>
              <a:t>bolečina</a:t>
            </a:r>
            <a:r>
              <a:rPr sz="1800" dirty="0"/>
              <a:t> v </a:t>
            </a:r>
            <a:r>
              <a:rPr sz="1800" dirty="0" err="1"/>
              <a:t>sklepu</a:t>
            </a:r>
            <a:r>
              <a:rPr sz="1800" dirty="0"/>
              <a:t>, </a:t>
            </a:r>
            <a:r>
              <a:rPr sz="1800" dirty="0" err="1"/>
              <a:t>oteklina</a:t>
            </a:r>
            <a:r>
              <a:rPr sz="1800" dirty="0"/>
              <a:t>, </a:t>
            </a:r>
            <a:r>
              <a:rPr sz="1800" dirty="0" err="1"/>
              <a:t>rdečina</a:t>
            </a:r>
            <a:r>
              <a:rPr sz="1800" dirty="0"/>
              <a:t>.</a:t>
            </a:r>
            <a:br>
              <a:rPr sz="1800" dirty="0"/>
            </a:br>
            <a:r>
              <a:rPr sz="1800" dirty="0" err="1"/>
              <a:t>Diagnostika</a:t>
            </a:r>
            <a:r>
              <a:rPr sz="1800" dirty="0"/>
              <a:t>: </a:t>
            </a:r>
            <a:r>
              <a:rPr sz="1800" dirty="0" err="1"/>
              <a:t>Analiza</a:t>
            </a:r>
            <a:r>
              <a:rPr sz="1800" dirty="0"/>
              <a:t> </a:t>
            </a:r>
            <a:r>
              <a:rPr sz="1800" dirty="0" err="1"/>
              <a:t>sinovialne</a:t>
            </a:r>
            <a:r>
              <a:rPr sz="1800" dirty="0"/>
              <a:t> </a:t>
            </a:r>
            <a:r>
              <a:rPr sz="1800" dirty="0" err="1"/>
              <a:t>tekočine</a:t>
            </a:r>
            <a:r>
              <a:rPr sz="1800" dirty="0"/>
              <a:t>, </a:t>
            </a:r>
            <a:r>
              <a:rPr sz="1800" dirty="0" err="1"/>
              <a:t>krvni</a:t>
            </a:r>
            <a:r>
              <a:rPr sz="1800" dirty="0"/>
              <a:t> </a:t>
            </a:r>
            <a:r>
              <a:rPr sz="1800" dirty="0" err="1"/>
              <a:t>testi</a:t>
            </a:r>
            <a:r>
              <a:rPr sz="1800" dirty="0"/>
              <a:t>.</a:t>
            </a:r>
            <a:br>
              <a:rPr sz="1800" dirty="0"/>
            </a:br>
            <a:r>
              <a:rPr sz="1800" dirty="0" err="1"/>
              <a:t>Zdravljenje</a:t>
            </a:r>
            <a:r>
              <a:rPr sz="1800" dirty="0"/>
              <a:t>: </a:t>
            </a:r>
            <a:r>
              <a:rPr sz="1800" dirty="0" err="1"/>
              <a:t>Zdravila</a:t>
            </a:r>
            <a:r>
              <a:rPr sz="1800" dirty="0"/>
              <a:t> za </a:t>
            </a:r>
            <a:r>
              <a:rPr sz="1800" dirty="0" err="1"/>
              <a:t>znižanje</a:t>
            </a:r>
            <a:r>
              <a:rPr sz="1800" dirty="0"/>
              <a:t> </a:t>
            </a:r>
            <a:r>
              <a:rPr sz="1800" dirty="0" err="1"/>
              <a:t>sečne</a:t>
            </a:r>
            <a:r>
              <a:rPr sz="1800" dirty="0"/>
              <a:t> </a:t>
            </a:r>
            <a:r>
              <a:rPr sz="1800" dirty="0" err="1"/>
              <a:t>kisline</a:t>
            </a:r>
            <a:r>
              <a:rPr sz="1800" dirty="0"/>
              <a:t>, </a:t>
            </a:r>
            <a:r>
              <a:rPr sz="1800" dirty="0" err="1"/>
              <a:t>protivnetna</a:t>
            </a:r>
            <a:r>
              <a:rPr sz="1800" dirty="0"/>
              <a:t> </a:t>
            </a:r>
            <a:r>
              <a:rPr sz="1800" dirty="0" err="1"/>
              <a:t>zdravila</a:t>
            </a:r>
            <a:r>
              <a:rPr sz="1800" dirty="0"/>
              <a:t>.</a:t>
            </a:r>
            <a:br>
              <a:rPr sz="1800" dirty="0"/>
            </a:br>
            <a:r>
              <a:rPr sz="1800" dirty="0" err="1"/>
              <a:t>Prehrana</a:t>
            </a:r>
            <a:r>
              <a:rPr sz="1800" dirty="0"/>
              <a:t>: </a:t>
            </a:r>
            <a:r>
              <a:rPr sz="1800" dirty="0" err="1"/>
              <a:t>Izogibanje</a:t>
            </a:r>
            <a:r>
              <a:rPr sz="1800" dirty="0"/>
              <a:t> </a:t>
            </a:r>
            <a:r>
              <a:rPr sz="1800" dirty="0" err="1"/>
              <a:t>mesnim</a:t>
            </a:r>
            <a:r>
              <a:rPr sz="1800" dirty="0"/>
              <a:t> </a:t>
            </a:r>
            <a:r>
              <a:rPr sz="1800" dirty="0" err="1"/>
              <a:t>izdelkom</a:t>
            </a:r>
            <a:r>
              <a:rPr sz="1800" dirty="0"/>
              <a:t>, </a:t>
            </a:r>
            <a:r>
              <a:rPr sz="1800" dirty="0" err="1"/>
              <a:t>alkoholnim</a:t>
            </a:r>
            <a:r>
              <a:rPr sz="1800" dirty="0"/>
              <a:t> </a:t>
            </a:r>
            <a:r>
              <a:rPr sz="1800" dirty="0" err="1"/>
              <a:t>pijačam</a:t>
            </a:r>
            <a:r>
              <a:rPr sz="1800" dirty="0"/>
              <a:t>.</a:t>
            </a:r>
            <a:br>
              <a:rPr sz="1800" dirty="0"/>
            </a:br>
            <a:r>
              <a:rPr sz="1800" dirty="0" err="1"/>
              <a:t>Preprečevanje</a:t>
            </a:r>
            <a:r>
              <a:rPr sz="1800" dirty="0"/>
              <a:t>: </a:t>
            </a:r>
            <a:r>
              <a:rPr sz="1800" dirty="0" err="1"/>
              <a:t>Hidracija</a:t>
            </a:r>
            <a:r>
              <a:rPr sz="1800" dirty="0"/>
              <a:t>, </a:t>
            </a:r>
            <a:r>
              <a:rPr sz="1800" dirty="0" err="1"/>
              <a:t>uravnotežena</a:t>
            </a:r>
            <a:r>
              <a:rPr sz="1800" dirty="0"/>
              <a:t> </a:t>
            </a:r>
            <a:r>
              <a:rPr sz="1800" dirty="0" err="1"/>
              <a:t>prehrana</a:t>
            </a:r>
            <a:r>
              <a:rPr sz="1800" dirty="0"/>
              <a:t>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5" name="Rectangle 7174">
            <a:extLst>
              <a:ext uri="{FF2B5EF4-FFF2-40B4-BE49-F238E27FC236}">
                <a16:creationId xmlns:a16="http://schemas.microsoft.com/office/drawing/2014/main" id="{AA6EC888-B85F-410F-B430-06583E94B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8571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177" name="Rectangle 7176">
            <a:extLst>
              <a:ext uri="{FF2B5EF4-FFF2-40B4-BE49-F238E27FC236}">
                <a16:creationId xmlns:a16="http://schemas.microsoft.com/office/drawing/2014/main" id="{9485DA84-CB73-4E5E-9864-2460CE2805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79" name="Rectangle 7178">
            <a:extLst>
              <a:ext uri="{FF2B5EF4-FFF2-40B4-BE49-F238E27FC236}">
                <a16:creationId xmlns:a16="http://schemas.microsoft.com/office/drawing/2014/main" id="{7D49185E-361A-421B-8F2D-11C7FFC686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7432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81" name="Rectangle 7180">
            <a:extLst>
              <a:ext uri="{FF2B5EF4-FFF2-40B4-BE49-F238E27FC236}">
                <a16:creationId xmlns:a16="http://schemas.microsoft.com/office/drawing/2014/main" id="{14B85BAA-C37F-44B4-B427-B4F10EBB41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69680" y="-4668"/>
            <a:ext cx="27432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83" name="Rectangle 7182">
            <a:extLst>
              <a:ext uri="{FF2B5EF4-FFF2-40B4-BE49-F238E27FC236}">
                <a16:creationId xmlns:a16="http://schemas.microsoft.com/office/drawing/2014/main" id="{EDC4EE06-D7B4-4FAC-A561-38A1C38023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94325"/>
            <a:ext cx="27432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85" name="Rectangle 7184">
            <a:extLst>
              <a:ext uri="{FF2B5EF4-FFF2-40B4-BE49-F238E27FC236}">
                <a16:creationId xmlns:a16="http://schemas.microsoft.com/office/drawing/2014/main" id="{9018D83B-903C-4782-B1BB-A45164A71F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69680" y="6494325"/>
            <a:ext cx="27432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87" name="Rectangle 7186">
            <a:extLst>
              <a:ext uri="{FF2B5EF4-FFF2-40B4-BE49-F238E27FC236}">
                <a16:creationId xmlns:a16="http://schemas.microsoft.com/office/drawing/2014/main" id="{8785589A-A5AC-409A-B2A2-24D871B4CE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0650" y="158782"/>
            <a:ext cx="8902699" cy="653785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70" name="Picture 2" descr="Putika: simptomi, prepoznavanje. Kaj storiti? Pomoč na domu">
            <a:extLst>
              <a:ext uri="{FF2B5EF4-FFF2-40B4-BE49-F238E27FC236}">
                <a16:creationId xmlns:a16="http://schemas.microsoft.com/office/drawing/2014/main" id="{A2941B2E-CEBA-13FF-1B83-578CD3EB612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1950" y="978376"/>
            <a:ext cx="8420099" cy="4896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85322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>
                <a:highlight>
                  <a:srgbClr val="FFFF00"/>
                </a:highlight>
                <a:hlinkClick r:id="rId2"/>
              </a:rPr>
              <a:t>ALERGIJE</a:t>
            </a:r>
            <a:endParaRPr lang="sl-SI" b="1" dirty="0">
              <a:highlight>
                <a:srgbClr val="FFFF00"/>
              </a:highligh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8258" y="1376516"/>
            <a:ext cx="7541342" cy="4490884"/>
          </a:xfrm>
        </p:spPr>
        <p:txBody>
          <a:bodyPr>
            <a:normAutofit/>
          </a:bodyPr>
          <a:lstStyle/>
          <a:p>
            <a:pPr marL="0" indent="0" algn="l">
              <a:lnSpc>
                <a:spcPct val="200000"/>
              </a:lnSpc>
              <a:buNone/>
              <a:defRPr sz="1400"/>
            </a:pPr>
            <a:r>
              <a:rPr sz="1800" dirty="0" err="1"/>
              <a:t>Definicija</a:t>
            </a:r>
            <a:r>
              <a:rPr sz="1800" dirty="0"/>
              <a:t>: </a:t>
            </a:r>
            <a:r>
              <a:rPr sz="1800" dirty="0" err="1"/>
              <a:t>Pretiran</a:t>
            </a:r>
            <a:r>
              <a:rPr sz="1800" dirty="0"/>
              <a:t> </a:t>
            </a:r>
            <a:r>
              <a:rPr sz="1800" dirty="0" err="1"/>
              <a:t>odziv</a:t>
            </a:r>
            <a:r>
              <a:rPr sz="1800" dirty="0"/>
              <a:t> </a:t>
            </a:r>
            <a:r>
              <a:rPr sz="1800" dirty="0" err="1"/>
              <a:t>imunskega</a:t>
            </a:r>
            <a:r>
              <a:rPr sz="1800" dirty="0"/>
              <a:t> </a:t>
            </a:r>
            <a:r>
              <a:rPr sz="1800" dirty="0" err="1"/>
              <a:t>sistema</a:t>
            </a:r>
            <a:r>
              <a:rPr sz="1800" dirty="0"/>
              <a:t> </a:t>
            </a:r>
            <a:r>
              <a:rPr sz="1800" dirty="0" err="1"/>
              <a:t>na</a:t>
            </a:r>
            <a:r>
              <a:rPr sz="1800" dirty="0"/>
              <a:t> </a:t>
            </a:r>
            <a:r>
              <a:rPr sz="1800" dirty="0" err="1"/>
              <a:t>običajno</a:t>
            </a:r>
            <a:r>
              <a:rPr sz="1800" dirty="0"/>
              <a:t> </a:t>
            </a:r>
            <a:r>
              <a:rPr sz="1800" dirty="0" err="1"/>
              <a:t>neškodljive</a:t>
            </a:r>
            <a:r>
              <a:rPr sz="1800" dirty="0"/>
              <a:t> </a:t>
            </a:r>
            <a:r>
              <a:rPr sz="1800" dirty="0" err="1"/>
              <a:t>snovi</a:t>
            </a:r>
            <a:r>
              <a:rPr sz="1800" dirty="0"/>
              <a:t>.</a:t>
            </a:r>
            <a:br>
              <a:rPr sz="1800" dirty="0"/>
            </a:br>
            <a:r>
              <a:rPr sz="1800" dirty="0" err="1"/>
              <a:t>Vzroki</a:t>
            </a:r>
            <a:r>
              <a:rPr sz="1800" dirty="0"/>
              <a:t>: </a:t>
            </a:r>
            <a:r>
              <a:rPr sz="1800" dirty="0" err="1"/>
              <a:t>Genetska</a:t>
            </a:r>
            <a:r>
              <a:rPr sz="1800" dirty="0"/>
              <a:t> </a:t>
            </a:r>
            <a:r>
              <a:rPr sz="1800" dirty="0" err="1"/>
              <a:t>nagnjenost</a:t>
            </a:r>
            <a:r>
              <a:rPr sz="1800" dirty="0"/>
              <a:t>, </a:t>
            </a:r>
            <a:r>
              <a:rPr sz="1800" dirty="0" err="1"/>
              <a:t>okoljski</a:t>
            </a:r>
            <a:r>
              <a:rPr sz="1800" dirty="0"/>
              <a:t> </a:t>
            </a:r>
            <a:r>
              <a:rPr sz="1800" dirty="0" err="1"/>
              <a:t>dejavniki</a:t>
            </a:r>
            <a:r>
              <a:rPr sz="1800" dirty="0"/>
              <a:t>, </a:t>
            </a:r>
            <a:r>
              <a:rPr sz="1800" dirty="0" err="1"/>
              <a:t>prehrana</a:t>
            </a:r>
            <a:r>
              <a:rPr sz="1800" dirty="0"/>
              <a:t>.</a:t>
            </a:r>
            <a:br>
              <a:rPr sz="1800" dirty="0"/>
            </a:br>
            <a:r>
              <a:rPr sz="1800" dirty="0" err="1"/>
              <a:t>Simptomi</a:t>
            </a:r>
            <a:r>
              <a:rPr sz="1800" dirty="0"/>
              <a:t>: </a:t>
            </a:r>
            <a:r>
              <a:rPr sz="1800" dirty="0" err="1"/>
              <a:t>Srbenje</a:t>
            </a:r>
            <a:r>
              <a:rPr sz="1800" dirty="0"/>
              <a:t>, </a:t>
            </a:r>
            <a:r>
              <a:rPr sz="1800" dirty="0" err="1"/>
              <a:t>kihanje</a:t>
            </a:r>
            <a:r>
              <a:rPr sz="1800" dirty="0"/>
              <a:t>, </a:t>
            </a:r>
            <a:r>
              <a:rPr sz="1800" dirty="0" err="1"/>
              <a:t>izpuščaji</a:t>
            </a:r>
            <a:r>
              <a:rPr sz="1800" dirty="0"/>
              <a:t>, </a:t>
            </a:r>
            <a:r>
              <a:rPr sz="1800" dirty="0" err="1"/>
              <a:t>oteženo</a:t>
            </a:r>
            <a:r>
              <a:rPr sz="1800" dirty="0"/>
              <a:t> </a:t>
            </a:r>
            <a:r>
              <a:rPr sz="1800" dirty="0" err="1"/>
              <a:t>dihanje</a:t>
            </a:r>
            <a:r>
              <a:rPr sz="1800" dirty="0"/>
              <a:t>.</a:t>
            </a:r>
            <a:br>
              <a:rPr sz="1800" dirty="0"/>
            </a:br>
            <a:r>
              <a:rPr sz="1800" dirty="0" err="1"/>
              <a:t>Diagnostika</a:t>
            </a:r>
            <a:r>
              <a:rPr sz="1800" dirty="0"/>
              <a:t>: </a:t>
            </a:r>
            <a:r>
              <a:rPr sz="1800" dirty="0" err="1"/>
              <a:t>Kožni</a:t>
            </a:r>
            <a:r>
              <a:rPr sz="1800" dirty="0"/>
              <a:t> </a:t>
            </a:r>
            <a:r>
              <a:rPr sz="1800" dirty="0" err="1"/>
              <a:t>testi</a:t>
            </a:r>
            <a:r>
              <a:rPr sz="1800" dirty="0"/>
              <a:t>, </a:t>
            </a:r>
            <a:r>
              <a:rPr sz="1800" dirty="0" err="1"/>
              <a:t>krvni</a:t>
            </a:r>
            <a:r>
              <a:rPr sz="1800" dirty="0"/>
              <a:t> </a:t>
            </a:r>
            <a:r>
              <a:rPr sz="1800" dirty="0" err="1"/>
              <a:t>testi</a:t>
            </a:r>
            <a:r>
              <a:rPr sz="1800" dirty="0"/>
              <a:t> (</a:t>
            </a:r>
            <a:r>
              <a:rPr sz="1800" dirty="0" err="1"/>
              <a:t>IgE</a:t>
            </a:r>
            <a:r>
              <a:rPr sz="1800" dirty="0"/>
              <a:t>).</a:t>
            </a:r>
            <a:br>
              <a:rPr sz="1800" dirty="0"/>
            </a:br>
            <a:r>
              <a:rPr sz="1800" dirty="0" err="1"/>
              <a:t>Zdravljenje</a:t>
            </a:r>
            <a:r>
              <a:rPr sz="1800" dirty="0"/>
              <a:t>: </a:t>
            </a:r>
            <a:r>
              <a:rPr sz="1800" dirty="0" err="1"/>
              <a:t>Antihistaminiki</a:t>
            </a:r>
            <a:r>
              <a:rPr sz="1800" dirty="0"/>
              <a:t>, </a:t>
            </a:r>
            <a:r>
              <a:rPr sz="1800" dirty="0" err="1"/>
              <a:t>kortikosteroidi</a:t>
            </a:r>
            <a:r>
              <a:rPr sz="1800" dirty="0"/>
              <a:t>, </a:t>
            </a:r>
            <a:r>
              <a:rPr sz="1800" dirty="0" err="1"/>
              <a:t>izogibanje</a:t>
            </a:r>
            <a:r>
              <a:rPr sz="1800" dirty="0"/>
              <a:t> </a:t>
            </a:r>
            <a:r>
              <a:rPr sz="1800" dirty="0" err="1"/>
              <a:t>alergenom</a:t>
            </a:r>
            <a:r>
              <a:rPr sz="1800" dirty="0"/>
              <a:t>.</a:t>
            </a:r>
            <a:br>
              <a:rPr sz="1800" dirty="0"/>
            </a:br>
            <a:r>
              <a:rPr sz="1800" dirty="0" err="1"/>
              <a:t>Prehrana</a:t>
            </a:r>
            <a:r>
              <a:rPr sz="1800" dirty="0"/>
              <a:t>: </a:t>
            </a:r>
            <a:r>
              <a:rPr sz="1800" dirty="0" err="1"/>
              <a:t>Odvisno</a:t>
            </a:r>
            <a:r>
              <a:rPr sz="1800" dirty="0"/>
              <a:t> od </a:t>
            </a:r>
            <a:r>
              <a:rPr sz="1800" dirty="0" err="1"/>
              <a:t>alergena</a:t>
            </a:r>
            <a:r>
              <a:rPr sz="1800" dirty="0"/>
              <a:t> (</a:t>
            </a:r>
            <a:r>
              <a:rPr sz="1800" dirty="0" err="1"/>
              <a:t>npr</a:t>
            </a:r>
            <a:r>
              <a:rPr sz="1800" dirty="0"/>
              <a:t>. </a:t>
            </a:r>
            <a:r>
              <a:rPr sz="1800" dirty="0" err="1"/>
              <a:t>brezglutenska</a:t>
            </a:r>
            <a:r>
              <a:rPr sz="1800" dirty="0"/>
              <a:t>, </a:t>
            </a:r>
            <a:r>
              <a:rPr sz="1800" dirty="0" err="1"/>
              <a:t>brez</a:t>
            </a:r>
            <a:r>
              <a:rPr sz="1800" dirty="0"/>
              <a:t> </a:t>
            </a:r>
            <a:r>
              <a:rPr sz="1800" dirty="0" err="1"/>
              <a:t>oreškov</a:t>
            </a:r>
            <a:r>
              <a:rPr sz="1800" dirty="0"/>
              <a:t>).</a:t>
            </a:r>
            <a:br>
              <a:rPr sz="1800" dirty="0"/>
            </a:br>
            <a:r>
              <a:rPr sz="1800" dirty="0" err="1"/>
              <a:t>Preprečevanje</a:t>
            </a:r>
            <a:r>
              <a:rPr sz="1800" dirty="0"/>
              <a:t>: </a:t>
            </a:r>
            <a:r>
              <a:rPr sz="1800" dirty="0" err="1"/>
              <a:t>Zgodnja</a:t>
            </a:r>
            <a:r>
              <a:rPr sz="1800" dirty="0"/>
              <a:t> </a:t>
            </a:r>
            <a:r>
              <a:rPr sz="1800" dirty="0" err="1"/>
              <a:t>izpostavljenost</a:t>
            </a:r>
            <a:r>
              <a:rPr sz="1800" dirty="0"/>
              <a:t>, </a:t>
            </a:r>
            <a:r>
              <a:rPr sz="1800" dirty="0" err="1"/>
              <a:t>spremljanje</a:t>
            </a:r>
            <a:r>
              <a:rPr sz="1800" dirty="0"/>
              <a:t> </a:t>
            </a:r>
            <a:r>
              <a:rPr sz="1800" dirty="0" err="1"/>
              <a:t>prehrane</a:t>
            </a:r>
            <a:r>
              <a:rPr sz="1800" dirty="0"/>
              <a:t>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83" name="Rectangle 11270">
            <a:extLst>
              <a:ext uri="{FF2B5EF4-FFF2-40B4-BE49-F238E27FC236}">
                <a16:creationId xmlns:a16="http://schemas.microsoft.com/office/drawing/2014/main" id="{C5F79084-E805-48DA-8EAC-CD5FD493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8571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11284" name="Rectangle 11272">
            <a:extLst>
              <a:ext uri="{FF2B5EF4-FFF2-40B4-BE49-F238E27FC236}">
                <a16:creationId xmlns:a16="http://schemas.microsoft.com/office/drawing/2014/main" id="{35383F2B-0D6A-4B1A-BA43-A65A34B3B2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266" name="Picture 2" descr="Alergije - Todoxin">
            <a:extLst>
              <a:ext uri="{FF2B5EF4-FFF2-40B4-BE49-F238E27FC236}">
                <a16:creationId xmlns:a16="http://schemas.microsoft.com/office/drawing/2014/main" id="{A27B844A-2BFF-9CC1-90E1-46B5B856842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93" r="10607"/>
          <a:stretch>
            <a:fillRect/>
          </a:stretch>
        </p:blipFill>
        <p:spPr bwMode="auto">
          <a:xfrm>
            <a:off x="20" y="10"/>
            <a:ext cx="9143980" cy="685799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706695" y="6858000"/>
                </a:lnTo>
                <a:lnTo>
                  <a:pt x="706695" y="376"/>
                </a:lnTo>
                <a:lnTo>
                  <a:pt x="478095" y="376"/>
                </a:lnTo>
                <a:lnTo>
                  <a:pt x="478095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51676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4906" y="247650"/>
            <a:ext cx="7200900" cy="1485900"/>
          </a:xfrm>
        </p:spPr>
        <p:txBody>
          <a:bodyPr/>
          <a:lstStyle/>
          <a:p>
            <a:r>
              <a:rPr lang="sl-SI" b="1" dirty="0">
                <a:highlight>
                  <a:srgbClr val="FFFF00"/>
                </a:highlight>
                <a:hlinkClick r:id="rId2"/>
              </a:rPr>
              <a:t>LAKTOZNA INTOLERANCA</a:t>
            </a:r>
            <a:endParaRPr lang="sl-SI" b="1" dirty="0">
              <a:highlight>
                <a:srgbClr val="FFFF00"/>
              </a:highligh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396181"/>
            <a:ext cx="7315200" cy="4471219"/>
          </a:xfrm>
        </p:spPr>
        <p:txBody>
          <a:bodyPr>
            <a:normAutofit/>
          </a:bodyPr>
          <a:lstStyle/>
          <a:p>
            <a:pPr marL="0" indent="0" algn="l">
              <a:lnSpc>
                <a:spcPct val="150000"/>
              </a:lnSpc>
              <a:buNone/>
              <a:defRPr sz="1400"/>
            </a:pPr>
            <a:r>
              <a:rPr sz="1800" dirty="0" err="1"/>
              <a:t>Definicija</a:t>
            </a:r>
            <a:r>
              <a:rPr sz="1800" dirty="0"/>
              <a:t>: </a:t>
            </a:r>
            <a:r>
              <a:rPr sz="1800" dirty="0" err="1"/>
              <a:t>Nesposobnost</a:t>
            </a:r>
            <a:r>
              <a:rPr sz="1800" dirty="0"/>
              <a:t> </a:t>
            </a:r>
            <a:r>
              <a:rPr sz="1800" dirty="0" err="1"/>
              <a:t>prebavljanja</a:t>
            </a:r>
            <a:r>
              <a:rPr sz="1800" dirty="0"/>
              <a:t> </a:t>
            </a:r>
            <a:r>
              <a:rPr sz="1800" dirty="0" err="1"/>
              <a:t>mlečnega</a:t>
            </a:r>
            <a:r>
              <a:rPr sz="1800" dirty="0"/>
              <a:t> </a:t>
            </a:r>
            <a:r>
              <a:rPr sz="1800" dirty="0" err="1"/>
              <a:t>sladkorja</a:t>
            </a:r>
            <a:r>
              <a:rPr sz="1800" dirty="0"/>
              <a:t> (</a:t>
            </a:r>
            <a:r>
              <a:rPr sz="1800" dirty="0" err="1"/>
              <a:t>laktoze</a:t>
            </a:r>
            <a:r>
              <a:rPr sz="1800" dirty="0"/>
              <a:t>).</a:t>
            </a:r>
            <a:br>
              <a:rPr sz="1800" dirty="0"/>
            </a:br>
            <a:r>
              <a:rPr sz="1800" dirty="0" err="1"/>
              <a:t>Vzroki</a:t>
            </a:r>
            <a:r>
              <a:rPr sz="1800" dirty="0"/>
              <a:t>: </a:t>
            </a:r>
            <a:r>
              <a:rPr sz="1800" dirty="0" err="1"/>
              <a:t>Pomanjkanje</a:t>
            </a:r>
            <a:r>
              <a:rPr sz="1800" dirty="0"/>
              <a:t> </a:t>
            </a:r>
            <a:r>
              <a:rPr sz="1800" dirty="0" err="1"/>
              <a:t>encima</a:t>
            </a:r>
            <a:r>
              <a:rPr sz="1800" dirty="0"/>
              <a:t> </a:t>
            </a:r>
            <a:r>
              <a:rPr sz="1800" dirty="0" err="1"/>
              <a:t>laktaza</a:t>
            </a:r>
            <a:r>
              <a:rPr sz="1800" dirty="0"/>
              <a:t>, </a:t>
            </a:r>
            <a:r>
              <a:rPr sz="1800" dirty="0" err="1"/>
              <a:t>genetski</a:t>
            </a:r>
            <a:r>
              <a:rPr sz="1800" dirty="0"/>
              <a:t> </a:t>
            </a:r>
            <a:r>
              <a:rPr sz="1800" dirty="0" err="1"/>
              <a:t>dejavniki</a:t>
            </a:r>
            <a:r>
              <a:rPr sz="1800" dirty="0"/>
              <a:t>, </a:t>
            </a:r>
            <a:r>
              <a:rPr sz="1800" dirty="0" err="1"/>
              <a:t>poškodbe</a:t>
            </a:r>
            <a:r>
              <a:rPr sz="1800" dirty="0"/>
              <a:t> </a:t>
            </a:r>
            <a:r>
              <a:rPr sz="1800" dirty="0" err="1"/>
              <a:t>črevesja</a:t>
            </a:r>
            <a:r>
              <a:rPr sz="1800" dirty="0"/>
              <a:t>.</a:t>
            </a:r>
            <a:br>
              <a:rPr sz="1800" dirty="0"/>
            </a:br>
            <a:r>
              <a:rPr sz="1800" dirty="0" err="1"/>
              <a:t>Simptomi</a:t>
            </a:r>
            <a:r>
              <a:rPr sz="1800" dirty="0"/>
              <a:t>: </a:t>
            </a:r>
            <a:r>
              <a:rPr sz="1800" dirty="0" err="1"/>
              <a:t>Napenjanje</a:t>
            </a:r>
            <a:r>
              <a:rPr sz="1800" dirty="0"/>
              <a:t>, </a:t>
            </a:r>
            <a:r>
              <a:rPr sz="1800" dirty="0" err="1"/>
              <a:t>driska</a:t>
            </a:r>
            <a:r>
              <a:rPr sz="1800" dirty="0"/>
              <a:t>, </a:t>
            </a:r>
            <a:r>
              <a:rPr sz="1800" dirty="0" err="1"/>
              <a:t>bolečine</a:t>
            </a:r>
            <a:r>
              <a:rPr sz="1800" dirty="0"/>
              <a:t> v </a:t>
            </a:r>
            <a:r>
              <a:rPr sz="1800" dirty="0" err="1"/>
              <a:t>trebuhu</a:t>
            </a:r>
            <a:r>
              <a:rPr sz="1800" dirty="0"/>
              <a:t> po </a:t>
            </a:r>
            <a:r>
              <a:rPr sz="1800" dirty="0" err="1"/>
              <a:t>zaužitju</a:t>
            </a:r>
            <a:r>
              <a:rPr sz="1800" dirty="0"/>
              <a:t> </a:t>
            </a:r>
            <a:r>
              <a:rPr sz="1800" dirty="0" err="1"/>
              <a:t>mlečnih</a:t>
            </a:r>
            <a:r>
              <a:rPr sz="1800" dirty="0"/>
              <a:t> izdelkov.</a:t>
            </a:r>
            <a:br>
              <a:rPr sz="1800" dirty="0"/>
            </a:br>
            <a:r>
              <a:rPr sz="1800" dirty="0" err="1"/>
              <a:t>Diagnostika</a:t>
            </a:r>
            <a:r>
              <a:rPr sz="1800" dirty="0"/>
              <a:t>: Test </a:t>
            </a:r>
            <a:r>
              <a:rPr sz="1800" dirty="0" err="1"/>
              <a:t>vodika</a:t>
            </a:r>
            <a:r>
              <a:rPr sz="1800" dirty="0"/>
              <a:t> v </a:t>
            </a:r>
            <a:r>
              <a:rPr sz="1800" dirty="0" err="1"/>
              <a:t>izdihanem</a:t>
            </a:r>
            <a:r>
              <a:rPr sz="1800" dirty="0"/>
              <a:t> </a:t>
            </a:r>
            <a:r>
              <a:rPr sz="1800" dirty="0" err="1"/>
              <a:t>zraku</a:t>
            </a:r>
            <a:r>
              <a:rPr sz="1800" dirty="0"/>
              <a:t>, </a:t>
            </a:r>
            <a:r>
              <a:rPr sz="1800" dirty="0" err="1"/>
              <a:t>eliminacijska</a:t>
            </a:r>
            <a:r>
              <a:rPr sz="1800" dirty="0"/>
              <a:t> </a:t>
            </a:r>
            <a:r>
              <a:rPr sz="1800" dirty="0" err="1"/>
              <a:t>dieta</a:t>
            </a:r>
            <a:r>
              <a:rPr sz="1800" dirty="0"/>
              <a:t>.</a:t>
            </a:r>
            <a:br>
              <a:rPr sz="1800" dirty="0"/>
            </a:br>
            <a:r>
              <a:rPr sz="1800" dirty="0" err="1"/>
              <a:t>Zdravljenje</a:t>
            </a:r>
            <a:r>
              <a:rPr sz="1800" dirty="0"/>
              <a:t>: </a:t>
            </a:r>
            <a:r>
              <a:rPr sz="1800" dirty="0" err="1"/>
              <a:t>Izogibanje</a:t>
            </a:r>
            <a:r>
              <a:rPr sz="1800" dirty="0"/>
              <a:t> </a:t>
            </a:r>
            <a:r>
              <a:rPr sz="1800" dirty="0" err="1"/>
              <a:t>mleku</a:t>
            </a:r>
            <a:r>
              <a:rPr sz="1800" dirty="0"/>
              <a:t>, </a:t>
            </a:r>
            <a:r>
              <a:rPr sz="1800" dirty="0" err="1"/>
              <a:t>uporaba</a:t>
            </a:r>
            <a:r>
              <a:rPr sz="1800" dirty="0"/>
              <a:t> </a:t>
            </a:r>
            <a:r>
              <a:rPr sz="1800" dirty="0" err="1"/>
              <a:t>laktaznih</a:t>
            </a:r>
            <a:r>
              <a:rPr sz="1800" dirty="0"/>
              <a:t> </a:t>
            </a:r>
            <a:r>
              <a:rPr sz="1800" dirty="0" err="1"/>
              <a:t>encimov</a:t>
            </a:r>
            <a:r>
              <a:rPr sz="1800" dirty="0"/>
              <a:t>.</a:t>
            </a:r>
            <a:br>
              <a:rPr sz="1800" dirty="0"/>
            </a:br>
            <a:r>
              <a:rPr sz="1800" dirty="0" err="1"/>
              <a:t>Prehrana</a:t>
            </a:r>
            <a:r>
              <a:rPr sz="1800" dirty="0"/>
              <a:t>: </a:t>
            </a:r>
            <a:r>
              <a:rPr sz="1800" dirty="0" err="1"/>
              <a:t>Brezlaktozna</a:t>
            </a:r>
            <a:r>
              <a:rPr sz="1800" dirty="0"/>
              <a:t> </a:t>
            </a:r>
            <a:r>
              <a:rPr sz="1800" dirty="0" err="1"/>
              <a:t>prehrana</a:t>
            </a:r>
            <a:r>
              <a:rPr sz="1800" dirty="0"/>
              <a:t>, </a:t>
            </a:r>
            <a:r>
              <a:rPr sz="1800" dirty="0" err="1"/>
              <a:t>uporaba</a:t>
            </a:r>
            <a:r>
              <a:rPr sz="1800" dirty="0"/>
              <a:t> </a:t>
            </a:r>
            <a:r>
              <a:rPr sz="1800" dirty="0" err="1"/>
              <a:t>rastlinskih</a:t>
            </a:r>
            <a:r>
              <a:rPr sz="1800" dirty="0"/>
              <a:t> </a:t>
            </a:r>
            <a:r>
              <a:rPr sz="1800" dirty="0" err="1"/>
              <a:t>nadomestkov</a:t>
            </a:r>
            <a:r>
              <a:rPr sz="1800" dirty="0"/>
              <a:t>.</a:t>
            </a:r>
            <a:br>
              <a:rPr sz="1800" dirty="0"/>
            </a:br>
            <a:r>
              <a:rPr sz="1800" dirty="0" err="1"/>
              <a:t>Preprečevanje</a:t>
            </a:r>
            <a:r>
              <a:rPr sz="1800" dirty="0"/>
              <a:t>: </a:t>
            </a:r>
            <a:r>
              <a:rPr sz="1800" dirty="0" err="1"/>
              <a:t>Individualno</a:t>
            </a:r>
            <a:r>
              <a:rPr sz="1800" dirty="0"/>
              <a:t> </a:t>
            </a:r>
            <a:r>
              <a:rPr sz="1800" dirty="0" err="1"/>
              <a:t>prilagojena</a:t>
            </a:r>
            <a:r>
              <a:rPr sz="1800" dirty="0"/>
              <a:t> </a:t>
            </a:r>
            <a:r>
              <a:rPr sz="1800" dirty="0" err="1"/>
              <a:t>prehrana</a:t>
            </a:r>
            <a:r>
              <a:rPr sz="1800" dirty="0"/>
              <a:t>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brezovanje">
  <a:themeElements>
    <a:clrScheme name="Obrezovanje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Obrezovanje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brezovanj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Obrezovanje</Template>
  <TotalTime>173</TotalTime>
  <Words>956</Words>
  <Application>Microsoft Office PowerPoint</Application>
  <PresentationFormat>Diaprojekcija na zaslonu (4:3)</PresentationFormat>
  <Paragraphs>23</Paragraphs>
  <Slides>28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1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28</vt:i4>
      </vt:variant>
    </vt:vector>
  </HeadingPairs>
  <TitlesOfParts>
    <vt:vector size="30" baseType="lpstr">
      <vt:lpstr>Franklin Gothic Book</vt:lpstr>
      <vt:lpstr>Obrezovanje</vt:lpstr>
      <vt:lpstr>Bolezenska stanja in prehrana</vt:lpstr>
      <vt:lpstr>DEBELOST</vt:lpstr>
      <vt:lpstr>PowerPointova predstavitev</vt:lpstr>
      <vt:lpstr>PowerPointova predstavitev</vt:lpstr>
      <vt:lpstr>Putika</vt:lpstr>
      <vt:lpstr>PowerPointova predstavitev</vt:lpstr>
      <vt:lpstr>ALERGIJE</vt:lpstr>
      <vt:lpstr>PowerPointova predstavitev</vt:lpstr>
      <vt:lpstr>LAKTOZNA INTOLERANCA</vt:lpstr>
      <vt:lpstr>PowerPointova predstavitev</vt:lpstr>
      <vt:lpstr>PowerPointova predstavitev</vt:lpstr>
      <vt:lpstr>PowerPointova predstavitev</vt:lpstr>
      <vt:lpstr>CELIAKIJA</vt:lpstr>
      <vt:lpstr>PowerPointova predstavitev</vt:lpstr>
      <vt:lpstr>FENILKETONURIJA</vt:lpstr>
      <vt:lpstr>SLADKORNA BOLEZEN</vt:lpstr>
      <vt:lpstr>PowerPointova predstavitev</vt:lpstr>
      <vt:lpstr>PowerPointova predstavitev</vt:lpstr>
      <vt:lpstr>JETRNA IN ŽOLČNA OBOLENJA</vt:lpstr>
      <vt:lpstr>PowerPointova predstavitev</vt:lpstr>
      <vt:lpstr>OSTEOPOROZA</vt:lpstr>
      <vt:lpstr>PowerPointova predstavitev</vt:lpstr>
      <vt:lpstr>BOLEZNI SRCA IN OŽILJA</vt:lpstr>
      <vt:lpstr>PowerPointova predstavitev</vt:lpstr>
      <vt:lpstr>PowerPointova predstavitev</vt:lpstr>
      <vt:lpstr>BOLEZNI ŽELODCA IN ČREVESJA</vt:lpstr>
      <vt:lpstr>PowerPointova predstavitev</vt:lpstr>
      <vt:lpstr>PowerPointova predstavitev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Bolezenska stanja in prehrana</dc:title>
  <dc:subject/>
  <dc:creator>Sabina Dremelj</dc:creator>
  <cp:keywords/>
  <dc:description>generated using python-pptx</dc:description>
  <cp:lastModifiedBy>Sabina Dremelj</cp:lastModifiedBy>
  <cp:revision>2</cp:revision>
  <dcterms:created xsi:type="dcterms:W3CDTF">2013-01-27T09:14:16Z</dcterms:created>
  <dcterms:modified xsi:type="dcterms:W3CDTF">2025-05-25T20:03:52Z</dcterms:modified>
  <cp:category/>
</cp:coreProperties>
</file>