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72" r:id="rId4"/>
    <p:sldId id="280" r:id="rId5"/>
    <p:sldId id="258" r:id="rId6"/>
    <p:sldId id="273" r:id="rId7"/>
    <p:sldId id="259" r:id="rId8"/>
    <p:sldId id="277" r:id="rId9"/>
    <p:sldId id="261" r:id="rId10"/>
    <p:sldId id="274" r:id="rId11"/>
    <p:sldId id="275" r:id="rId12"/>
    <p:sldId id="270" r:id="rId13"/>
    <p:sldId id="265" r:id="rId14"/>
    <p:sldId id="271" r:id="rId15"/>
    <p:sldId id="260" r:id="rId16"/>
    <p:sldId id="262" r:id="rId17"/>
    <p:sldId id="268" r:id="rId18"/>
    <p:sldId id="281" r:id="rId19"/>
    <p:sldId id="263" r:id="rId20"/>
    <p:sldId id="278" r:id="rId21"/>
    <p:sldId id="264" r:id="rId22"/>
    <p:sldId id="269" r:id="rId23"/>
    <p:sldId id="266" r:id="rId24"/>
    <p:sldId id="276" r:id="rId25"/>
    <p:sldId id="279" r:id="rId26"/>
    <p:sldId id="267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95EB45-9DBC-455C-957D-79749769CF22}" v="33" dt="2025-05-19T06:54:29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a Dremelj" userId="af96948d51e3741c" providerId="LiveId" clId="{6C95EB45-9DBC-455C-957D-79749769CF22}"/>
    <pc:docChg chg="custSel addSld delSld modSld sldOrd">
      <pc:chgData name="Sabina Dremelj" userId="af96948d51e3741c" providerId="LiveId" clId="{6C95EB45-9DBC-455C-957D-79749769CF22}" dt="2025-05-25T20:03:48.325" v="97"/>
      <pc:docMkLst>
        <pc:docMk/>
      </pc:docMkLst>
      <pc:sldChg chg="modSp mod">
        <pc:chgData name="Sabina Dremelj" userId="af96948d51e3741c" providerId="LiveId" clId="{6C95EB45-9DBC-455C-957D-79749769CF22}" dt="2025-05-18T19:01:48.030" v="42"/>
        <pc:sldMkLst>
          <pc:docMk/>
          <pc:sldMk cId="0" sldId="257"/>
        </pc:sldMkLst>
        <pc:spChg chg="mod">
          <ac:chgData name="Sabina Dremelj" userId="af96948d51e3741c" providerId="LiveId" clId="{6C95EB45-9DBC-455C-957D-79749769CF22}" dt="2025-05-18T19:01:48.030" v="42"/>
          <ac:spMkLst>
            <pc:docMk/>
            <pc:sldMk cId="0" sldId="257"/>
            <ac:spMk id="2" creationId="{00000000-0000-0000-0000-000000000000}"/>
          </ac:spMkLst>
        </pc:spChg>
        <pc:spChg chg="mod">
          <ac:chgData name="Sabina Dremelj" userId="af96948d51e3741c" providerId="LiveId" clId="{6C95EB45-9DBC-455C-957D-79749769CF22}" dt="2025-05-18T19:00:13.056" v="40" actId="1076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Sabina Dremelj" userId="af96948d51e3741c" providerId="LiveId" clId="{6C95EB45-9DBC-455C-957D-79749769CF22}" dt="2025-05-18T18:57:03.517" v="18" actId="13926"/>
        <pc:sldMkLst>
          <pc:docMk/>
          <pc:sldMk cId="0" sldId="258"/>
        </pc:sldMkLst>
        <pc:spChg chg="mod">
          <ac:chgData name="Sabina Dremelj" userId="af96948d51e3741c" providerId="LiveId" clId="{6C95EB45-9DBC-455C-957D-79749769CF22}" dt="2025-05-18T18:57:03.517" v="18" actId="13926"/>
          <ac:spMkLst>
            <pc:docMk/>
            <pc:sldMk cId="0" sldId="258"/>
            <ac:spMk id="2" creationId="{00000000-0000-0000-0000-000000000000}"/>
          </ac:spMkLst>
        </pc:spChg>
      </pc:sldChg>
      <pc:sldChg chg="modSp mod">
        <pc:chgData name="Sabina Dremelj" userId="af96948d51e3741c" providerId="LiveId" clId="{6C95EB45-9DBC-455C-957D-79749769CF22}" dt="2025-05-18T19:04:09.783" v="53"/>
        <pc:sldMkLst>
          <pc:docMk/>
          <pc:sldMk cId="0" sldId="259"/>
        </pc:sldMkLst>
        <pc:spChg chg="mod">
          <ac:chgData name="Sabina Dremelj" userId="af96948d51e3741c" providerId="LiveId" clId="{6C95EB45-9DBC-455C-957D-79749769CF22}" dt="2025-05-18T19:04:09.783" v="53"/>
          <ac:spMkLst>
            <pc:docMk/>
            <pc:sldMk cId="0" sldId="259"/>
            <ac:spMk id="2" creationId="{00000000-0000-0000-0000-000000000000}"/>
          </ac:spMkLst>
        </pc:spChg>
      </pc:sldChg>
      <pc:sldChg chg="modSp mod">
        <pc:chgData name="Sabina Dremelj" userId="af96948d51e3741c" providerId="LiveId" clId="{6C95EB45-9DBC-455C-957D-79749769CF22}" dt="2025-05-19T06:53:52.771" v="81"/>
        <pc:sldMkLst>
          <pc:docMk/>
          <pc:sldMk cId="0" sldId="260"/>
        </pc:sldMkLst>
        <pc:spChg chg="mod">
          <ac:chgData name="Sabina Dremelj" userId="af96948d51e3741c" providerId="LiveId" clId="{6C95EB45-9DBC-455C-957D-79749769CF22}" dt="2025-05-18T19:04:45.504" v="56" actId="113"/>
          <ac:spMkLst>
            <pc:docMk/>
            <pc:sldMk cId="0" sldId="260"/>
            <ac:spMk id="2" creationId="{00000000-0000-0000-0000-000000000000}"/>
          </ac:spMkLst>
        </pc:spChg>
        <pc:spChg chg="mod">
          <ac:chgData name="Sabina Dremelj" userId="af96948d51e3741c" providerId="LiveId" clId="{6C95EB45-9DBC-455C-957D-79749769CF22}" dt="2025-05-19T06:53:52.771" v="81"/>
          <ac:spMkLst>
            <pc:docMk/>
            <pc:sldMk cId="0" sldId="260"/>
            <ac:spMk id="3" creationId="{00000000-0000-0000-0000-000000000000}"/>
          </ac:spMkLst>
        </pc:spChg>
      </pc:sldChg>
      <pc:sldChg chg="modSp mod ord">
        <pc:chgData name="Sabina Dremelj" userId="af96948d51e3741c" providerId="LiveId" clId="{6C95EB45-9DBC-455C-957D-79749769CF22}" dt="2025-05-25T20:03:00.277" v="83"/>
        <pc:sldMkLst>
          <pc:docMk/>
          <pc:sldMk cId="0" sldId="261"/>
        </pc:sldMkLst>
        <pc:spChg chg="mod">
          <ac:chgData name="Sabina Dremelj" userId="af96948d51e3741c" providerId="LiveId" clId="{6C95EB45-9DBC-455C-957D-79749769CF22}" dt="2025-05-18T19:05:52.145" v="60" actId="113"/>
          <ac:spMkLst>
            <pc:docMk/>
            <pc:sldMk cId="0" sldId="261"/>
            <ac:spMk id="2" creationId="{00000000-0000-0000-0000-000000000000}"/>
          </ac:spMkLst>
        </pc:spChg>
      </pc:sldChg>
      <pc:sldChg chg="modSp mod">
        <pc:chgData name="Sabina Dremelj" userId="af96948d51e3741c" providerId="LiveId" clId="{6C95EB45-9DBC-455C-957D-79749769CF22}" dt="2025-05-18T19:06:31.632" v="62" actId="113"/>
        <pc:sldMkLst>
          <pc:docMk/>
          <pc:sldMk cId="0" sldId="262"/>
        </pc:sldMkLst>
        <pc:spChg chg="mod">
          <ac:chgData name="Sabina Dremelj" userId="af96948d51e3741c" providerId="LiveId" clId="{6C95EB45-9DBC-455C-957D-79749769CF22}" dt="2025-05-18T19:06:31.632" v="62" actId="113"/>
          <ac:spMkLst>
            <pc:docMk/>
            <pc:sldMk cId="0" sldId="262"/>
            <ac:spMk id="2" creationId="{00000000-0000-0000-0000-000000000000}"/>
          </ac:spMkLst>
        </pc:spChg>
      </pc:sldChg>
      <pc:sldChg chg="modSp mod">
        <pc:chgData name="Sabina Dremelj" userId="af96948d51e3741c" providerId="LiveId" clId="{6C95EB45-9DBC-455C-957D-79749769CF22}" dt="2025-05-18T19:08:14.516" v="65" actId="113"/>
        <pc:sldMkLst>
          <pc:docMk/>
          <pc:sldMk cId="0" sldId="263"/>
        </pc:sldMkLst>
        <pc:spChg chg="mod">
          <ac:chgData name="Sabina Dremelj" userId="af96948d51e3741c" providerId="LiveId" clId="{6C95EB45-9DBC-455C-957D-79749769CF22}" dt="2025-05-18T19:08:14.516" v="65" actId="113"/>
          <ac:spMkLst>
            <pc:docMk/>
            <pc:sldMk cId="0" sldId="263"/>
            <ac:spMk id="2" creationId="{00000000-0000-0000-0000-000000000000}"/>
          </ac:spMkLst>
        </pc:spChg>
      </pc:sldChg>
      <pc:sldChg chg="modSp mod">
        <pc:chgData name="Sabina Dremelj" userId="af96948d51e3741c" providerId="LiveId" clId="{6C95EB45-9DBC-455C-957D-79749769CF22}" dt="2025-05-18T19:10:29.369" v="67" actId="113"/>
        <pc:sldMkLst>
          <pc:docMk/>
          <pc:sldMk cId="0" sldId="264"/>
        </pc:sldMkLst>
        <pc:spChg chg="mod">
          <ac:chgData name="Sabina Dremelj" userId="af96948d51e3741c" providerId="LiveId" clId="{6C95EB45-9DBC-455C-957D-79749769CF22}" dt="2025-05-18T19:10:29.369" v="67" actId="113"/>
          <ac:spMkLst>
            <pc:docMk/>
            <pc:sldMk cId="0" sldId="264"/>
            <ac:spMk id="2" creationId="{00000000-0000-0000-0000-000000000000}"/>
          </ac:spMkLst>
        </pc:spChg>
        <pc:spChg chg="mod">
          <ac:chgData name="Sabina Dremelj" userId="af96948d51e3741c" providerId="LiveId" clId="{6C95EB45-9DBC-455C-957D-79749769CF22}" dt="2025-05-18T18:58:31.457" v="28" actId="2710"/>
          <ac:spMkLst>
            <pc:docMk/>
            <pc:sldMk cId="0" sldId="264"/>
            <ac:spMk id="3" creationId="{00000000-0000-0000-0000-000000000000}"/>
          </ac:spMkLst>
        </pc:spChg>
      </pc:sldChg>
      <pc:sldChg chg="modSp mod ord">
        <pc:chgData name="Sabina Dremelj" userId="af96948d51e3741c" providerId="LiveId" clId="{6C95EB45-9DBC-455C-957D-79749769CF22}" dt="2025-05-25T20:03:34.283" v="91"/>
        <pc:sldMkLst>
          <pc:docMk/>
          <pc:sldMk cId="0" sldId="265"/>
        </pc:sldMkLst>
        <pc:spChg chg="mod">
          <ac:chgData name="Sabina Dremelj" userId="af96948d51e3741c" providerId="LiveId" clId="{6C95EB45-9DBC-455C-957D-79749769CF22}" dt="2025-05-18T19:11:02.713" v="69" actId="113"/>
          <ac:spMkLst>
            <pc:docMk/>
            <pc:sldMk cId="0" sldId="265"/>
            <ac:spMk id="2" creationId="{00000000-0000-0000-0000-000000000000}"/>
          </ac:spMkLst>
        </pc:spChg>
      </pc:sldChg>
      <pc:sldChg chg="modSp mod">
        <pc:chgData name="Sabina Dremelj" userId="af96948d51e3741c" providerId="LiveId" clId="{6C95EB45-9DBC-455C-957D-79749769CF22}" dt="2025-05-18T19:16:08.152" v="80" actId="113"/>
        <pc:sldMkLst>
          <pc:docMk/>
          <pc:sldMk cId="0" sldId="266"/>
        </pc:sldMkLst>
        <pc:spChg chg="mod">
          <ac:chgData name="Sabina Dremelj" userId="af96948d51e3741c" providerId="LiveId" clId="{6C95EB45-9DBC-455C-957D-79749769CF22}" dt="2025-05-18T19:11:39.557" v="71" actId="113"/>
          <ac:spMkLst>
            <pc:docMk/>
            <pc:sldMk cId="0" sldId="266"/>
            <ac:spMk id="2" creationId="{00000000-0000-0000-0000-000000000000}"/>
          </ac:spMkLst>
        </pc:spChg>
        <pc:spChg chg="mod">
          <ac:chgData name="Sabina Dremelj" userId="af96948d51e3741c" providerId="LiveId" clId="{6C95EB45-9DBC-455C-957D-79749769CF22}" dt="2025-05-18T19:16:08.152" v="80" actId="113"/>
          <ac:spMkLst>
            <pc:docMk/>
            <pc:sldMk cId="0" sldId="266"/>
            <ac:spMk id="3" creationId="{00000000-0000-0000-0000-000000000000}"/>
          </ac:spMkLst>
        </pc:spChg>
      </pc:sldChg>
      <pc:sldChg chg="modSp mod">
        <pc:chgData name="Sabina Dremelj" userId="af96948d51e3741c" providerId="LiveId" clId="{6C95EB45-9DBC-455C-957D-79749769CF22}" dt="2025-05-18T19:14:00.219" v="74" actId="14100"/>
        <pc:sldMkLst>
          <pc:docMk/>
          <pc:sldMk cId="0" sldId="267"/>
        </pc:sldMkLst>
        <pc:spChg chg="mod">
          <ac:chgData name="Sabina Dremelj" userId="af96948d51e3741c" providerId="LiveId" clId="{6C95EB45-9DBC-455C-957D-79749769CF22}" dt="2025-05-18T19:14:00.219" v="74" actId="14100"/>
          <ac:spMkLst>
            <pc:docMk/>
            <pc:sldMk cId="0" sldId="267"/>
            <ac:spMk id="2" creationId="{00000000-0000-0000-0000-000000000000}"/>
          </ac:spMkLst>
        </pc:spChg>
        <pc:spChg chg="mod">
          <ac:chgData name="Sabina Dremelj" userId="af96948d51e3741c" providerId="LiveId" clId="{6C95EB45-9DBC-455C-957D-79749769CF22}" dt="2025-05-18T18:59:33.021" v="38" actId="2710"/>
          <ac:spMkLst>
            <pc:docMk/>
            <pc:sldMk cId="0" sldId="267"/>
            <ac:spMk id="3" creationId="{00000000-0000-0000-0000-000000000000}"/>
          </ac:spMkLst>
        </pc:spChg>
      </pc:sldChg>
      <pc:sldChg chg="ord">
        <pc:chgData name="Sabina Dremelj" userId="af96948d51e3741c" providerId="LiveId" clId="{6C95EB45-9DBC-455C-957D-79749769CF22}" dt="2025-05-25T20:03:09.943" v="89"/>
        <pc:sldMkLst>
          <pc:docMk/>
          <pc:sldMk cId="1576775542" sldId="270"/>
        </pc:sldMkLst>
      </pc:sldChg>
      <pc:sldChg chg="ord">
        <pc:chgData name="Sabina Dremelj" userId="af96948d51e3741c" providerId="LiveId" clId="{6C95EB45-9DBC-455C-957D-79749769CF22}" dt="2025-05-25T20:03:48.325" v="97"/>
        <pc:sldMkLst>
          <pc:docMk/>
          <pc:sldMk cId="2146207160" sldId="271"/>
        </pc:sldMkLst>
      </pc:sldChg>
      <pc:sldChg chg="ord">
        <pc:chgData name="Sabina Dremelj" userId="af96948d51e3741c" providerId="LiveId" clId="{6C95EB45-9DBC-455C-957D-79749769CF22}" dt="2025-05-25T20:03:02.800" v="85"/>
        <pc:sldMkLst>
          <pc:docMk/>
          <pc:sldMk cId="1268289561" sldId="274"/>
        </pc:sldMkLst>
      </pc:sldChg>
      <pc:sldChg chg="ord">
        <pc:chgData name="Sabina Dremelj" userId="af96948d51e3741c" providerId="LiveId" clId="{6C95EB45-9DBC-455C-957D-79749769CF22}" dt="2025-05-25T20:03:06.740" v="87"/>
        <pc:sldMkLst>
          <pc:docMk/>
          <pc:sldMk cId="3445528294" sldId="275"/>
        </pc:sldMkLst>
      </pc:sldChg>
      <pc:sldChg chg="addSp delSp modSp new del mod setBg">
        <pc:chgData name="Sabina Dremelj" userId="af96948d51e3741c" providerId="LiveId" clId="{6C95EB45-9DBC-455C-957D-79749769CF22}" dt="2025-05-18T19:04:33.803" v="54" actId="47"/>
        <pc:sldMkLst>
          <pc:docMk/>
          <pc:sldMk cId="923738852" sldId="284"/>
        </pc:sldMkLst>
        <pc:spChg chg="del">
          <ac:chgData name="Sabina Dremelj" userId="af96948d51e3741c" providerId="LiveId" clId="{6C95EB45-9DBC-455C-957D-79749769CF22}" dt="2025-05-18T19:03:20.077" v="45" actId="26606"/>
          <ac:spMkLst>
            <pc:docMk/>
            <pc:sldMk cId="923738852" sldId="284"/>
            <ac:spMk id="2" creationId="{3DFD6331-D4DF-A5CE-3DBA-89836CCC7B06}"/>
          </ac:spMkLst>
        </pc:spChg>
        <pc:spChg chg="del">
          <ac:chgData name="Sabina Dremelj" userId="af96948d51e3741c" providerId="LiveId" clId="{6C95EB45-9DBC-455C-957D-79749769CF22}" dt="2025-05-18T19:03:05.640" v="44"/>
          <ac:spMkLst>
            <pc:docMk/>
            <pc:sldMk cId="923738852" sldId="284"/>
            <ac:spMk id="3" creationId="{7A63C113-6180-E234-2FCE-66B061A2CF33}"/>
          </ac:spMkLst>
        </pc:spChg>
        <pc:spChg chg="add mod">
          <ac:chgData name="Sabina Dremelj" userId="af96948d51e3741c" providerId="LiveId" clId="{6C95EB45-9DBC-455C-957D-79749769CF22}" dt="2025-05-18T19:03:36.090" v="51" actId="478"/>
          <ac:spMkLst>
            <pc:docMk/>
            <pc:sldMk cId="923738852" sldId="284"/>
            <ac:spMk id="4" creationId="{998F14C6-DB1B-7C3D-6ECA-E77D210F7631}"/>
          </ac:spMkLst>
        </pc:spChg>
        <pc:spChg chg="add">
          <ac:chgData name="Sabina Dremelj" userId="af96948d51e3741c" providerId="LiveId" clId="{6C95EB45-9DBC-455C-957D-79749769CF22}" dt="2025-05-18T19:03:20.077" v="45" actId="26606"/>
          <ac:spMkLst>
            <pc:docMk/>
            <pc:sldMk cId="923738852" sldId="284"/>
            <ac:spMk id="1031" creationId="{AA6EC888-B85F-410F-B430-06583E94BEEC}"/>
          </ac:spMkLst>
        </pc:spChg>
        <pc:spChg chg="add">
          <ac:chgData name="Sabina Dremelj" userId="af96948d51e3741c" providerId="LiveId" clId="{6C95EB45-9DBC-455C-957D-79749769CF22}" dt="2025-05-18T19:03:20.077" v="45" actId="26606"/>
          <ac:spMkLst>
            <pc:docMk/>
            <pc:sldMk cId="923738852" sldId="284"/>
            <ac:spMk id="1033" creationId="{9485DA84-CB73-4E5E-9864-2460CE28055D}"/>
          </ac:spMkLst>
        </pc:spChg>
        <pc:spChg chg="add">
          <ac:chgData name="Sabina Dremelj" userId="af96948d51e3741c" providerId="LiveId" clId="{6C95EB45-9DBC-455C-957D-79749769CF22}" dt="2025-05-18T19:03:20.077" v="45" actId="26606"/>
          <ac:spMkLst>
            <pc:docMk/>
            <pc:sldMk cId="923738852" sldId="284"/>
            <ac:spMk id="1035" creationId="{7D49185E-361A-421B-8F2D-11C7FFC686F0}"/>
          </ac:spMkLst>
        </pc:spChg>
        <pc:spChg chg="add">
          <ac:chgData name="Sabina Dremelj" userId="af96948d51e3741c" providerId="LiveId" clId="{6C95EB45-9DBC-455C-957D-79749769CF22}" dt="2025-05-18T19:03:20.077" v="45" actId="26606"/>
          <ac:spMkLst>
            <pc:docMk/>
            <pc:sldMk cId="923738852" sldId="284"/>
            <ac:spMk id="1037" creationId="{14B85BAA-C37F-44B4-B427-B4F10EBB4183}"/>
          </ac:spMkLst>
        </pc:spChg>
        <pc:spChg chg="add">
          <ac:chgData name="Sabina Dremelj" userId="af96948d51e3741c" providerId="LiveId" clId="{6C95EB45-9DBC-455C-957D-79749769CF22}" dt="2025-05-18T19:03:20.077" v="45" actId="26606"/>
          <ac:spMkLst>
            <pc:docMk/>
            <pc:sldMk cId="923738852" sldId="284"/>
            <ac:spMk id="1039" creationId="{EDC4EE06-D7B4-4FAC-A561-38A1C380232A}"/>
          </ac:spMkLst>
        </pc:spChg>
        <pc:spChg chg="add">
          <ac:chgData name="Sabina Dremelj" userId="af96948d51e3741c" providerId="LiveId" clId="{6C95EB45-9DBC-455C-957D-79749769CF22}" dt="2025-05-18T19:03:20.077" v="45" actId="26606"/>
          <ac:spMkLst>
            <pc:docMk/>
            <pc:sldMk cId="923738852" sldId="284"/>
            <ac:spMk id="1041" creationId="{9018D83B-903C-4782-B1BB-A45164A71F60}"/>
          </ac:spMkLst>
        </pc:spChg>
        <pc:spChg chg="add">
          <ac:chgData name="Sabina Dremelj" userId="af96948d51e3741c" providerId="LiveId" clId="{6C95EB45-9DBC-455C-957D-79749769CF22}" dt="2025-05-18T19:03:20.077" v="45" actId="26606"/>
          <ac:spMkLst>
            <pc:docMk/>
            <pc:sldMk cId="923738852" sldId="284"/>
            <ac:spMk id="1043" creationId="{8785589A-A5AC-409A-B2A2-24D871B4CEF0}"/>
          </ac:spMkLst>
        </pc:spChg>
        <pc:picChg chg="add del mod">
          <ac:chgData name="Sabina Dremelj" userId="af96948d51e3741c" providerId="LiveId" clId="{6C95EB45-9DBC-455C-957D-79749769CF22}" dt="2025-05-18T19:03:36.090" v="51" actId="478"/>
          <ac:picMkLst>
            <pc:docMk/>
            <pc:sldMk cId="923738852" sldId="284"/>
            <ac:picMk id="1026" creationId="{D19BE525-29F6-08C7-CD75-DB0A4AB45AD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1768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9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2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5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41513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9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5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9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0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216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719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383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prehrana.si/moja-prehrana/drugi-prehranski-nasveti/celiakija?highlight=WyJjZWxpYWtpamEiXQ==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kebolezni.si/redke-bolezni/fenilketonurij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nijz.si/nenalezljive-bolezni/sladkorna-bolezen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hrana.si/clanek/685-prekomerna-telesna-masa-in-debelost?highlight=WyJkZWJlbG9zdCJd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nijz.si/zivljenjski-slog/telesna-dejavnost/20-oktober-svetovni-dan-osteoporoze-telesna-dejavnost-za-mocne-kosti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hrana.si/moja-prehrana/drugi-prehranski-nasveti/ateroskleroza?highlight=WyJib2xlem5pIiwiXHUwMTdlZWxvZGNhIl0=" TargetMode="External"/><Relationship Id="rId2" Type="http://schemas.openxmlformats.org/officeDocument/2006/relationships/hyperlink" Target="https://www.prehrana.si/clanek/717-skodljivi-miti-o-pre-hrani?highlight=WyJzcmNhIiwib1x1MDE3ZWlsamEiLCJib2xlem5pIl0=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hrana.si/sestavine-zivil/alergeni?highlight=WyJhbGVyZ2lqZSJ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hrana.si/clanek/217-vse-o-mleku-laktozi-in-laktozni-intoleranci?highlight=WyJsYWt0b3puYSIsImludG9sZXJhbmNhIiwibGFrdG96bmEgaW50b2xlcmFuY2EiXQ==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B709ADC9-6EAF-4268-9415-1ED5ECFA2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Urejena prebava od želodca do konca črevesja - Računalniške novice">
            <a:extLst>
              <a:ext uri="{FF2B5EF4-FFF2-40B4-BE49-F238E27FC236}">
                <a16:creationId xmlns:a16="http://schemas.microsoft.com/office/drawing/2014/main" id="{9A4B4BA6-5DC3-8983-DF61-0BF749773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r="4857" b="-2"/>
          <a:stretch>
            <a:fillRect/>
          </a:stretch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1" cy="2098226"/>
          </a:xfrm>
        </p:spPr>
        <p:txBody>
          <a:bodyPr>
            <a:normAutofit/>
          </a:bodyPr>
          <a:lstStyle/>
          <a:p>
            <a:r>
              <a:rPr lang="sl-SI" sz="5100"/>
              <a:t>Bolezenska stanja in prehrana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B4ACC3-23CF-E379-5326-D80F2242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165F01C-C4B1-7264-97DF-9F573E598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194" name="Picture 2" descr="Vse o mleku, laktozi in laktozni intoleranci - Prehrana">
            <a:extLst>
              <a:ext uri="{FF2B5EF4-FFF2-40B4-BE49-F238E27FC236}">
                <a16:creationId xmlns:a16="http://schemas.microsoft.com/office/drawing/2014/main" id="{7862248C-E48C-00A9-B153-2622C43D7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0"/>
            <a:ext cx="8180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289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18" name="Picture 2" descr="Laktozna intoleranca - Koroška lekarna">
            <a:extLst>
              <a:ext uri="{FF2B5EF4-FFF2-40B4-BE49-F238E27FC236}">
                <a16:creationId xmlns:a16="http://schemas.microsoft.com/office/drawing/2014/main" id="{08CB5535-3579-4863-E269-EDFCC3C976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" r="3010"/>
          <a:stretch>
            <a:fillRect/>
          </a:stretch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528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4102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98" name="Picture 2" descr="O Laktozni intoleranci 1 - Alpsko mleko">
            <a:extLst>
              <a:ext uri="{FF2B5EF4-FFF2-40B4-BE49-F238E27FC236}">
                <a16:creationId xmlns:a16="http://schemas.microsoft.com/office/drawing/2014/main" id="{F2F7F5DD-33BC-B14B-1393-F4883A8ED9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>
            <a:fillRect/>
          </a:stretch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775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highlight>
                  <a:srgbClr val="FFFF00"/>
                </a:highlight>
                <a:hlinkClick r:id="rId2"/>
              </a:rPr>
              <a:t>CELIAKIJA</a:t>
            </a:r>
            <a:endParaRPr lang="sl-SI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938" y="1818968"/>
            <a:ext cx="8196417" cy="4876800"/>
          </a:xfrm>
        </p:spPr>
        <p:txBody>
          <a:bodyPr>
            <a:normAutofit/>
          </a:bodyPr>
          <a:lstStyle/>
          <a:p>
            <a:pPr marL="0" indent="0" algn="l">
              <a:lnSpc>
                <a:spcPct val="200000"/>
              </a:lnSpc>
              <a:buNone/>
              <a:defRPr sz="1400"/>
            </a:pPr>
            <a:r>
              <a:rPr sz="1800" dirty="0" err="1"/>
              <a:t>Definicija</a:t>
            </a:r>
            <a:r>
              <a:rPr sz="1800" dirty="0"/>
              <a:t>: </a:t>
            </a:r>
            <a:r>
              <a:rPr sz="1800" dirty="0" err="1"/>
              <a:t>Avtoimunska</a:t>
            </a:r>
            <a:r>
              <a:rPr sz="1800" dirty="0"/>
              <a:t> </a:t>
            </a:r>
            <a:r>
              <a:rPr sz="1800" dirty="0" err="1"/>
              <a:t>bolezen</a:t>
            </a:r>
            <a:r>
              <a:rPr sz="1800" dirty="0"/>
              <a:t>, </a:t>
            </a:r>
            <a:r>
              <a:rPr sz="1800" dirty="0" err="1"/>
              <a:t>kjer</a:t>
            </a:r>
            <a:r>
              <a:rPr sz="1800" dirty="0"/>
              <a:t> gluten </a:t>
            </a:r>
            <a:r>
              <a:rPr sz="1800" dirty="0" err="1"/>
              <a:t>povzroči</a:t>
            </a:r>
            <a:r>
              <a:rPr sz="1800" dirty="0"/>
              <a:t> </a:t>
            </a:r>
            <a:r>
              <a:rPr sz="1800" dirty="0" err="1"/>
              <a:t>poškodbe</a:t>
            </a:r>
            <a:r>
              <a:rPr sz="1800" dirty="0"/>
              <a:t> </a:t>
            </a:r>
            <a:r>
              <a:rPr sz="1800" dirty="0" err="1"/>
              <a:t>črevesne</a:t>
            </a:r>
            <a:r>
              <a:rPr sz="1800" dirty="0"/>
              <a:t> </a:t>
            </a:r>
            <a:r>
              <a:rPr sz="1800" dirty="0" err="1"/>
              <a:t>sluznice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Vzroki</a:t>
            </a:r>
            <a:r>
              <a:rPr sz="1800" dirty="0"/>
              <a:t>: </a:t>
            </a:r>
            <a:r>
              <a:rPr sz="1800" dirty="0" err="1"/>
              <a:t>Genetska</a:t>
            </a:r>
            <a:r>
              <a:rPr sz="1800" dirty="0"/>
              <a:t> </a:t>
            </a:r>
            <a:r>
              <a:rPr sz="1800" dirty="0" err="1"/>
              <a:t>nagnjenost</a:t>
            </a:r>
            <a:r>
              <a:rPr sz="1800" dirty="0"/>
              <a:t>, </a:t>
            </a:r>
            <a:r>
              <a:rPr sz="1800" dirty="0" err="1"/>
              <a:t>zaužitje</a:t>
            </a:r>
            <a:r>
              <a:rPr sz="1800" dirty="0"/>
              <a:t> </a:t>
            </a:r>
            <a:r>
              <a:rPr sz="1800" dirty="0" err="1"/>
              <a:t>glutena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Simptomi</a:t>
            </a:r>
            <a:r>
              <a:rPr sz="1800" dirty="0"/>
              <a:t>: </a:t>
            </a:r>
            <a:r>
              <a:rPr sz="1800" dirty="0" err="1"/>
              <a:t>Driska</a:t>
            </a:r>
            <a:r>
              <a:rPr sz="1800" dirty="0"/>
              <a:t>, </a:t>
            </a:r>
            <a:r>
              <a:rPr sz="1800" dirty="0" err="1"/>
              <a:t>napihnjenost</a:t>
            </a:r>
            <a:r>
              <a:rPr sz="1800" dirty="0"/>
              <a:t>, </a:t>
            </a:r>
            <a:r>
              <a:rPr sz="1800" dirty="0" err="1"/>
              <a:t>utrujenost</a:t>
            </a:r>
            <a:r>
              <a:rPr sz="1800" dirty="0"/>
              <a:t>, </a:t>
            </a:r>
            <a:r>
              <a:rPr sz="1800" dirty="0" err="1"/>
              <a:t>hujšanje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Diagnostika</a:t>
            </a:r>
            <a:r>
              <a:rPr sz="1800" dirty="0"/>
              <a:t>: </a:t>
            </a:r>
            <a:r>
              <a:rPr sz="1800" dirty="0" err="1"/>
              <a:t>Krvni</a:t>
            </a:r>
            <a:r>
              <a:rPr sz="1800" dirty="0"/>
              <a:t> </a:t>
            </a:r>
            <a:r>
              <a:rPr sz="1800" dirty="0" err="1"/>
              <a:t>testi</a:t>
            </a:r>
            <a:r>
              <a:rPr sz="1800" dirty="0"/>
              <a:t> (anti-</a:t>
            </a:r>
            <a:r>
              <a:rPr sz="1800" dirty="0" err="1"/>
              <a:t>tTG</a:t>
            </a:r>
            <a:r>
              <a:rPr sz="1800" dirty="0"/>
              <a:t>), </a:t>
            </a:r>
            <a:r>
              <a:rPr sz="1800" dirty="0" err="1"/>
              <a:t>biopsija</a:t>
            </a:r>
            <a:r>
              <a:rPr sz="1800" dirty="0"/>
              <a:t> </a:t>
            </a:r>
            <a:r>
              <a:rPr sz="1800" dirty="0" err="1"/>
              <a:t>tankega</a:t>
            </a:r>
            <a:r>
              <a:rPr sz="1800" dirty="0"/>
              <a:t> </a:t>
            </a:r>
            <a:r>
              <a:rPr sz="1800" dirty="0" err="1"/>
              <a:t>črevesa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Zdravljenje</a:t>
            </a:r>
            <a:r>
              <a:rPr sz="1800" dirty="0"/>
              <a:t>: </a:t>
            </a:r>
            <a:r>
              <a:rPr sz="1800" dirty="0" err="1"/>
              <a:t>Dosledna</a:t>
            </a:r>
            <a:r>
              <a:rPr sz="1800" dirty="0"/>
              <a:t> </a:t>
            </a:r>
            <a:r>
              <a:rPr sz="1800" dirty="0" err="1"/>
              <a:t>brezglutenska</a:t>
            </a:r>
            <a:r>
              <a:rPr sz="1800" dirty="0"/>
              <a:t> </a:t>
            </a:r>
            <a:r>
              <a:rPr sz="1800" dirty="0" err="1"/>
              <a:t>dieta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Prehrana</a:t>
            </a:r>
            <a:r>
              <a:rPr sz="1800" dirty="0"/>
              <a:t>: </a:t>
            </a:r>
            <a:r>
              <a:rPr sz="1800" dirty="0" err="1"/>
              <a:t>Izključitev</a:t>
            </a:r>
            <a:r>
              <a:rPr sz="1800" dirty="0"/>
              <a:t> </a:t>
            </a:r>
            <a:r>
              <a:rPr sz="1800" dirty="0" err="1"/>
              <a:t>pšenice</a:t>
            </a:r>
            <a:r>
              <a:rPr sz="1800" dirty="0"/>
              <a:t>, </a:t>
            </a:r>
            <a:r>
              <a:rPr sz="1800" dirty="0" err="1"/>
              <a:t>ječmena</a:t>
            </a:r>
            <a:r>
              <a:rPr sz="1800" dirty="0"/>
              <a:t>, </a:t>
            </a:r>
            <a:r>
              <a:rPr sz="1800" dirty="0" err="1"/>
              <a:t>rži</a:t>
            </a:r>
            <a:r>
              <a:rPr sz="1800" dirty="0"/>
              <a:t>. </a:t>
            </a:r>
            <a:r>
              <a:rPr sz="1800" dirty="0" err="1"/>
              <a:t>Uporaba</a:t>
            </a:r>
            <a:r>
              <a:rPr sz="1800" dirty="0"/>
              <a:t> </a:t>
            </a:r>
            <a:r>
              <a:rPr sz="1800" dirty="0" err="1"/>
              <a:t>brezglutenskih</a:t>
            </a:r>
            <a:r>
              <a:rPr sz="1800" dirty="0"/>
              <a:t> </a:t>
            </a:r>
            <a:r>
              <a:rPr sz="1800" dirty="0" err="1"/>
              <a:t>živil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Preprečevanje</a:t>
            </a:r>
            <a:r>
              <a:rPr sz="1800" dirty="0"/>
              <a:t>: </a:t>
            </a:r>
            <a:r>
              <a:rPr sz="1800" dirty="0" err="1"/>
              <a:t>Trenutno</a:t>
            </a:r>
            <a:r>
              <a:rPr sz="1800" dirty="0"/>
              <a:t> </a:t>
            </a:r>
            <a:r>
              <a:rPr sz="1800" dirty="0" err="1"/>
              <a:t>ni</a:t>
            </a:r>
            <a:r>
              <a:rPr sz="1800" dirty="0"/>
              <a:t> </a:t>
            </a:r>
            <a:r>
              <a:rPr sz="1800" dirty="0" err="1"/>
              <a:t>preventivne</a:t>
            </a:r>
            <a:r>
              <a:rPr sz="1800" dirty="0"/>
              <a:t> </a:t>
            </a:r>
            <a:r>
              <a:rPr sz="1800" dirty="0" err="1"/>
              <a:t>metode</a:t>
            </a:r>
            <a:r>
              <a:rPr sz="1800" dirty="0"/>
              <a:t>, </a:t>
            </a:r>
            <a:r>
              <a:rPr sz="1800" dirty="0" err="1"/>
              <a:t>možen</a:t>
            </a:r>
            <a:r>
              <a:rPr sz="1800" dirty="0"/>
              <a:t> </a:t>
            </a:r>
            <a:r>
              <a:rPr sz="1800" dirty="0" err="1"/>
              <a:t>vpliv</a:t>
            </a:r>
            <a:r>
              <a:rPr sz="1800" dirty="0"/>
              <a:t> </a:t>
            </a:r>
            <a:r>
              <a:rPr sz="1800" dirty="0" err="1"/>
              <a:t>zgodnjega</a:t>
            </a:r>
            <a:r>
              <a:rPr sz="1800" dirty="0"/>
              <a:t> </a:t>
            </a:r>
            <a:r>
              <a:rPr sz="1800" dirty="0" err="1"/>
              <a:t>vnosa</a:t>
            </a:r>
            <a:r>
              <a:rPr sz="1800" dirty="0"/>
              <a:t> </a:t>
            </a:r>
            <a:r>
              <a:rPr sz="1800" dirty="0" err="1"/>
              <a:t>glutena</a:t>
            </a:r>
            <a:r>
              <a:rPr sz="1800" dirty="0"/>
              <a:t> </a:t>
            </a:r>
            <a:r>
              <a:rPr sz="1800" dirty="0" err="1"/>
              <a:t>pri</a:t>
            </a:r>
            <a:r>
              <a:rPr sz="1800" dirty="0"/>
              <a:t> </a:t>
            </a:r>
            <a:r>
              <a:rPr sz="1800" dirty="0" err="1"/>
              <a:t>dojenčkih</a:t>
            </a:r>
            <a:r>
              <a:rPr sz="1800" dirty="0"/>
              <a:t>.</a:t>
            </a:r>
          </a:p>
        </p:txBody>
      </p:sp>
      <p:pic>
        <p:nvPicPr>
          <p:cNvPr id="19458" name="Picture 2" descr="Celiakija in brezglutenska hrana | MestoMladih.si">
            <a:extLst>
              <a:ext uri="{FF2B5EF4-FFF2-40B4-BE49-F238E27FC236}">
                <a16:creationId xmlns:a16="http://schemas.microsoft.com/office/drawing/2014/main" id="{AA4C3D94-DC93-3E8E-D904-C7FA545A2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90" y="0"/>
            <a:ext cx="1804220" cy="180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9680" y="-4668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7" name="Rectangle 5136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9680" y="6494325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9" name="Rectangle 5138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50" y="158782"/>
            <a:ext cx="8902699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Obravnava celiakije: Lekcija 1: Celiakija – Osnove: 1.2 Kaj je celiakija?">
            <a:extLst>
              <a:ext uri="{FF2B5EF4-FFF2-40B4-BE49-F238E27FC236}">
                <a16:creationId xmlns:a16="http://schemas.microsoft.com/office/drawing/2014/main" id="{5C803481-965D-E931-9BAE-FE5B811926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8928" y="480515"/>
            <a:ext cx="6186143" cy="589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207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16" y="77429"/>
            <a:ext cx="7200900" cy="1485900"/>
          </a:xfrm>
        </p:spPr>
        <p:txBody>
          <a:bodyPr/>
          <a:lstStyle/>
          <a:p>
            <a:r>
              <a:rPr lang="sl-SI" b="1" dirty="0">
                <a:highlight>
                  <a:srgbClr val="FFFF00"/>
                </a:highlight>
                <a:hlinkClick r:id="rId2"/>
              </a:rPr>
              <a:t>FENILKETONURIJA</a:t>
            </a:r>
            <a:endParaRPr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077" y="1563329"/>
            <a:ext cx="7413523" cy="4304071"/>
          </a:xfrm>
        </p:spPr>
        <p:txBody>
          <a:bodyPr>
            <a:normAutofit lnSpcReduction="10000"/>
          </a:bodyPr>
          <a:lstStyle/>
          <a:p>
            <a:pPr marL="0" indent="0" algn="l">
              <a:lnSpc>
                <a:spcPct val="200000"/>
              </a:lnSpc>
              <a:buNone/>
              <a:defRPr sz="1400"/>
            </a:pPr>
            <a:r>
              <a:rPr sz="1800" dirty="0" err="1"/>
              <a:t>Definicija</a:t>
            </a:r>
            <a:r>
              <a:rPr sz="1800" dirty="0"/>
              <a:t>: </a:t>
            </a:r>
            <a:r>
              <a:rPr sz="1800" dirty="0" err="1"/>
              <a:t>Redka</a:t>
            </a:r>
            <a:r>
              <a:rPr sz="1800" dirty="0"/>
              <a:t> </a:t>
            </a:r>
            <a:r>
              <a:rPr sz="1800" dirty="0" err="1"/>
              <a:t>dedna</a:t>
            </a:r>
            <a:r>
              <a:rPr sz="1800" dirty="0"/>
              <a:t> </a:t>
            </a:r>
            <a:r>
              <a:rPr sz="1800" dirty="0" err="1"/>
              <a:t>presnovna</a:t>
            </a:r>
            <a:r>
              <a:rPr sz="1800" dirty="0"/>
              <a:t> </a:t>
            </a:r>
            <a:r>
              <a:rPr sz="1800" dirty="0" err="1"/>
              <a:t>motnja</a:t>
            </a:r>
            <a:r>
              <a:rPr sz="1800" dirty="0"/>
              <a:t>, ki </a:t>
            </a:r>
            <a:r>
              <a:rPr sz="1800" dirty="0" err="1"/>
              <a:t>preprečuje</a:t>
            </a:r>
            <a:r>
              <a:rPr sz="1800" dirty="0"/>
              <a:t> </a:t>
            </a:r>
            <a:r>
              <a:rPr sz="1800" dirty="0" err="1"/>
              <a:t>razgradnjo</a:t>
            </a:r>
            <a:r>
              <a:rPr sz="1800" dirty="0"/>
              <a:t> </a:t>
            </a:r>
            <a:r>
              <a:rPr sz="1800" dirty="0" err="1"/>
              <a:t>aminokisline</a:t>
            </a:r>
            <a:r>
              <a:rPr sz="1800" dirty="0"/>
              <a:t> </a:t>
            </a:r>
            <a:r>
              <a:rPr sz="1800" dirty="0" err="1"/>
              <a:t>fenilalanin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Vzroki</a:t>
            </a:r>
            <a:r>
              <a:rPr sz="1800" dirty="0"/>
              <a:t>: </a:t>
            </a:r>
            <a:r>
              <a:rPr sz="1800" dirty="0" err="1"/>
              <a:t>Mutacija</a:t>
            </a:r>
            <a:r>
              <a:rPr sz="1800" dirty="0"/>
              <a:t> gena za </a:t>
            </a:r>
            <a:r>
              <a:rPr sz="1800" dirty="0" err="1"/>
              <a:t>encim</a:t>
            </a:r>
            <a:r>
              <a:rPr sz="1800" dirty="0"/>
              <a:t> </a:t>
            </a:r>
            <a:r>
              <a:rPr sz="1800" dirty="0" err="1"/>
              <a:t>fenilalanin</a:t>
            </a:r>
            <a:r>
              <a:rPr sz="1800" dirty="0"/>
              <a:t> </a:t>
            </a:r>
            <a:r>
              <a:rPr sz="1800" dirty="0" err="1"/>
              <a:t>hidroksilazo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Simptomi</a:t>
            </a:r>
            <a:r>
              <a:rPr sz="1800" dirty="0"/>
              <a:t>: </a:t>
            </a:r>
            <a:r>
              <a:rPr sz="1800" dirty="0" err="1"/>
              <a:t>Duševna</a:t>
            </a:r>
            <a:r>
              <a:rPr sz="1800" dirty="0"/>
              <a:t> </a:t>
            </a:r>
            <a:r>
              <a:rPr sz="1800" dirty="0" err="1"/>
              <a:t>zaostalost</a:t>
            </a:r>
            <a:r>
              <a:rPr sz="1800" dirty="0"/>
              <a:t>, </a:t>
            </a:r>
            <a:r>
              <a:rPr sz="1800" dirty="0" err="1"/>
              <a:t>vedenjske</a:t>
            </a:r>
            <a:r>
              <a:rPr sz="1800" dirty="0"/>
              <a:t> </a:t>
            </a:r>
            <a:r>
              <a:rPr sz="1800" dirty="0" err="1"/>
              <a:t>težave</a:t>
            </a:r>
            <a:r>
              <a:rPr sz="1800" dirty="0"/>
              <a:t>, </a:t>
            </a:r>
            <a:r>
              <a:rPr sz="1800" dirty="0" err="1"/>
              <a:t>epileptični</a:t>
            </a:r>
            <a:r>
              <a:rPr sz="1800" dirty="0"/>
              <a:t> </a:t>
            </a:r>
            <a:r>
              <a:rPr sz="1800" dirty="0" err="1"/>
              <a:t>napadi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Diagnostika</a:t>
            </a:r>
            <a:r>
              <a:rPr sz="1800" dirty="0"/>
              <a:t>: </a:t>
            </a:r>
            <a:r>
              <a:rPr sz="1800" dirty="0" err="1"/>
              <a:t>Novorojenčkovo</a:t>
            </a:r>
            <a:r>
              <a:rPr sz="1800" dirty="0"/>
              <a:t> </a:t>
            </a:r>
            <a:r>
              <a:rPr sz="1800" dirty="0" err="1"/>
              <a:t>presejanje</a:t>
            </a:r>
            <a:r>
              <a:rPr sz="1800" dirty="0"/>
              <a:t> (Guthrie test).</a:t>
            </a:r>
            <a:br>
              <a:rPr sz="1800" dirty="0"/>
            </a:br>
            <a:r>
              <a:rPr sz="1800" dirty="0" err="1"/>
              <a:t>Zdravljenje</a:t>
            </a:r>
            <a:r>
              <a:rPr sz="1800" dirty="0"/>
              <a:t>: </a:t>
            </a:r>
            <a:r>
              <a:rPr sz="1800" dirty="0" err="1"/>
              <a:t>Dieta</a:t>
            </a:r>
            <a:r>
              <a:rPr sz="1800" dirty="0"/>
              <a:t> z </a:t>
            </a:r>
            <a:r>
              <a:rPr sz="1800" dirty="0" err="1"/>
              <a:t>nizko</a:t>
            </a:r>
            <a:r>
              <a:rPr sz="1800" dirty="0"/>
              <a:t> </a:t>
            </a:r>
            <a:r>
              <a:rPr sz="1800" dirty="0" err="1"/>
              <a:t>vsebnostjo</a:t>
            </a:r>
            <a:r>
              <a:rPr sz="1800" dirty="0"/>
              <a:t> </a:t>
            </a:r>
            <a:r>
              <a:rPr sz="1800" dirty="0" err="1"/>
              <a:t>fenilalanina</a:t>
            </a:r>
            <a:r>
              <a:rPr sz="1800" dirty="0"/>
              <a:t>.</a:t>
            </a:r>
            <a:br>
              <a:rPr sz="1800" dirty="0"/>
            </a:br>
            <a:r>
              <a:rPr lang="sl-SI" sz="1800" dirty="0"/>
              <a:t>Prehrana</a:t>
            </a:r>
            <a:r>
              <a:rPr sz="1800" dirty="0"/>
              <a:t>: </a:t>
            </a:r>
            <a:r>
              <a:rPr sz="1800" dirty="0" err="1"/>
              <a:t>Posebni</a:t>
            </a:r>
            <a:r>
              <a:rPr sz="1800" dirty="0"/>
              <a:t> </a:t>
            </a:r>
            <a:r>
              <a:rPr sz="1800" dirty="0" err="1"/>
              <a:t>prehranski</a:t>
            </a:r>
            <a:r>
              <a:rPr sz="1800" dirty="0"/>
              <a:t> </a:t>
            </a:r>
            <a:r>
              <a:rPr sz="1800" dirty="0" err="1"/>
              <a:t>nadomestki</a:t>
            </a:r>
            <a:r>
              <a:rPr sz="1800" dirty="0"/>
              <a:t> </a:t>
            </a:r>
            <a:r>
              <a:rPr sz="1800" dirty="0" err="1"/>
              <a:t>brez</a:t>
            </a:r>
            <a:r>
              <a:rPr sz="1800" dirty="0"/>
              <a:t> </a:t>
            </a:r>
            <a:r>
              <a:rPr sz="1800" dirty="0" err="1"/>
              <a:t>fenilalanina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Preprečevanje</a:t>
            </a:r>
            <a:r>
              <a:rPr sz="1800" dirty="0"/>
              <a:t>: </a:t>
            </a:r>
            <a:r>
              <a:rPr sz="1800" dirty="0" err="1"/>
              <a:t>Pravočasno</a:t>
            </a:r>
            <a:r>
              <a:rPr sz="1800" dirty="0"/>
              <a:t> </a:t>
            </a:r>
            <a:r>
              <a:rPr sz="1800" dirty="0" err="1"/>
              <a:t>diagnosticiranje</a:t>
            </a:r>
            <a:r>
              <a:rPr sz="1800" dirty="0"/>
              <a:t> in </a:t>
            </a:r>
            <a:r>
              <a:rPr sz="1800" dirty="0" err="1"/>
              <a:t>dieta</a:t>
            </a:r>
            <a:r>
              <a:rPr sz="1800" dirty="0"/>
              <a:t> od </a:t>
            </a:r>
            <a:r>
              <a:rPr sz="1800" dirty="0" err="1"/>
              <a:t>rojstva</a:t>
            </a:r>
            <a:r>
              <a:rPr sz="1800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249" y="154858"/>
            <a:ext cx="7200900" cy="1485900"/>
          </a:xfrm>
        </p:spPr>
        <p:txBody>
          <a:bodyPr/>
          <a:lstStyle/>
          <a:p>
            <a:r>
              <a:rPr lang="sl-SI" b="1" dirty="0">
                <a:highlight>
                  <a:srgbClr val="FFFF00"/>
                </a:highlight>
                <a:hlinkClick r:id="rId2"/>
              </a:rPr>
              <a:t>SLADKORNA BOLEZEN</a:t>
            </a:r>
            <a:endParaRPr lang="sl-SI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5510"/>
            <a:ext cx="7200900" cy="4431890"/>
          </a:xfrm>
        </p:spPr>
        <p:txBody>
          <a:bodyPr>
            <a:normAutofit/>
          </a:bodyPr>
          <a:lstStyle/>
          <a:p>
            <a:pPr marL="0" indent="0" algn="l">
              <a:lnSpc>
                <a:spcPct val="200000"/>
              </a:lnSpc>
              <a:buNone/>
              <a:defRPr sz="1400"/>
            </a:pPr>
            <a:r>
              <a:rPr sz="1800" dirty="0" err="1"/>
              <a:t>Definicija</a:t>
            </a:r>
            <a:r>
              <a:rPr sz="1800" dirty="0"/>
              <a:t>: </a:t>
            </a:r>
            <a:r>
              <a:rPr sz="1800" dirty="0" err="1"/>
              <a:t>Presnovna</a:t>
            </a:r>
            <a:r>
              <a:rPr sz="1800" dirty="0"/>
              <a:t> </a:t>
            </a:r>
            <a:r>
              <a:rPr sz="1800" dirty="0" err="1"/>
              <a:t>bolezen</a:t>
            </a:r>
            <a:r>
              <a:rPr sz="1800" dirty="0"/>
              <a:t> s </a:t>
            </a:r>
            <a:r>
              <a:rPr sz="1800" dirty="0" err="1"/>
              <a:t>kronično</a:t>
            </a:r>
            <a:r>
              <a:rPr sz="1800" dirty="0"/>
              <a:t> </a:t>
            </a:r>
            <a:r>
              <a:rPr sz="1800" dirty="0" err="1"/>
              <a:t>povišano</a:t>
            </a:r>
            <a:r>
              <a:rPr sz="1800" dirty="0"/>
              <a:t> </a:t>
            </a:r>
            <a:r>
              <a:rPr sz="1800" dirty="0" err="1"/>
              <a:t>ravnijo</a:t>
            </a:r>
            <a:r>
              <a:rPr sz="1800" dirty="0"/>
              <a:t> </a:t>
            </a:r>
            <a:r>
              <a:rPr sz="1800" dirty="0" err="1"/>
              <a:t>glukoze</a:t>
            </a:r>
            <a:r>
              <a:rPr sz="1800" dirty="0"/>
              <a:t> v </a:t>
            </a:r>
            <a:r>
              <a:rPr sz="1800" dirty="0" err="1"/>
              <a:t>krvi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Vzroki</a:t>
            </a:r>
            <a:r>
              <a:rPr sz="1800" dirty="0"/>
              <a:t>: </a:t>
            </a:r>
            <a:r>
              <a:rPr sz="1800" dirty="0" err="1"/>
              <a:t>Genetika</a:t>
            </a:r>
            <a:r>
              <a:rPr sz="1800" dirty="0"/>
              <a:t>, </a:t>
            </a:r>
            <a:r>
              <a:rPr sz="1800" dirty="0" err="1"/>
              <a:t>prekomerna</a:t>
            </a:r>
            <a:r>
              <a:rPr sz="1800" dirty="0"/>
              <a:t> </a:t>
            </a:r>
            <a:r>
              <a:rPr sz="1800" dirty="0" err="1"/>
              <a:t>telesna</a:t>
            </a:r>
            <a:r>
              <a:rPr sz="1800" dirty="0"/>
              <a:t> masa, </a:t>
            </a:r>
            <a:r>
              <a:rPr sz="1800" dirty="0" err="1"/>
              <a:t>nezdrav</a:t>
            </a:r>
            <a:r>
              <a:rPr sz="1800" dirty="0"/>
              <a:t> </a:t>
            </a:r>
            <a:r>
              <a:rPr sz="1800" dirty="0" err="1"/>
              <a:t>življenjski</a:t>
            </a:r>
            <a:r>
              <a:rPr sz="1800" dirty="0"/>
              <a:t> slog.</a:t>
            </a:r>
            <a:br>
              <a:rPr sz="1800" dirty="0"/>
            </a:br>
            <a:r>
              <a:rPr sz="1800" dirty="0" err="1"/>
              <a:t>Simptomi</a:t>
            </a:r>
            <a:r>
              <a:rPr sz="1800" dirty="0"/>
              <a:t>: </a:t>
            </a:r>
            <a:r>
              <a:rPr sz="1800" dirty="0" err="1"/>
              <a:t>Pogosta</a:t>
            </a:r>
            <a:r>
              <a:rPr sz="1800" dirty="0"/>
              <a:t> </a:t>
            </a:r>
            <a:r>
              <a:rPr sz="1800" dirty="0" err="1"/>
              <a:t>žeja</a:t>
            </a:r>
            <a:r>
              <a:rPr sz="1800" dirty="0"/>
              <a:t>, </a:t>
            </a:r>
            <a:r>
              <a:rPr sz="1800" dirty="0" err="1"/>
              <a:t>utrujenost</a:t>
            </a:r>
            <a:r>
              <a:rPr sz="1800" dirty="0"/>
              <a:t>, </a:t>
            </a:r>
            <a:r>
              <a:rPr sz="1800" dirty="0" err="1"/>
              <a:t>pogosta</a:t>
            </a:r>
            <a:r>
              <a:rPr sz="1800" dirty="0"/>
              <a:t> </a:t>
            </a:r>
            <a:r>
              <a:rPr sz="1800" dirty="0" err="1"/>
              <a:t>urinacija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Diagnostika</a:t>
            </a:r>
            <a:r>
              <a:rPr sz="1800" dirty="0"/>
              <a:t>: </a:t>
            </a:r>
            <a:r>
              <a:rPr sz="1800" dirty="0" err="1"/>
              <a:t>Glukoza</a:t>
            </a:r>
            <a:r>
              <a:rPr sz="1800" dirty="0"/>
              <a:t> </a:t>
            </a:r>
            <a:r>
              <a:rPr sz="1800" dirty="0" err="1"/>
              <a:t>na</a:t>
            </a:r>
            <a:r>
              <a:rPr sz="1800" dirty="0"/>
              <a:t> </a:t>
            </a:r>
            <a:r>
              <a:rPr sz="1800" dirty="0" err="1"/>
              <a:t>tešče</a:t>
            </a:r>
            <a:r>
              <a:rPr sz="1800" dirty="0"/>
              <a:t>, OGTT, HbA1c.</a:t>
            </a:r>
            <a:br>
              <a:rPr sz="1800" dirty="0"/>
            </a:br>
            <a:r>
              <a:rPr sz="1800" dirty="0" err="1"/>
              <a:t>Zdravljenje</a:t>
            </a:r>
            <a:r>
              <a:rPr sz="1800" dirty="0"/>
              <a:t>: </a:t>
            </a:r>
            <a:r>
              <a:rPr sz="1800" dirty="0" err="1"/>
              <a:t>Dieta</a:t>
            </a:r>
            <a:r>
              <a:rPr sz="1800" dirty="0"/>
              <a:t>, </a:t>
            </a:r>
            <a:r>
              <a:rPr sz="1800" dirty="0" err="1"/>
              <a:t>telesna</a:t>
            </a:r>
            <a:r>
              <a:rPr sz="1800" dirty="0"/>
              <a:t> </a:t>
            </a:r>
            <a:r>
              <a:rPr sz="1800" dirty="0" err="1"/>
              <a:t>dejavnost</a:t>
            </a:r>
            <a:r>
              <a:rPr sz="1800" dirty="0"/>
              <a:t>, </a:t>
            </a:r>
            <a:r>
              <a:rPr sz="1800" dirty="0" err="1"/>
              <a:t>inzulin</a:t>
            </a:r>
            <a:r>
              <a:rPr sz="1800" dirty="0"/>
              <a:t> </a:t>
            </a:r>
            <a:r>
              <a:rPr sz="1800" dirty="0" err="1"/>
              <a:t>ali</a:t>
            </a:r>
            <a:r>
              <a:rPr sz="1800" dirty="0"/>
              <a:t> </a:t>
            </a:r>
            <a:r>
              <a:rPr sz="1800" dirty="0" err="1"/>
              <a:t>zdravila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Prehrana</a:t>
            </a:r>
            <a:r>
              <a:rPr sz="1800" dirty="0"/>
              <a:t>: </a:t>
            </a:r>
            <a:r>
              <a:rPr sz="1800" dirty="0" err="1"/>
              <a:t>Nizek</a:t>
            </a:r>
            <a:r>
              <a:rPr sz="1800" dirty="0"/>
              <a:t> </a:t>
            </a:r>
            <a:r>
              <a:rPr sz="1800" dirty="0" err="1"/>
              <a:t>glikemični</a:t>
            </a:r>
            <a:r>
              <a:rPr sz="1800" dirty="0"/>
              <a:t> </a:t>
            </a:r>
            <a:r>
              <a:rPr sz="1800" dirty="0" err="1"/>
              <a:t>indeks</a:t>
            </a:r>
            <a:r>
              <a:rPr sz="1800" dirty="0"/>
              <a:t>, </a:t>
            </a:r>
            <a:r>
              <a:rPr sz="1800" dirty="0" err="1"/>
              <a:t>več</a:t>
            </a:r>
            <a:r>
              <a:rPr sz="1800" dirty="0"/>
              <a:t> </a:t>
            </a:r>
            <a:r>
              <a:rPr sz="1800" dirty="0" err="1"/>
              <a:t>vlaknin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Preprečevanje</a:t>
            </a:r>
            <a:r>
              <a:rPr sz="1800" dirty="0"/>
              <a:t>: </a:t>
            </a:r>
            <a:r>
              <a:rPr sz="1800" dirty="0" err="1"/>
              <a:t>Zdrava</a:t>
            </a:r>
            <a:r>
              <a:rPr sz="1800" dirty="0"/>
              <a:t> </a:t>
            </a:r>
            <a:r>
              <a:rPr sz="1800" dirty="0" err="1"/>
              <a:t>prehrana</a:t>
            </a:r>
            <a:r>
              <a:rPr sz="1800" dirty="0"/>
              <a:t>, </a:t>
            </a:r>
            <a:r>
              <a:rPr sz="1800" dirty="0" err="1"/>
              <a:t>vzdrževanje</a:t>
            </a:r>
            <a:r>
              <a:rPr sz="1800" dirty="0"/>
              <a:t> </a:t>
            </a:r>
            <a:r>
              <a:rPr sz="1800" dirty="0" err="1"/>
              <a:t>telesne</a:t>
            </a:r>
            <a:r>
              <a:rPr sz="1800" dirty="0"/>
              <a:t> </a:t>
            </a:r>
            <a:r>
              <a:rPr sz="1800" dirty="0" err="1"/>
              <a:t>teže</a:t>
            </a:r>
            <a:r>
              <a:rPr sz="1800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1A8E1D-F82E-9104-83E5-851AD32D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BE07B15-9B94-9D66-8AD3-B9CF6587F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 descr="Sladkorna bolezen - infografika - Društvo za zdravje srca in ožilja ...">
            <a:extLst>
              <a:ext uri="{FF2B5EF4-FFF2-40B4-BE49-F238E27FC236}">
                <a16:creationId xmlns:a16="http://schemas.microsoft.com/office/drawing/2014/main" id="{386161C4-627C-26D3-9E24-D24FDFD69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923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688980-5C1C-11C3-43E9-E3FED004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ADB2F02-7967-0F62-E691-4CC7BCF37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5362" name="Picture 2" descr="PPT - SLADKORNA BOLEZEN ( diabetis mellitus ) PowerPoint Presentation ...">
            <a:extLst>
              <a:ext uri="{FF2B5EF4-FFF2-40B4-BE49-F238E27FC236}">
                <a16:creationId xmlns:a16="http://schemas.microsoft.com/office/drawing/2014/main" id="{E1B00A9E-995A-114F-3C60-D20F65871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349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423" y="97094"/>
            <a:ext cx="8046474" cy="1485900"/>
          </a:xfrm>
        </p:spPr>
        <p:txBody>
          <a:bodyPr/>
          <a:lstStyle/>
          <a:p>
            <a:r>
              <a:rPr lang="sl-SI" b="1" dirty="0">
                <a:highlight>
                  <a:srgbClr val="FFFF00"/>
                </a:highlight>
              </a:rPr>
              <a:t>JETRNA IN ŽOLČNA OBOLENJA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414" y="1582994"/>
            <a:ext cx="7433186" cy="4284406"/>
          </a:xfrm>
        </p:spPr>
        <p:txBody>
          <a:bodyPr>
            <a:normAutofit/>
          </a:bodyPr>
          <a:lstStyle/>
          <a:p>
            <a:pPr marL="0" indent="0" algn="l">
              <a:lnSpc>
                <a:spcPct val="200000"/>
              </a:lnSpc>
              <a:buNone/>
              <a:defRPr sz="1400"/>
            </a:pPr>
            <a:r>
              <a:rPr sz="1800" dirty="0" err="1"/>
              <a:t>Definicija</a:t>
            </a:r>
            <a:r>
              <a:rPr sz="1800" dirty="0"/>
              <a:t>: </a:t>
            </a:r>
            <a:r>
              <a:rPr sz="1800" dirty="0" err="1"/>
              <a:t>Motnje</a:t>
            </a:r>
            <a:r>
              <a:rPr sz="1800" dirty="0"/>
              <a:t> </a:t>
            </a:r>
            <a:r>
              <a:rPr sz="1800" dirty="0" err="1"/>
              <a:t>jeter</a:t>
            </a:r>
            <a:r>
              <a:rPr sz="1800" dirty="0"/>
              <a:t> in </a:t>
            </a:r>
            <a:r>
              <a:rPr sz="1800" dirty="0" err="1"/>
              <a:t>žolčevodov</a:t>
            </a:r>
            <a:r>
              <a:rPr sz="1800" dirty="0"/>
              <a:t>, </a:t>
            </a:r>
            <a:r>
              <a:rPr sz="1800" dirty="0" err="1"/>
              <a:t>npr</a:t>
            </a:r>
            <a:r>
              <a:rPr sz="1800" dirty="0"/>
              <a:t>. hepatitis, </a:t>
            </a:r>
            <a:r>
              <a:rPr sz="1800" dirty="0" err="1"/>
              <a:t>ciroza</a:t>
            </a:r>
            <a:r>
              <a:rPr sz="1800" dirty="0"/>
              <a:t>, </a:t>
            </a:r>
            <a:r>
              <a:rPr sz="1800" dirty="0" err="1"/>
              <a:t>žolčni</a:t>
            </a:r>
            <a:r>
              <a:rPr sz="1800" dirty="0"/>
              <a:t> </a:t>
            </a:r>
            <a:r>
              <a:rPr sz="1800" dirty="0" err="1"/>
              <a:t>kamni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Vzroki</a:t>
            </a:r>
            <a:r>
              <a:rPr sz="1800" dirty="0"/>
              <a:t>: </a:t>
            </a:r>
            <a:r>
              <a:rPr sz="1800" dirty="0" err="1"/>
              <a:t>Virusne</a:t>
            </a:r>
            <a:r>
              <a:rPr sz="1800" dirty="0"/>
              <a:t> </a:t>
            </a:r>
            <a:r>
              <a:rPr sz="1800" dirty="0" err="1"/>
              <a:t>okužbe</a:t>
            </a:r>
            <a:r>
              <a:rPr sz="1800" dirty="0"/>
              <a:t>, </a:t>
            </a:r>
            <a:r>
              <a:rPr sz="1800" dirty="0" err="1"/>
              <a:t>alkohol</a:t>
            </a:r>
            <a:r>
              <a:rPr sz="1800" dirty="0"/>
              <a:t>, </a:t>
            </a:r>
            <a:r>
              <a:rPr sz="1800" dirty="0" err="1"/>
              <a:t>debelost</a:t>
            </a:r>
            <a:r>
              <a:rPr sz="1800" dirty="0"/>
              <a:t>, </a:t>
            </a:r>
            <a:r>
              <a:rPr sz="1800" dirty="0" err="1"/>
              <a:t>genetski</a:t>
            </a:r>
            <a:r>
              <a:rPr sz="1800" dirty="0"/>
              <a:t> </a:t>
            </a:r>
            <a:r>
              <a:rPr sz="1800" dirty="0" err="1"/>
              <a:t>dejavniki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Simptomi</a:t>
            </a:r>
            <a:r>
              <a:rPr sz="1800" dirty="0"/>
              <a:t>: </a:t>
            </a:r>
            <a:r>
              <a:rPr sz="1800" dirty="0" err="1"/>
              <a:t>Utrujenost</a:t>
            </a:r>
            <a:r>
              <a:rPr sz="1800" dirty="0"/>
              <a:t>, </a:t>
            </a:r>
            <a:r>
              <a:rPr sz="1800" dirty="0" err="1"/>
              <a:t>zlatenica</a:t>
            </a:r>
            <a:r>
              <a:rPr sz="1800" dirty="0"/>
              <a:t>, </a:t>
            </a:r>
            <a:r>
              <a:rPr sz="1800" dirty="0" err="1"/>
              <a:t>bolečine</a:t>
            </a:r>
            <a:r>
              <a:rPr sz="1800" dirty="0"/>
              <a:t> v </a:t>
            </a:r>
            <a:r>
              <a:rPr sz="1800" dirty="0" err="1"/>
              <a:t>trebuhu</a:t>
            </a:r>
            <a:r>
              <a:rPr sz="1800" dirty="0"/>
              <a:t>, </a:t>
            </a:r>
            <a:r>
              <a:rPr sz="1800" dirty="0" err="1"/>
              <a:t>temen</a:t>
            </a:r>
            <a:r>
              <a:rPr sz="1800" dirty="0"/>
              <a:t> </a:t>
            </a:r>
            <a:r>
              <a:rPr sz="1800" dirty="0" err="1"/>
              <a:t>urin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Diagnostika</a:t>
            </a:r>
            <a:r>
              <a:rPr sz="1800" dirty="0"/>
              <a:t>: </a:t>
            </a:r>
            <a:r>
              <a:rPr sz="1800" dirty="0" err="1"/>
              <a:t>Krvni</a:t>
            </a:r>
            <a:r>
              <a:rPr sz="1800" dirty="0"/>
              <a:t> </a:t>
            </a:r>
            <a:r>
              <a:rPr sz="1800" dirty="0" err="1"/>
              <a:t>testi</a:t>
            </a:r>
            <a:r>
              <a:rPr sz="1800" dirty="0"/>
              <a:t> (AST, ALT), </a:t>
            </a:r>
            <a:r>
              <a:rPr sz="1800" dirty="0" err="1"/>
              <a:t>ultrazvok</a:t>
            </a:r>
            <a:r>
              <a:rPr sz="1800" dirty="0"/>
              <a:t>, </a:t>
            </a:r>
            <a:r>
              <a:rPr sz="1800" dirty="0" err="1"/>
              <a:t>biopsija</a:t>
            </a:r>
            <a:r>
              <a:rPr sz="1800" dirty="0"/>
              <a:t> </a:t>
            </a:r>
            <a:r>
              <a:rPr sz="1800" dirty="0" err="1"/>
              <a:t>jeter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Zdravljenje</a:t>
            </a:r>
            <a:r>
              <a:rPr sz="1800" dirty="0"/>
              <a:t>: </a:t>
            </a:r>
            <a:r>
              <a:rPr sz="1800" dirty="0" err="1"/>
              <a:t>Odvisno</a:t>
            </a:r>
            <a:r>
              <a:rPr sz="1800" dirty="0"/>
              <a:t> od </a:t>
            </a:r>
            <a:r>
              <a:rPr sz="1800" dirty="0" err="1"/>
              <a:t>bolezni</a:t>
            </a:r>
            <a:r>
              <a:rPr sz="1800" dirty="0"/>
              <a:t> – </a:t>
            </a:r>
            <a:r>
              <a:rPr sz="1800" dirty="0" err="1"/>
              <a:t>zdravila</a:t>
            </a:r>
            <a:r>
              <a:rPr sz="1800" dirty="0"/>
              <a:t>, </a:t>
            </a:r>
            <a:r>
              <a:rPr sz="1800" dirty="0" err="1"/>
              <a:t>prehrana</a:t>
            </a:r>
            <a:r>
              <a:rPr sz="1800" dirty="0"/>
              <a:t>, </a:t>
            </a:r>
            <a:r>
              <a:rPr sz="1800" dirty="0" err="1"/>
              <a:t>operacija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Prehrana</a:t>
            </a:r>
            <a:r>
              <a:rPr sz="1800" dirty="0"/>
              <a:t>: </a:t>
            </a:r>
            <a:r>
              <a:rPr sz="1800" dirty="0" err="1"/>
              <a:t>Manj</a:t>
            </a:r>
            <a:r>
              <a:rPr sz="1800" dirty="0"/>
              <a:t> </a:t>
            </a:r>
            <a:r>
              <a:rPr sz="1800" dirty="0" err="1"/>
              <a:t>maščob</a:t>
            </a:r>
            <a:r>
              <a:rPr sz="1800" dirty="0"/>
              <a:t>, </a:t>
            </a:r>
            <a:r>
              <a:rPr sz="1800" dirty="0" err="1"/>
              <a:t>izogibanje</a:t>
            </a:r>
            <a:r>
              <a:rPr sz="1800" dirty="0"/>
              <a:t> </a:t>
            </a:r>
            <a:r>
              <a:rPr sz="1800" dirty="0" err="1"/>
              <a:t>alkoholu</a:t>
            </a:r>
            <a:r>
              <a:rPr sz="1800" dirty="0"/>
              <a:t>, </a:t>
            </a:r>
            <a:r>
              <a:rPr sz="1800" dirty="0" err="1"/>
              <a:t>uravnotežena</a:t>
            </a:r>
            <a:r>
              <a:rPr sz="1800" dirty="0"/>
              <a:t> </a:t>
            </a:r>
            <a:r>
              <a:rPr sz="1800" dirty="0" err="1"/>
              <a:t>prehrana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Preprečevanje</a:t>
            </a:r>
            <a:r>
              <a:rPr sz="1800" dirty="0"/>
              <a:t>: </a:t>
            </a:r>
            <a:r>
              <a:rPr sz="1800" dirty="0" err="1"/>
              <a:t>Cepljenje</a:t>
            </a:r>
            <a:r>
              <a:rPr sz="1800" dirty="0"/>
              <a:t> (hepatitis), </a:t>
            </a:r>
            <a:r>
              <a:rPr sz="1800" dirty="0" err="1"/>
              <a:t>omejevanje</a:t>
            </a:r>
            <a:r>
              <a:rPr sz="1800" dirty="0"/>
              <a:t> </a:t>
            </a:r>
            <a:r>
              <a:rPr sz="1800" dirty="0" err="1"/>
              <a:t>alkohola</a:t>
            </a:r>
            <a:r>
              <a:rPr sz="1800" dirty="0"/>
              <a:t>, </a:t>
            </a:r>
            <a:r>
              <a:rPr sz="1800" dirty="0" err="1"/>
              <a:t>higiena</a:t>
            </a:r>
            <a:r>
              <a:rPr sz="1800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080" y="0"/>
            <a:ext cx="7200900" cy="1485900"/>
          </a:xfrm>
        </p:spPr>
        <p:txBody>
          <a:bodyPr/>
          <a:lstStyle/>
          <a:p>
            <a:r>
              <a:rPr lang="sl-SI" b="1" dirty="0">
                <a:highlight>
                  <a:srgbClr val="FFFF00"/>
                </a:highlight>
                <a:hlinkClick r:id="rId2"/>
              </a:rPr>
              <a:t>DEBELOST</a:t>
            </a:r>
            <a:endParaRPr lang="sl-SI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907" y="1170038"/>
            <a:ext cx="8331610" cy="5948517"/>
          </a:xfrm>
        </p:spPr>
        <p:txBody>
          <a:bodyPr>
            <a:normAutofit/>
          </a:bodyPr>
          <a:lstStyle/>
          <a:p>
            <a:pPr marL="0" indent="0" algn="l">
              <a:lnSpc>
                <a:spcPct val="200000"/>
              </a:lnSpc>
              <a:buNone/>
              <a:defRPr sz="1400"/>
            </a:pPr>
            <a:r>
              <a:rPr sz="1800" dirty="0" err="1"/>
              <a:t>Definicija</a:t>
            </a:r>
            <a:r>
              <a:rPr sz="1800" dirty="0"/>
              <a:t>: </a:t>
            </a:r>
            <a:r>
              <a:rPr sz="1800" dirty="0" err="1"/>
              <a:t>Prekomerno</a:t>
            </a:r>
            <a:r>
              <a:rPr sz="1800" dirty="0"/>
              <a:t> </a:t>
            </a:r>
            <a:r>
              <a:rPr sz="1800" dirty="0" err="1"/>
              <a:t>kopičenje</a:t>
            </a:r>
            <a:r>
              <a:rPr sz="1800" dirty="0"/>
              <a:t> </a:t>
            </a:r>
            <a:r>
              <a:rPr sz="1800" dirty="0" err="1"/>
              <a:t>telesne</a:t>
            </a:r>
            <a:r>
              <a:rPr sz="1800" dirty="0"/>
              <a:t> </a:t>
            </a:r>
            <a:r>
              <a:rPr sz="1800" dirty="0" err="1"/>
              <a:t>maščobe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Vzroki</a:t>
            </a:r>
            <a:r>
              <a:rPr sz="1800" dirty="0"/>
              <a:t>: </a:t>
            </a:r>
            <a:r>
              <a:rPr sz="1800" dirty="0" err="1"/>
              <a:t>Neuravnotežena</a:t>
            </a:r>
            <a:r>
              <a:rPr sz="1800" dirty="0"/>
              <a:t> </a:t>
            </a:r>
            <a:r>
              <a:rPr sz="1800" dirty="0" err="1"/>
              <a:t>prehrana</a:t>
            </a:r>
            <a:r>
              <a:rPr sz="1800" dirty="0"/>
              <a:t>, </a:t>
            </a:r>
            <a:r>
              <a:rPr sz="1800" dirty="0" err="1"/>
              <a:t>sedeč</a:t>
            </a:r>
            <a:r>
              <a:rPr sz="1800" dirty="0"/>
              <a:t> </a:t>
            </a:r>
            <a:r>
              <a:rPr sz="1800" dirty="0" err="1"/>
              <a:t>način</a:t>
            </a:r>
            <a:r>
              <a:rPr sz="1800" dirty="0"/>
              <a:t> </a:t>
            </a:r>
            <a:r>
              <a:rPr sz="1800" dirty="0" err="1"/>
              <a:t>življenja</a:t>
            </a:r>
            <a:r>
              <a:rPr sz="1800" dirty="0"/>
              <a:t>, </a:t>
            </a:r>
            <a:r>
              <a:rPr sz="1800" dirty="0" err="1"/>
              <a:t>genetski</a:t>
            </a:r>
            <a:r>
              <a:rPr sz="1800" dirty="0"/>
              <a:t> </a:t>
            </a:r>
            <a:r>
              <a:rPr sz="1800" dirty="0" err="1"/>
              <a:t>dejavniki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Simptomi</a:t>
            </a:r>
            <a:r>
              <a:rPr sz="1800" dirty="0"/>
              <a:t>: </a:t>
            </a:r>
            <a:r>
              <a:rPr sz="1800" dirty="0" err="1"/>
              <a:t>Visok</a:t>
            </a:r>
            <a:r>
              <a:rPr sz="1800" dirty="0"/>
              <a:t> ITM, </a:t>
            </a:r>
            <a:r>
              <a:rPr sz="1800" dirty="0" err="1"/>
              <a:t>utrujenost</a:t>
            </a:r>
            <a:r>
              <a:rPr sz="1800" dirty="0"/>
              <a:t>, </a:t>
            </a:r>
            <a:r>
              <a:rPr sz="1800" dirty="0" err="1"/>
              <a:t>oteženo</a:t>
            </a:r>
            <a:r>
              <a:rPr sz="1800" dirty="0"/>
              <a:t> </a:t>
            </a:r>
            <a:r>
              <a:rPr sz="1800" dirty="0" err="1"/>
              <a:t>gibanje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Diagnostika</a:t>
            </a:r>
            <a:r>
              <a:rPr sz="1800" dirty="0"/>
              <a:t>: ITM, </a:t>
            </a:r>
            <a:r>
              <a:rPr sz="1800" dirty="0" err="1"/>
              <a:t>obseg</a:t>
            </a:r>
            <a:r>
              <a:rPr sz="1800" dirty="0"/>
              <a:t> </a:t>
            </a:r>
            <a:r>
              <a:rPr sz="1800" dirty="0" err="1"/>
              <a:t>pasu</a:t>
            </a:r>
            <a:r>
              <a:rPr sz="1800" dirty="0"/>
              <a:t>, </a:t>
            </a:r>
            <a:r>
              <a:rPr sz="1800" dirty="0" err="1"/>
              <a:t>krvni</a:t>
            </a:r>
            <a:r>
              <a:rPr sz="1800" dirty="0"/>
              <a:t> </a:t>
            </a:r>
            <a:r>
              <a:rPr sz="1800" dirty="0" err="1"/>
              <a:t>testi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Zdravljenje</a:t>
            </a:r>
            <a:r>
              <a:rPr sz="1800" dirty="0"/>
              <a:t>: </a:t>
            </a:r>
            <a:r>
              <a:rPr sz="1800" dirty="0" err="1"/>
              <a:t>Dieta</a:t>
            </a:r>
            <a:r>
              <a:rPr sz="1800" dirty="0"/>
              <a:t>, </a:t>
            </a:r>
            <a:r>
              <a:rPr sz="1800" dirty="0" err="1"/>
              <a:t>telesna</a:t>
            </a:r>
            <a:r>
              <a:rPr sz="1800" dirty="0"/>
              <a:t> </a:t>
            </a:r>
            <a:r>
              <a:rPr sz="1800" dirty="0" err="1"/>
              <a:t>aktivnost</a:t>
            </a:r>
            <a:r>
              <a:rPr sz="1800" dirty="0"/>
              <a:t>, </a:t>
            </a:r>
            <a:r>
              <a:rPr sz="1800" dirty="0" err="1"/>
              <a:t>včasih</a:t>
            </a:r>
            <a:r>
              <a:rPr sz="1800" dirty="0"/>
              <a:t> </a:t>
            </a:r>
            <a:r>
              <a:rPr sz="1800" dirty="0" err="1"/>
              <a:t>zdravila</a:t>
            </a:r>
            <a:r>
              <a:rPr sz="1800" dirty="0"/>
              <a:t> </a:t>
            </a:r>
            <a:r>
              <a:rPr sz="1800" dirty="0" err="1"/>
              <a:t>ali</a:t>
            </a:r>
            <a:r>
              <a:rPr sz="1800" dirty="0"/>
              <a:t> </a:t>
            </a:r>
            <a:r>
              <a:rPr sz="1800" dirty="0" err="1"/>
              <a:t>operacije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Prehrana</a:t>
            </a:r>
            <a:r>
              <a:rPr sz="1800" dirty="0"/>
              <a:t>: </a:t>
            </a:r>
            <a:r>
              <a:rPr sz="1800" dirty="0" err="1"/>
              <a:t>Manj</a:t>
            </a:r>
            <a:r>
              <a:rPr sz="1800" dirty="0"/>
              <a:t> </a:t>
            </a:r>
            <a:r>
              <a:rPr sz="1800" dirty="0" err="1"/>
              <a:t>sladkorja</a:t>
            </a:r>
            <a:r>
              <a:rPr sz="1800" dirty="0"/>
              <a:t>, </a:t>
            </a:r>
            <a:r>
              <a:rPr sz="1800" dirty="0" err="1"/>
              <a:t>več</a:t>
            </a:r>
            <a:r>
              <a:rPr sz="1800" dirty="0"/>
              <a:t> </a:t>
            </a:r>
            <a:r>
              <a:rPr sz="1800" dirty="0" err="1"/>
              <a:t>vlaknin</a:t>
            </a:r>
            <a:r>
              <a:rPr sz="1800" dirty="0"/>
              <a:t>, </a:t>
            </a:r>
            <a:r>
              <a:rPr sz="1800" dirty="0" err="1"/>
              <a:t>manj</a:t>
            </a:r>
            <a:r>
              <a:rPr sz="1800" dirty="0"/>
              <a:t> </a:t>
            </a:r>
            <a:r>
              <a:rPr sz="1800" dirty="0" err="1"/>
              <a:t>mastna</a:t>
            </a:r>
            <a:r>
              <a:rPr sz="1800" dirty="0"/>
              <a:t> </a:t>
            </a:r>
            <a:r>
              <a:rPr sz="1800" dirty="0" err="1"/>
              <a:t>hrana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Preprečevanje</a:t>
            </a:r>
            <a:r>
              <a:rPr sz="1800" dirty="0"/>
              <a:t>: </a:t>
            </a:r>
            <a:r>
              <a:rPr sz="1800" dirty="0" err="1"/>
              <a:t>Zdrav</a:t>
            </a:r>
            <a:r>
              <a:rPr sz="1800" dirty="0"/>
              <a:t> </a:t>
            </a:r>
            <a:r>
              <a:rPr sz="1800" dirty="0" err="1"/>
              <a:t>življenjski</a:t>
            </a:r>
            <a:r>
              <a:rPr sz="1800" dirty="0"/>
              <a:t> slog, </a:t>
            </a:r>
            <a:r>
              <a:rPr sz="1800" dirty="0" err="1"/>
              <a:t>redna</a:t>
            </a:r>
            <a:r>
              <a:rPr sz="1800" dirty="0"/>
              <a:t> </a:t>
            </a:r>
            <a:r>
              <a:rPr sz="1800" dirty="0" err="1"/>
              <a:t>telesna</a:t>
            </a:r>
            <a:r>
              <a:rPr sz="1800" dirty="0"/>
              <a:t> </a:t>
            </a:r>
            <a:r>
              <a:rPr sz="1800" dirty="0" err="1"/>
              <a:t>dejavnost</a:t>
            </a:r>
            <a:r>
              <a:rPr sz="1800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1" name="Rectangle 12300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9680" y="-4668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3" name="Rectangle 12302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5" name="Rectangle 12304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9680" y="6494325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7" name="Rectangle 12306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50" y="158782"/>
            <a:ext cx="8902699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Zamaščena jetra: vzroki, znaki in zdravljenje - Nasveti.net">
            <a:extLst>
              <a:ext uri="{FF2B5EF4-FFF2-40B4-BE49-F238E27FC236}">
                <a16:creationId xmlns:a16="http://schemas.microsoft.com/office/drawing/2014/main" id="{83FD4BD2-6828-3326-4B8B-989736AB55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950" y="616458"/>
            <a:ext cx="8420099" cy="56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783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097" y="174523"/>
            <a:ext cx="7200900" cy="1485900"/>
          </a:xfrm>
        </p:spPr>
        <p:txBody>
          <a:bodyPr/>
          <a:lstStyle/>
          <a:p>
            <a:r>
              <a:rPr lang="sl-SI" b="1" dirty="0">
                <a:highlight>
                  <a:srgbClr val="FFFF00"/>
                </a:highlight>
                <a:hlinkClick r:id="rId2"/>
              </a:rPr>
              <a:t>OSTEOPOROZA</a:t>
            </a:r>
            <a:endParaRPr lang="sl-SI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097" y="1396181"/>
            <a:ext cx="7777316" cy="5161935"/>
          </a:xfrm>
        </p:spPr>
        <p:txBody>
          <a:bodyPr>
            <a:normAutofit/>
          </a:bodyPr>
          <a:lstStyle/>
          <a:p>
            <a:pPr marL="0" indent="0" algn="l">
              <a:lnSpc>
                <a:spcPct val="200000"/>
              </a:lnSpc>
              <a:buNone/>
              <a:defRPr sz="1400"/>
            </a:pPr>
            <a:r>
              <a:rPr sz="1800" dirty="0" err="1"/>
              <a:t>Definicija</a:t>
            </a:r>
            <a:r>
              <a:rPr sz="1800" dirty="0"/>
              <a:t>: </a:t>
            </a:r>
            <a:r>
              <a:rPr sz="1800" dirty="0" err="1"/>
              <a:t>Kronična</a:t>
            </a:r>
            <a:r>
              <a:rPr sz="1800" dirty="0"/>
              <a:t> </a:t>
            </a:r>
            <a:r>
              <a:rPr sz="1800" dirty="0" err="1"/>
              <a:t>bolezen</a:t>
            </a:r>
            <a:r>
              <a:rPr sz="1800" dirty="0"/>
              <a:t>, za </a:t>
            </a:r>
            <a:r>
              <a:rPr sz="1800" dirty="0" err="1"/>
              <a:t>katero</a:t>
            </a:r>
            <a:r>
              <a:rPr sz="1800" dirty="0"/>
              <a:t> je </a:t>
            </a:r>
            <a:r>
              <a:rPr sz="1800" dirty="0" err="1"/>
              <a:t>značilno</a:t>
            </a:r>
            <a:r>
              <a:rPr sz="1800" dirty="0"/>
              <a:t> </a:t>
            </a:r>
            <a:r>
              <a:rPr sz="1800" dirty="0" err="1"/>
              <a:t>zmanjšanje</a:t>
            </a:r>
            <a:r>
              <a:rPr sz="1800" dirty="0"/>
              <a:t> </a:t>
            </a:r>
            <a:r>
              <a:rPr sz="1800" dirty="0" err="1"/>
              <a:t>kostne</a:t>
            </a:r>
            <a:r>
              <a:rPr sz="1800" dirty="0"/>
              <a:t> </a:t>
            </a:r>
            <a:r>
              <a:rPr sz="1800" dirty="0" err="1"/>
              <a:t>gostote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Vzroki</a:t>
            </a:r>
            <a:r>
              <a:rPr sz="1800" dirty="0"/>
              <a:t>: Starost, </a:t>
            </a:r>
            <a:r>
              <a:rPr sz="1800" dirty="0" err="1"/>
              <a:t>pomanjkanje</a:t>
            </a:r>
            <a:r>
              <a:rPr sz="1800" dirty="0"/>
              <a:t> </a:t>
            </a:r>
            <a:r>
              <a:rPr sz="1800" dirty="0" err="1"/>
              <a:t>vitamina</a:t>
            </a:r>
            <a:r>
              <a:rPr sz="1800" dirty="0"/>
              <a:t> D in </a:t>
            </a:r>
            <a:r>
              <a:rPr sz="1800" dirty="0" err="1"/>
              <a:t>kalcija</a:t>
            </a:r>
            <a:r>
              <a:rPr sz="1800" dirty="0"/>
              <a:t>, </a:t>
            </a:r>
            <a:r>
              <a:rPr sz="1800" dirty="0" err="1"/>
              <a:t>hormonske</a:t>
            </a:r>
            <a:r>
              <a:rPr sz="1800" dirty="0"/>
              <a:t> </a:t>
            </a:r>
            <a:r>
              <a:rPr sz="1800" dirty="0" err="1"/>
              <a:t>spremembe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Simptomi</a:t>
            </a:r>
            <a:r>
              <a:rPr sz="1800" dirty="0"/>
              <a:t>: </a:t>
            </a:r>
            <a:r>
              <a:rPr sz="1800" dirty="0" err="1"/>
              <a:t>Zlom</a:t>
            </a:r>
            <a:r>
              <a:rPr sz="1800" dirty="0"/>
              <a:t> </a:t>
            </a:r>
            <a:r>
              <a:rPr sz="1800" dirty="0" err="1"/>
              <a:t>kosti</a:t>
            </a:r>
            <a:r>
              <a:rPr sz="1800" dirty="0"/>
              <a:t>, </a:t>
            </a:r>
            <a:r>
              <a:rPr sz="1800" dirty="0" err="1"/>
              <a:t>zmanjšana</a:t>
            </a:r>
            <a:r>
              <a:rPr sz="1800" dirty="0"/>
              <a:t> </a:t>
            </a:r>
            <a:r>
              <a:rPr sz="1800" dirty="0" err="1"/>
              <a:t>telesna</a:t>
            </a:r>
            <a:r>
              <a:rPr sz="1800" dirty="0"/>
              <a:t> </a:t>
            </a:r>
            <a:r>
              <a:rPr sz="1800" dirty="0" err="1"/>
              <a:t>višina</a:t>
            </a:r>
            <a:r>
              <a:rPr sz="1800" dirty="0"/>
              <a:t>, </a:t>
            </a:r>
            <a:r>
              <a:rPr sz="1800" dirty="0" err="1"/>
              <a:t>bolečine</a:t>
            </a:r>
            <a:r>
              <a:rPr sz="1800" dirty="0"/>
              <a:t> v </a:t>
            </a:r>
            <a:r>
              <a:rPr sz="1800" dirty="0" err="1"/>
              <a:t>hrbtu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Diagnostika</a:t>
            </a:r>
            <a:r>
              <a:rPr sz="1800" dirty="0"/>
              <a:t>: </a:t>
            </a:r>
            <a:r>
              <a:rPr sz="1800" dirty="0" err="1"/>
              <a:t>Merjenje</a:t>
            </a:r>
            <a:r>
              <a:rPr sz="1800" dirty="0"/>
              <a:t> </a:t>
            </a:r>
            <a:r>
              <a:rPr sz="1800" dirty="0" err="1"/>
              <a:t>kostne</a:t>
            </a:r>
            <a:r>
              <a:rPr sz="1800" dirty="0"/>
              <a:t> </a:t>
            </a:r>
            <a:r>
              <a:rPr sz="1800" dirty="0" err="1"/>
              <a:t>gostote</a:t>
            </a:r>
            <a:r>
              <a:rPr sz="1800" dirty="0"/>
              <a:t> (DEXA).</a:t>
            </a:r>
            <a:br>
              <a:rPr sz="1800" dirty="0"/>
            </a:br>
            <a:r>
              <a:rPr sz="1800" dirty="0" err="1"/>
              <a:t>Zdravljenje</a:t>
            </a:r>
            <a:r>
              <a:rPr sz="1800" dirty="0"/>
              <a:t>: </a:t>
            </a:r>
            <a:r>
              <a:rPr sz="1800" dirty="0" err="1"/>
              <a:t>Dodatki</a:t>
            </a:r>
            <a:r>
              <a:rPr sz="1800" dirty="0"/>
              <a:t> </a:t>
            </a:r>
            <a:r>
              <a:rPr sz="1800" dirty="0" err="1"/>
              <a:t>kalcija</a:t>
            </a:r>
            <a:r>
              <a:rPr sz="1800" dirty="0"/>
              <a:t> in </a:t>
            </a:r>
            <a:r>
              <a:rPr sz="1800" dirty="0" err="1"/>
              <a:t>vitamina</a:t>
            </a:r>
            <a:r>
              <a:rPr sz="1800" dirty="0"/>
              <a:t> D, </a:t>
            </a:r>
            <a:r>
              <a:rPr sz="1800" dirty="0" err="1"/>
              <a:t>bisfosfonati</a:t>
            </a:r>
            <a:r>
              <a:rPr sz="1800" dirty="0"/>
              <a:t>, </a:t>
            </a:r>
            <a:r>
              <a:rPr sz="1800" dirty="0" err="1"/>
              <a:t>telesna</a:t>
            </a:r>
            <a:r>
              <a:rPr sz="1800" dirty="0"/>
              <a:t> </a:t>
            </a:r>
            <a:r>
              <a:rPr sz="1800" dirty="0" err="1"/>
              <a:t>aktivnost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Prehrana</a:t>
            </a:r>
            <a:r>
              <a:rPr sz="1800" dirty="0"/>
              <a:t>: </a:t>
            </a:r>
            <a:r>
              <a:rPr sz="1800" dirty="0" err="1"/>
              <a:t>Bogata</a:t>
            </a:r>
            <a:r>
              <a:rPr sz="1800" dirty="0"/>
              <a:t> s </a:t>
            </a:r>
            <a:r>
              <a:rPr sz="1800" dirty="0" err="1"/>
              <a:t>kalcijem</a:t>
            </a:r>
            <a:r>
              <a:rPr sz="1800" dirty="0"/>
              <a:t> (</a:t>
            </a:r>
            <a:r>
              <a:rPr sz="1800" dirty="0" err="1"/>
              <a:t>mlečni</a:t>
            </a:r>
            <a:r>
              <a:rPr sz="1800" dirty="0"/>
              <a:t> </a:t>
            </a:r>
            <a:r>
              <a:rPr sz="1800" dirty="0" err="1"/>
              <a:t>izdelki</a:t>
            </a:r>
            <a:r>
              <a:rPr sz="1800" dirty="0"/>
              <a:t>, </a:t>
            </a:r>
            <a:r>
              <a:rPr sz="1800" dirty="0" err="1"/>
              <a:t>zelenolistna</a:t>
            </a:r>
            <a:r>
              <a:rPr sz="1800" dirty="0"/>
              <a:t> </a:t>
            </a:r>
            <a:r>
              <a:rPr sz="1800" dirty="0" err="1"/>
              <a:t>zelenjava</a:t>
            </a:r>
            <a:r>
              <a:rPr sz="1800" dirty="0"/>
              <a:t>), vitamin D.</a:t>
            </a:r>
            <a:br>
              <a:rPr sz="1800" dirty="0"/>
            </a:br>
            <a:r>
              <a:rPr sz="1800" dirty="0" err="1"/>
              <a:t>Preprečevanje</a:t>
            </a:r>
            <a:r>
              <a:rPr sz="1800" dirty="0"/>
              <a:t>: </a:t>
            </a:r>
            <a:r>
              <a:rPr sz="1800" dirty="0" err="1"/>
              <a:t>Telesna</a:t>
            </a:r>
            <a:r>
              <a:rPr sz="1800" dirty="0"/>
              <a:t> </a:t>
            </a:r>
            <a:r>
              <a:rPr sz="1800" dirty="0" err="1"/>
              <a:t>dejavnost</a:t>
            </a:r>
            <a:r>
              <a:rPr sz="1800" dirty="0"/>
              <a:t>, </a:t>
            </a:r>
            <a:r>
              <a:rPr sz="1800" dirty="0" err="1"/>
              <a:t>zadosten</a:t>
            </a:r>
            <a:r>
              <a:rPr sz="1800" dirty="0"/>
              <a:t> </a:t>
            </a:r>
            <a:r>
              <a:rPr sz="1800" dirty="0" err="1"/>
              <a:t>vnos</a:t>
            </a:r>
            <a:r>
              <a:rPr sz="1800" dirty="0"/>
              <a:t> </a:t>
            </a:r>
            <a:r>
              <a:rPr sz="1800" dirty="0" err="1"/>
              <a:t>kalcija</a:t>
            </a:r>
            <a:r>
              <a:rPr sz="1800" dirty="0"/>
              <a:t> in </a:t>
            </a:r>
            <a:r>
              <a:rPr sz="1800" dirty="0" err="1"/>
              <a:t>vitamina</a:t>
            </a:r>
            <a:r>
              <a:rPr sz="1800" dirty="0"/>
              <a:t> 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Rectangle 3100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3" name="Rectangle 3102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5" name="Rectangle 3104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7" name="Rectangle 3106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9680" y="-4668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9" name="Rectangle 3108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1" name="Rectangle 3110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9680" y="6494325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3" name="Rectangle 3112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50" y="158782"/>
            <a:ext cx="8902699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Osteoporoza">
            <a:extLst>
              <a:ext uri="{FF2B5EF4-FFF2-40B4-BE49-F238E27FC236}">
                <a16:creationId xmlns:a16="http://schemas.microsoft.com/office/drawing/2014/main" id="{88EE6BFA-25A6-F7B9-1A08-87EB08FDAB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282" y="480515"/>
            <a:ext cx="8155435" cy="589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062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66" y="211394"/>
            <a:ext cx="7187381" cy="1485900"/>
          </a:xfrm>
        </p:spPr>
        <p:txBody>
          <a:bodyPr/>
          <a:lstStyle/>
          <a:p>
            <a:r>
              <a:rPr lang="sl-SI" b="1" dirty="0">
                <a:highlight>
                  <a:srgbClr val="FFFF00"/>
                </a:highlight>
                <a:hlinkClick r:id="rId2"/>
              </a:rPr>
              <a:t>BOLEZNI SRCA IN OŽILJA</a:t>
            </a:r>
            <a:endParaRPr lang="sl-SI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084" y="1445342"/>
            <a:ext cx="7472516" cy="5201264"/>
          </a:xfrm>
        </p:spPr>
        <p:txBody>
          <a:bodyPr>
            <a:normAutofit/>
          </a:bodyPr>
          <a:lstStyle/>
          <a:p>
            <a:pPr marL="0" indent="0" algn="l">
              <a:lnSpc>
                <a:spcPct val="200000"/>
              </a:lnSpc>
              <a:buNone/>
              <a:defRPr sz="1400"/>
            </a:pPr>
            <a:r>
              <a:rPr lang="sl-SI" sz="1800" dirty="0"/>
              <a:t>Definicija: skupina bolezni, ki prizadenejo srce in krvne žile (npr. Hipertenzija, koronarna bolezen).</a:t>
            </a:r>
            <a:br>
              <a:rPr lang="sl-SI" sz="1800" dirty="0"/>
            </a:br>
            <a:r>
              <a:rPr lang="sl-SI" sz="1800" dirty="0"/>
              <a:t>Vzroki: visok krvni tlak, holesterol, kajenje, nezdrava prehrana, stres.</a:t>
            </a:r>
            <a:br>
              <a:rPr lang="sl-SI" sz="1800" dirty="0"/>
            </a:br>
            <a:r>
              <a:rPr lang="sl-SI" sz="1800" dirty="0"/>
              <a:t>Simptomi: bolečina v prsih, utrujenost, oteženo dihanje, srčni infarkt.</a:t>
            </a:r>
            <a:br>
              <a:rPr lang="sl-SI" sz="1800" dirty="0"/>
            </a:br>
            <a:r>
              <a:rPr lang="sl-SI" sz="1800" dirty="0"/>
              <a:t>Diagnostika: EKG, </a:t>
            </a:r>
            <a:r>
              <a:rPr lang="sl-SI" sz="1800" dirty="0" err="1"/>
              <a:t>ehokardiografija</a:t>
            </a:r>
            <a:r>
              <a:rPr lang="sl-SI" sz="1800" dirty="0"/>
              <a:t>, stresni testi, krvni testi.</a:t>
            </a:r>
            <a:br>
              <a:rPr lang="sl-SI" sz="1800" dirty="0"/>
            </a:br>
            <a:r>
              <a:rPr lang="sl-SI" sz="1800" dirty="0"/>
              <a:t>Zdravljenje: spremembe življenjskega sloga, zdravila, kirurški posegi.</a:t>
            </a:r>
            <a:br>
              <a:rPr lang="sl-SI" sz="1800" dirty="0"/>
            </a:br>
            <a:r>
              <a:rPr lang="sl-SI" sz="1800" dirty="0"/>
              <a:t>Prehrana: mediteranski tip prehrane, zmanjšanje soli, nasičenih maščob.</a:t>
            </a:r>
            <a:br>
              <a:rPr lang="sl-SI" sz="1800" dirty="0"/>
            </a:br>
            <a:r>
              <a:rPr lang="sl-SI" sz="1800" dirty="0"/>
              <a:t>Preprečevanje: redna telesna aktivnost, ne-kajenje, </a:t>
            </a:r>
            <a:r>
              <a:rPr lang="sl-SI" sz="1800" b="1" dirty="0">
                <a:hlinkClick r:id="rId3"/>
              </a:rPr>
              <a:t>uravnotežena prehrana.</a:t>
            </a:r>
            <a:endParaRPr lang="sl-SI" sz="18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E0FDBC02-48C1-48B7-BF61-2D10CC72F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4462AAD0-42E1-4737-9C88-868AC0C1D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B8A582B3-A3B3-49D5-BBF0-98FEA4C2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9680" y="-4668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5" name="Rectangle 10254">
            <a:extLst>
              <a:ext uri="{FF2B5EF4-FFF2-40B4-BE49-F238E27FC236}">
                <a16:creationId xmlns:a16="http://schemas.microsoft.com/office/drawing/2014/main" id="{EE143F64-D44C-4123-A2E1-FEC1C3F30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7" name="Rectangle 10256">
            <a:extLst>
              <a:ext uri="{FF2B5EF4-FFF2-40B4-BE49-F238E27FC236}">
                <a16:creationId xmlns:a16="http://schemas.microsoft.com/office/drawing/2014/main" id="{17DB13B9-D0D4-4393-AFAB-2B39448B2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9680" y="6494325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5 opozorilnih znakov bolezni srca in ožilja, ki jih morate poznati ...">
            <a:extLst>
              <a:ext uri="{FF2B5EF4-FFF2-40B4-BE49-F238E27FC236}">
                <a16:creationId xmlns:a16="http://schemas.microsoft.com/office/drawing/2014/main" id="{3F3B206B-3A90-E382-7C88-8ACAEBF763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8" r="1" b="14631"/>
          <a:stretch>
            <a:fillRect/>
          </a:stretch>
        </p:blipFill>
        <p:spPr bwMode="auto">
          <a:xfrm>
            <a:off x="120650" y="160867"/>
            <a:ext cx="8902699" cy="653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983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ectangle 13318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28" name="Rectangle 13320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0" name="Rectangle 13322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5" name="Rectangle 13324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9680" y="-4668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7" name="Rectangle 13326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9" name="Rectangle 13328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9680" y="6494325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1" name="Rectangle 13330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50" y="158782"/>
            <a:ext cx="8902699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Celostna obravnava srčno žilnih bolezni - ateroskleroza - Društvo za ...">
            <a:extLst>
              <a:ext uri="{FF2B5EF4-FFF2-40B4-BE49-F238E27FC236}">
                <a16:creationId xmlns:a16="http://schemas.microsoft.com/office/drawing/2014/main" id="{D81B444E-E669-A711-2D03-B87A9EFBD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619432"/>
            <a:ext cx="6143318" cy="614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669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99" y="77429"/>
            <a:ext cx="7938319" cy="1485900"/>
          </a:xfrm>
        </p:spPr>
        <p:txBody>
          <a:bodyPr/>
          <a:lstStyle/>
          <a:p>
            <a:r>
              <a:rPr lang="sl-SI" b="1" dirty="0">
                <a:highlight>
                  <a:srgbClr val="FFFF00"/>
                </a:highlight>
              </a:rPr>
              <a:t>BOLEZNI ŽELODCA IN ČREVESJA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904569"/>
            <a:ext cx="7505700" cy="4962832"/>
          </a:xfrm>
        </p:spPr>
        <p:txBody>
          <a:bodyPr>
            <a:normAutofit/>
          </a:bodyPr>
          <a:lstStyle/>
          <a:p>
            <a:pPr marL="0" indent="0" algn="l">
              <a:lnSpc>
                <a:spcPct val="200000"/>
              </a:lnSpc>
              <a:buNone/>
              <a:defRPr sz="1400"/>
            </a:pPr>
            <a:r>
              <a:rPr sz="1800" dirty="0" err="1"/>
              <a:t>Definicija</a:t>
            </a:r>
            <a:r>
              <a:rPr sz="1800" dirty="0"/>
              <a:t>: </a:t>
            </a:r>
            <a:r>
              <a:rPr sz="1800" dirty="0" err="1"/>
              <a:t>Motnje</a:t>
            </a:r>
            <a:r>
              <a:rPr sz="1800" dirty="0"/>
              <a:t> </a:t>
            </a:r>
            <a:r>
              <a:rPr sz="1800" dirty="0" err="1"/>
              <a:t>prebavil</a:t>
            </a:r>
            <a:r>
              <a:rPr sz="1800" dirty="0"/>
              <a:t> </a:t>
            </a:r>
            <a:r>
              <a:rPr sz="1800" dirty="0" err="1"/>
              <a:t>kot</a:t>
            </a:r>
            <a:r>
              <a:rPr sz="1800" dirty="0"/>
              <a:t> so gastritis, </a:t>
            </a:r>
            <a:r>
              <a:rPr sz="1800" dirty="0" err="1"/>
              <a:t>razjede</a:t>
            </a:r>
            <a:r>
              <a:rPr sz="1800" dirty="0"/>
              <a:t>, IBS, </a:t>
            </a:r>
            <a:r>
              <a:rPr sz="1800" dirty="0" err="1"/>
              <a:t>Crohnova</a:t>
            </a:r>
            <a:r>
              <a:rPr sz="1800" dirty="0"/>
              <a:t> </a:t>
            </a:r>
            <a:r>
              <a:rPr sz="1800" dirty="0" err="1"/>
              <a:t>bolezen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Vzroki</a:t>
            </a:r>
            <a:r>
              <a:rPr sz="1800" dirty="0"/>
              <a:t>: </a:t>
            </a:r>
            <a:r>
              <a:rPr sz="1800" dirty="0" err="1"/>
              <a:t>Stres</a:t>
            </a:r>
            <a:r>
              <a:rPr sz="1800" dirty="0"/>
              <a:t>, </a:t>
            </a:r>
            <a:r>
              <a:rPr sz="1800" dirty="0" err="1"/>
              <a:t>okužbe</a:t>
            </a:r>
            <a:r>
              <a:rPr sz="1800" dirty="0"/>
              <a:t> (</a:t>
            </a:r>
            <a:r>
              <a:rPr sz="1800" dirty="0" err="1"/>
              <a:t>npr</a:t>
            </a:r>
            <a:r>
              <a:rPr sz="1800" dirty="0"/>
              <a:t>. H. pylori), </a:t>
            </a:r>
            <a:r>
              <a:rPr sz="1800" dirty="0" err="1"/>
              <a:t>prehrana</a:t>
            </a:r>
            <a:r>
              <a:rPr sz="1800" dirty="0"/>
              <a:t>, </a:t>
            </a:r>
            <a:r>
              <a:rPr sz="1800" dirty="0" err="1"/>
              <a:t>dednost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Simptomi</a:t>
            </a:r>
            <a:r>
              <a:rPr sz="1800" dirty="0"/>
              <a:t>: </a:t>
            </a:r>
            <a:r>
              <a:rPr sz="1800" dirty="0" err="1"/>
              <a:t>Bolečine</a:t>
            </a:r>
            <a:r>
              <a:rPr sz="1800" dirty="0"/>
              <a:t> v </a:t>
            </a:r>
            <a:r>
              <a:rPr sz="1800" dirty="0" err="1"/>
              <a:t>trebuhu</a:t>
            </a:r>
            <a:r>
              <a:rPr sz="1800" dirty="0"/>
              <a:t>, </a:t>
            </a:r>
            <a:r>
              <a:rPr sz="1800" dirty="0" err="1"/>
              <a:t>napenjanje</a:t>
            </a:r>
            <a:r>
              <a:rPr sz="1800" dirty="0"/>
              <a:t>, </a:t>
            </a:r>
            <a:r>
              <a:rPr sz="1800" dirty="0" err="1"/>
              <a:t>diareja</a:t>
            </a:r>
            <a:r>
              <a:rPr sz="1800" dirty="0"/>
              <a:t> </a:t>
            </a:r>
            <a:r>
              <a:rPr sz="1800" dirty="0" err="1"/>
              <a:t>ali</a:t>
            </a:r>
            <a:r>
              <a:rPr sz="1800" dirty="0"/>
              <a:t> </a:t>
            </a:r>
            <a:r>
              <a:rPr sz="1800" dirty="0" err="1"/>
              <a:t>zaprtje</a:t>
            </a:r>
            <a:r>
              <a:rPr sz="1800" dirty="0"/>
              <a:t>, </a:t>
            </a:r>
            <a:r>
              <a:rPr sz="1800" dirty="0" err="1"/>
              <a:t>slabost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Diagnostika</a:t>
            </a:r>
            <a:r>
              <a:rPr sz="1800" dirty="0"/>
              <a:t>: </a:t>
            </a:r>
            <a:r>
              <a:rPr sz="1800" dirty="0" err="1"/>
              <a:t>Endoskopija</a:t>
            </a:r>
            <a:r>
              <a:rPr sz="1800" dirty="0"/>
              <a:t>, </a:t>
            </a:r>
            <a:r>
              <a:rPr sz="1800" dirty="0" err="1"/>
              <a:t>kolonoskopija</a:t>
            </a:r>
            <a:r>
              <a:rPr sz="1800" dirty="0"/>
              <a:t>, </a:t>
            </a:r>
            <a:r>
              <a:rPr sz="1800" dirty="0" err="1"/>
              <a:t>krvne</a:t>
            </a:r>
            <a:r>
              <a:rPr sz="1800" dirty="0"/>
              <a:t> in </a:t>
            </a:r>
            <a:r>
              <a:rPr sz="1800" dirty="0" err="1"/>
              <a:t>blato</a:t>
            </a:r>
            <a:r>
              <a:rPr sz="1800" dirty="0"/>
              <a:t> </a:t>
            </a:r>
            <a:r>
              <a:rPr sz="1800" dirty="0" err="1"/>
              <a:t>analize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Zdravljenje</a:t>
            </a:r>
            <a:r>
              <a:rPr sz="1800" dirty="0"/>
              <a:t>: Glede </a:t>
            </a:r>
            <a:r>
              <a:rPr sz="1800" dirty="0" err="1"/>
              <a:t>na</a:t>
            </a:r>
            <a:r>
              <a:rPr sz="1800" dirty="0"/>
              <a:t> </a:t>
            </a:r>
            <a:r>
              <a:rPr sz="1800" dirty="0" err="1"/>
              <a:t>bolezen</a:t>
            </a:r>
            <a:r>
              <a:rPr sz="1800" dirty="0"/>
              <a:t> – </a:t>
            </a:r>
            <a:r>
              <a:rPr sz="1800" dirty="0" err="1"/>
              <a:t>zdravila</a:t>
            </a:r>
            <a:r>
              <a:rPr sz="1800" dirty="0"/>
              <a:t>, </a:t>
            </a:r>
            <a:r>
              <a:rPr sz="1800" dirty="0" err="1"/>
              <a:t>sprememba</a:t>
            </a:r>
            <a:r>
              <a:rPr sz="1800" dirty="0"/>
              <a:t> </a:t>
            </a:r>
            <a:r>
              <a:rPr sz="1800" dirty="0" err="1"/>
              <a:t>prehrane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Prehrana</a:t>
            </a:r>
            <a:r>
              <a:rPr sz="1800" dirty="0"/>
              <a:t>: </a:t>
            </a:r>
            <a:r>
              <a:rPr sz="1800" dirty="0" err="1"/>
              <a:t>Lahko</a:t>
            </a:r>
            <a:r>
              <a:rPr sz="1800" dirty="0"/>
              <a:t> </a:t>
            </a:r>
            <a:r>
              <a:rPr sz="1800" dirty="0" err="1"/>
              <a:t>prebavljiva</a:t>
            </a:r>
            <a:r>
              <a:rPr sz="1800" dirty="0"/>
              <a:t> </a:t>
            </a:r>
            <a:r>
              <a:rPr sz="1800" dirty="0" err="1"/>
              <a:t>hrana</a:t>
            </a:r>
            <a:r>
              <a:rPr sz="1800" dirty="0"/>
              <a:t>, </a:t>
            </a:r>
            <a:r>
              <a:rPr sz="1800" dirty="0" err="1"/>
              <a:t>izogibanje</a:t>
            </a:r>
            <a:r>
              <a:rPr sz="1800" dirty="0"/>
              <a:t> </a:t>
            </a:r>
            <a:r>
              <a:rPr sz="1800" dirty="0" err="1"/>
              <a:t>začimbam</a:t>
            </a:r>
            <a:r>
              <a:rPr sz="1800" dirty="0"/>
              <a:t>, </a:t>
            </a:r>
            <a:r>
              <a:rPr sz="1800" dirty="0" err="1"/>
              <a:t>dietna</a:t>
            </a:r>
            <a:r>
              <a:rPr sz="1800" dirty="0"/>
              <a:t> </a:t>
            </a:r>
            <a:r>
              <a:rPr sz="1800" dirty="0" err="1"/>
              <a:t>prehrana</a:t>
            </a:r>
            <a:r>
              <a:rPr sz="1800" dirty="0"/>
              <a:t> (FODMAP).</a:t>
            </a:r>
            <a:br>
              <a:rPr sz="1800" dirty="0"/>
            </a:br>
            <a:r>
              <a:rPr sz="1800" dirty="0" err="1"/>
              <a:t>Preprečevanje</a:t>
            </a:r>
            <a:r>
              <a:rPr sz="1800" dirty="0"/>
              <a:t>: </a:t>
            </a:r>
            <a:r>
              <a:rPr sz="1800" dirty="0" err="1"/>
              <a:t>Zdrava</a:t>
            </a:r>
            <a:r>
              <a:rPr sz="1800" dirty="0"/>
              <a:t> </a:t>
            </a:r>
            <a:r>
              <a:rPr sz="1800" dirty="0" err="1"/>
              <a:t>prehrana</a:t>
            </a:r>
            <a:r>
              <a:rPr sz="1800" dirty="0"/>
              <a:t>, </a:t>
            </a:r>
            <a:r>
              <a:rPr sz="1800" dirty="0" err="1"/>
              <a:t>izogibanje</a:t>
            </a:r>
            <a:r>
              <a:rPr sz="1800" dirty="0"/>
              <a:t> </a:t>
            </a:r>
            <a:r>
              <a:rPr sz="1800" dirty="0" err="1"/>
              <a:t>stresu</a:t>
            </a:r>
            <a:r>
              <a:rPr sz="1800" dirty="0"/>
              <a:t>, </a:t>
            </a:r>
            <a:r>
              <a:rPr sz="1800" dirty="0" err="1"/>
              <a:t>ustrezna</a:t>
            </a:r>
            <a:r>
              <a:rPr sz="1800" dirty="0"/>
              <a:t> </a:t>
            </a:r>
            <a:r>
              <a:rPr sz="1800" dirty="0" err="1"/>
              <a:t>higiena</a:t>
            </a:r>
            <a:r>
              <a:rPr sz="1800" dirty="0"/>
              <a:t> </a:t>
            </a:r>
            <a:r>
              <a:rPr sz="1800" dirty="0" err="1"/>
              <a:t>hrane</a:t>
            </a:r>
            <a:r>
              <a:rPr sz="1800" dirty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16390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386" name="Picture 2" descr="Dieta ob boleznih želodca in dvanajstnika - DZdravje">
            <a:extLst>
              <a:ext uri="{FF2B5EF4-FFF2-40B4-BE49-F238E27FC236}">
                <a16:creationId xmlns:a16="http://schemas.microsoft.com/office/drawing/2014/main" id="{963827B9-7124-AA5C-D5AE-14763A3DA8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>
            <a:fillRect/>
          </a:stretch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64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18438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434" name="Picture 2" descr="Vse bolezni se pričnejo v črevesju - Sindrom prepustnega črevesja ...">
            <a:extLst>
              <a:ext uri="{FF2B5EF4-FFF2-40B4-BE49-F238E27FC236}">
                <a16:creationId xmlns:a16="http://schemas.microsoft.com/office/drawing/2014/main" id="{17F42A58-1FE2-74C3-6A38-EF83DDD4AD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r="10091" b="-1"/>
          <a:stretch>
            <a:fillRect/>
          </a:stretch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654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46" name="Picture 2" descr="Debelost kot bolezen: kako nevarna je? - Sophyto.si">
            <a:extLst>
              <a:ext uri="{FF2B5EF4-FFF2-40B4-BE49-F238E27FC236}">
                <a16:creationId xmlns:a16="http://schemas.microsoft.com/office/drawing/2014/main" id="{321F192C-D055-7179-626F-D941582886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 r="10264"/>
          <a:stretch>
            <a:fillRect/>
          </a:stretch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559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14342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38" name="Picture 2" descr="Debelost kot dejavnik tveganja za srčno žilne bolezni - Društvo za ...">
            <a:extLst>
              <a:ext uri="{FF2B5EF4-FFF2-40B4-BE49-F238E27FC236}">
                <a16:creationId xmlns:a16="http://schemas.microsoft.com/office/drawing/2014/main" id="{B76774B3-3F7C-773A-2735-0A337900D7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r="3266" b="1"/>
          <a:stretch>
            <a:fillRect/>
          </a:stretch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87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highlight>
                  <a:srgbClr val="FFFF00"/>
                </a:highlight>
              </a:rPr>
              <a:t>Putika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245" y="1494503"/>
            <a:ext cx="7423355" cy="4372897"/>
          </a:xfrm>
        </p:spPr>
        <p:txBody>
          <a:bodyPr>
            <a:normAutofit/>
          </a:bodyPr>
          <a:lstStyle/>
          <a:p>
            <a:pPr marL="0" indent="0" algn="l">
              <a:lnSpc>
                <a:spcPct val="200000"/>
              </a:lnSpc>
              <a:buNone/>
              <a:defRPr sz="1400"/>
            </a:pPr>
            <a:r>
              <a:rPr sz="1800" dirty="0" err="1"/>
              <a:t>Definicija</a:t>
            </a:r>
            <a:r>
              <a:rPr sz="1800" dirty="0"/>
              <a:t>: </a:t>
            </a:r>
            <a:r>
              <a:rPr sz="1800" dirty="0" err="1"/>
              <a:t>Oblika</a:t>
            </a:r>
            <a:r>
              <a:rPr sz="1800" dirty="0"/>
              <a:t> </a:t>
            </a:r>
            <a:r>
              <a:rPr sz="1800" dirty="0" err="1"/>
              <a:t>artritisa</a:t>
            </a:r>
            <a:r>
              <a:rPr sz="1800" dirty="0"/>
              <a:t>, ki jo </a:t>
            </a:r>
            <a:r>
              <a:rPr sz="1800" dirty="0" err="1"/>
              <a:t>povzroča</a:t>
            </a:r>
            <a:r>
              <a:rPr sz="1800" dirty="0"/>
              <a:t> </a:t>
            </a:r>
            <a:r>
              <a:rPr sz="1800" dirty="0" err="1"/>
              <a:t>kopičenje</a:t>
            </a:r>
            <a:r>
              <a:rPr sz="1800" dirty="0"/>
              <a:t> </a:t>
            </a:r>
            <a:r>
              <a:rPr sz="1800" dirty="0" err="1"/>
              <a:t>sečne</a:t>
            </a:r>
            <a:r>
              <a:rPr sz="1800" dirty="0"/>
              <a:t> </a:t>
            </a:r>
            <a:r>
              <a:rPr sz="1800" dirty="0" err="1"/>
              <a:t>kisline</a:t>
            </a:r>
            <a:r>
              <a:rPr sz="1800" dirty="0"/>
              <a:t> v </a:t>
            </a:r>
            <a:r>
              <a:rPr sz="1800" dirty="0" err="1"/>
              <a:t>sklepih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Vzroki</a:t>
            </a:r>
            <a:r>
              <a:rPr sz="1800" dirty="0"/>
              <a:t>: </a:t>
            </a:r>
            <a:r>
              <a:rPr sz="1800" dirty="0" err="1"/>
              <a:t>Visok</a:t>
            </a:r>
            <a:r>
              <a:rPr sz="1800" dirty="0"/>
              <a:t> </a:t>
            </a:r>
            <a:r>
              <a:rPr sz="1800" dirty="0" err="1"/>
              <a:t>vnos</a:t>
            </a:r>
            <a:r>
              <a:rPr sz="1800" dirty="0"/>
              <a:t> </a:t>
            </a:r>
            <a:r>
              <a:rPr sz="1800" dirty="0" err="1"/>
              <a:t>purinov</a:t>
            </a:r>
            <a:r>
              <a:rPr sz="1800" dirty="0"/>
              <a:t>, </a:t>
            </a:r>
            <a:r>
              <a:rPr sz="1800" dirty="0" err="1"/>
              <a:t>alkohol</a:t>
            </a:r>
            <a:r>
              <a:rPr sz="1800" dirty="0"/>
              <a:t>, </a:t>
            </a:r>
            <a:r>
              <a:rPr sz="1800" dirty="0" err="1"/>
              <a:t>ledvična</a:t>
            </a:r>
            <a:r>
              <a:rPr sz="1800" dirty="0"/>
              <a:t> </a:t>
            </a:r>
            <a:r>
              <a:rPr sz="1800" dirty="0" err="1"/>
              <a:t>odpoved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Simptomi</a:t>
            </a:r>
            <a:r>
              <a:rPr sz="1800" dirty="0"/>
              <a:t>: </a:t>
            </a:r>
            <a:r>
              <a:rPr sz="1800" dirty="0" err="1"/>
              <a:t>Nenadna</a:t>
            </a:r>
            <a:r>
              <a:rPr sz="1800" dirty="0"/>
              <a:t> </a:t>
            </a:r>
            <a:r>
              <a:rPr sz="1800" dirty="0" err="1"/>
              <a:t>bolečina</a:t>
            </a:r>
            <a:r>
              <a:rPr sz="1800" dirty="0"/>
              <a:t> v </a:t>
            </a:r>
            <a:r>
              <a:rPr sz="1800" dirty="0" err="1"/>
              <a:t>sklepu</a:t>
            </a:r>
            <a:r>
              <a:rPr sz="1800" dirty="0"/>
              <a:t>, </a:t>
            </a:r>
            <a:r>
              <a:rPr sz="1800" dirty="0" err="1"/>
              <a:t>oteklina</a:t>
            </a:r>
            <a:r>
              <a:rPr sz="1800" dirty="0"/>
              <a:t>, </a:t>
            </a:r>
            <a:r>
              <a:rPr sz="1800" dirty="0" err="1"/>
              <a:t>rdečina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Diagnostika</a:t>
            </a:r>
            <a:r>
              <a:rPr sz="1800" dirty="0"/>
              <a:t>: </a:t>
            </a:r>
            <a:r>
              <a:rPr sz="1800" dirty="0" err="1"/>
              <a:t>Analiza</a:t>
            </a:r>
            <a:r>
              <a:rPr sz="1800" dirty="0"/>
              <a:t> </a:t>
            </a:r>
            <a:r>
              <a:rPr sz="1800" dirty="0" err="1"/>
              <a:t>sinovialne</a:t>
            </a:r>
            <a:r>
              <a:rPr sz="1800" dirty="0"/>
              <a:t> </a:t>
            </a:r>
            <a:r>
              <a:rPr sz="1800" dirty="0" err="1"/>
              <a:t>tekočine</a:t>
            </a:r>
            <a:r>
              <a:rPr sz="1800" dirty="0"/>
              <a:t>, </a:t>
            </a:r>
            <a:r>
              <a:rPr sz="1800" dirty="0" err="1"/>
              <a:t>krvni</a:t>
            </a:r>
            <a:r>
              <a:rPr sz="1800" dirty="0"/>
              <a:t> </a:t>
            </a:r>
            <a:r>
              <a:rPr sz="1800" dirty="0" err="1"/>
              <a:t>testi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Zdravljenje</a:t>
            </a:r>
            <a:r>
              <a:rPr sz="1800" dirty="0"/>
              <a:t>: </a:t>
            </a:r>
            <a:r>
              <a:rPr sz="1800" dirty="0" err="1"/>
              <a:t>Zdravila</a:t>
            </a:r>
            <a:r>
              <a:rPr sz="1800" dirty="0"/>
              <a:t> za </a:t>
            </a:r>
            <a:r>
              <a:rPr sz="1800" dirty="0" err="1"/>
              <a:t>znižanje</a:t>
            </a:r>
            <a:r>
              <a:rPr sz="1800" dirty="0"/>
              <a:t> </a:t>
            </a:r>
            <a:r>
              <a:rPr sz="1800" dirty="0" err="1"/>
              <a:t>sečne</a:t>
            </a:r>
            <a:r>
              <a:rPr sz="1800" dirty="0"/>
              <a:t> </a:t>
            </a:r>
            <a:r>
              <a:rPr sz="1800" dirty="0" err="1"/>
              <a:t>kisline</a:t>
            </a:r>
            <a:r>
              <a:rPr sz="1800" dirty="0"/>
              <a:t>, </a:t>
            </a:r>
            <a:r>
              <a:rPr sz="1800" dirty="0" err="1"/>
              <a:t>protivnetna</a:t>
            </a:r>
            <a:r>
              <a:rPr sz="1800" dirty="0"/>
              <a:t> </a:t>
            </a:r>
            <a:r>
              <a:rPr sz="1800" dirty="0" err="1"/>
              <a:t>zdravila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Prehrana</a:t>
            </a:r>
            <a:r>
              <a:rPr sz="1800" dirty="0"/>
              <a:t>: </a:t>
            </a:r>
            <a:r>
              <a:rPr sz="1800" dirty="0" err="1"/>
              <a:t>Izogibanje</a:t>
            </a:r>
            <a:r>
              <a:rPr sz="1800" dirty="0"/>
              <a:t> </a:t>
            </a:r>
            <a:r>
              <a:rPr sz="1800" dirty="0" err="1"/>
              <a:t>mesnim</a:t>
            </a:r>
            <a:r>
              <a:rPr sz="1800" dirty="0"/>
              <a:t> </a:t>
            </a:r>
            <a:r>
              <a:rPr sz="1800" dirty="0" err="1"/>
              <a:t>izdelkom</a:t>
            </a:r>
            <a:r>
              <a:rPr sz="1800" dirty="0"/>
              <a:t>, </a:t>
            </a:r>
            <a:r>
              <a:rPr sz="1800" dirty="0" err="1"/>
              <a:t>alkoholnim</a:t>
            </a:r>
            <a:r>
              <a:rPr sz="1800" dirty="0"/>
              <a:t> </a:t>
            </a:r>
            <a:r>
              <a:rPr sz="1800" dirty="0" err="1"/>
              <a:t>pijačam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Preprečevanje</a:t>
            </a:r>
            <a:r>
              <a:rPr sz="1800" dirty="0"/>
              <a:t>: </a:t>
            </a:r>
            <a:r>
              <a:rPr sz="1800" dirty="0" err="1"/>
              <a:t>Hidracija</a:t>
            </a:r>
            <a:r>
              <a:rPr sz="1800" dirty="0"/>
              <a:t>, </a:t>
            </a:r>
            <a:r>
              <a:rPr sz="1800" dirty="0" err="1"/>
              <a:t>uravnotežena</a:t>
            </a:r>
            <a:r>
              <a:rPr sz="1800" dirty="0"/>
              <a:t> </a:t>
            </a:r>
            <a:r>
              <a:rPr sz="1800" dirty="0" err="1"/>
              <a:t>prehrana</a:t>
            </a:r>
            <a:r>
              <a:rPr sz="1800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9680" y="-4668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5" name="Rectangle 7184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9680" y="6494325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7" name="Rectangle 7186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50" y="158782"/>
            <a:ext cx="8902699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Putika: simptomi, prepoznavanje. Kaj storiti? Pomoč na domu">
            <a:extLst>
              <a:ext uri="{FF2B5EF4-FFF2-40B4-BE49-F238E27FC236}">
                <a16:creationId xmlns:a16="http://schemas.microsoft.com/office/drawing/2014/main" id="{A2941B2E-CEBA-13FF-1B83-578CD3EB61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950" y="978376"/>
            <a:ext cx="8420099" cy="489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532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highlight>
                  <a:srgbClr val="FFFF00"/>
                </a:highlight>
                <a:hlinkClick r:id="rId2"/>
              </a:rPr>
              <a:t>ALERGIJE</a:t>
            </a:r>
            <a:endParaRPr lang="sl-SI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258" y="1376516"/>
            <a:ext cx="7541342" cy="4490884"/>
          </a:xfrm>
        </p:spPr>
        <p:txBody>
          <a:bodyPr>
            <a:normAutofit/>
          </a:bodyPr>
          <a:lstStyle/>
          <a:p>
            <a:pPr marL="0" indent="0" algn="l">
              <a:lnSpc>
                <a:spcPct val="200000"/>
              </a:lnSpc>
              <a:buNone/>
              <a:defRPr sz="1400"/>
            </a:pPr>
            <a:r>
              <a:rPr sz="1800" dirty="0" err="1"/>
              <a:t>Definicija</a:t>
            </a:r>
            <a:r>
              <a:rPr sz="1800" dirty="0"/>
              <a:t>: </a:t>
            </a:r>
            <a:r>
              <a:rPr sz="1800" dirty="0" err="1"/>
              <a:t>Pretiran</a:t>
            </a:r>
            <a:r>
              <a:rPr sz="1800" dirty="0"/>
              <a:t> </a:t>
            </a:r>
            <a:r>
              <a:rPr sz="1800" dirty="0" err="1"/>
              <a:t>odziv</a:t>
            </a:r>
            <a:r>
              <a:rPr sz="1800" dirty="0"/>
              <a:t> </a:t>
            </a:r>
            <a:r>
              <a:rPr sz="1800" dirty="0" err="1"/>
              <a:t>imunskega</a:t>
            </a:r>
            <a:r>
              <a:rPr sz="1800" dirty="0"/>
              <a:t> </a:t>
            </a:r>
            <a:r>
              <a:rPr sz="1800" dirty="0" err="1"/>
              <a:t>sistema</a:t>
            </a:r>
            <a:r>
              <a:rPr sz="1800" dirty="0"/>
              <a:t> </a:t>
            </a:r>
            <a:r>
              <a:rPr sz="1800" dirty="0" err="1"/>
              <a:t>na</a:t>
            </a:r>
            <a:r>
              <a:rPr sz="1800" dirty="0"/>
              <a:t> </a:t>
            </a:r>
            <a:r>
              <a:rPr sz="1800" dirty="0" err="1"/>
              <a:t>običajno</a:t>
            </a:r>
            <a:r>
              <a:rPr sz="1800" dirty="0"/>
              <a:t> </a:t>
            </a:r>
            <a:r>
              <a:rPr sz="1800" dirty="0" err="1"/>
              <a:t>neškodljive</a:t>
            </a:r>
            <a:r>
              <a:rPr sz="1800" dirty="0"/>
              <a:t> </a:t>
            </a:r>
            <a:r>
              <a:rPr sz="1800" dirty="0" err="1"/>
              <a:t>snovi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Vzroki</a:t>
            </a:r>
            <a:r>
              <a:rPr sz="1800" dirty="0"/>
              <a:t>: </a:t>
            </a:r>
            <a:r>
              <a:rPr sz="1800" dirty="0" err="1"/>
              <a:t>Genetska</a:t>
            </a:r>
            <a:r>
              <a:rPr sz="1800" dirty="0"/>
              <a:t> </a:t>
            </a:r>
            <a:r>
              <a:rPr sz="1800" dirty="0" err="1"/>
              <a:t>nagnjenost</a:t>
            </a:r>
            <a:r>
              <a:rPr sz="1800" dirty="0"/>
              <a:t>, </a:t>
            </a:r>
            <a:r>
              <a:rPr sz="1800" dirty="0" err="1"/>
              <a:t>okoljski</a:t>
            </a:r>
            <a:r>
              <a:rPr sz="1800" dirty="0"/>
              <a:t> </a:t>
            </a:r>
            <a:r>
              <a:rPr sz="1800" dirty="0" err="1"/>
              <a:t>dejavniki</a:t>
            </a:r>
            <a:r>
              <a:rPr sz="1800" dirty="0"/>
              <a:t>, </a:t>
            </a:r>
            <a:r>
              <a:rPr sz="1800" dirty="0" err="1"/>
              <a:t>prehrana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Simptomi</a:t>
            </a:r>
            <a:r>
              <a:rPr sz="1800" dirty="0"/>
              <a:t>: </a:t>
            </a:r>
            <a:r>
              <a:rPr sz="1800" dirty="0" err="1"/>
              <a:t>Srbenje</a:t>
            </a:r>
            <a:r>
              <a:rPr sz="1800" dirty="0"/>
              <a:t>, </a:t>
            </a:r>
            <a:r>
              <a:rPr sz="1800" dirty="0" err="1"/>
              <a:t>kihanje</a:t>
            </a:r>
            <a:r>
              <a:rPr sz="1800" dirty="0"/>
              <a:t>, </a:t>
            </a:r>
            <a:r>
              <a:rPr sz="1800" dirty="0" err="1"/>
              <a:t>izpuščaji</a:t>
            </a:r>
            <a:r>
              <a:rPr sz="1800" dirty="0"/>
              <a:t>, </a:t>
            </a:r>
            <a:r>
              <a:rPr sz="1800" dirty="0" err="1"/>
              <a:t>oteženo</a:t>
            </a:r>
            <a:r>
              <a:rPr sz="1800" dirty="0"/>
              <a:t> </a:t>
            </a:r>
            <a:r>
              <a:rPr sz="1800" dirty="0" err="1"/>
              <a:t>dihanje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Diagnostika</a:t>
            </a:r>
            <a:r>
              <a:rPr sz="1800" dirty="0"/>
              <a:t>: </a:t>
            </a:r>
            <a:r>
              <a:rPr sz="1800" dirty="0" err="1"/>
              <a:t>Kožni</a:t>
            </a:r>
            <a:r>
              <a:rPr sz="1800" dirty="0"/>
              <a:t> </a:t>
            </a:r>
            <a:r>
              <a:rPr sz="1800" dirty="0" err="1"/>
              <a:t>testi</a:t>
            </a:r>
            <a:r>
              <a:rPr sz="1800" dirty="0"/>
              <a:t>, </a:t>
            </a:r>
            <a:r>
              <a:rPr sz="1800" dirty="0" err="1"/>
              <a:t>krvni</a:t>
            </a:r>
            <a:r>
              <a:rPr sz="1800" dirty="0"/>
              <a:t> </a:t>
            </a:r>
            <a:r>
              <a:rPr sz="1800" dirty="0" err="1"/>
              <a:t>testi</a:t>
            </a:r>
            <a:r>
              <a:rPr sz="1800" dirty="0"/>
              <a:t> (</a:t>
            </a:r>
            <a:r>
              <a:rPr sz="1800" dirty="0" err="1"/>
              <a:t>IgE</a:t>
            </a:r>
            <a:r>
              <a:rPr sz="1800" dirty="0"/>
              <a:t>).</a:t>
            </a:r>
            <a:br>
              <a:rPr sz="1800" dirty="0"/>
            </a:br>
            <a:r>
              <a:rPr sz="1800" dirty="0" err="1"/>
              <a:t>Zdravljenje</a:t>
            </a:r>
            <a:r>
              <a:rPr sz="1800" dirty="0"/>
              <a:t>: </a:t>
            </a:r>
            <a:r>
              <a:rPr sz="1800" dirty="0" err="1"/>
              <a:t>Antihistaminiki</a:t>
            </a:r>
            <a:r>
              <a:rPr sz="1800" dirty="0"/>
              <a:t>, </a:t>
            </a:r>
            <a:r>
              <a:rPr sz="1800" dirty="0" err="1"/>
              <a:t>kortikosteroidi</a:t>
            </a:r>
            <a:r>
              <a:rPr sz="1800" dirty="0"/>
              <a:t>, </a:t>
            </a:r>
            <a:r>
              <a:rPr sz="1800" dirty="0" err="1"/>
              <a:t>izogibanje</a:t>
            </a:r>
            <a:r>
              <a:rPr sz="1800" dirty="0"/>
              <a:t> </a:t>
            </a:r>
            <a:r>
              <a:rPr sz="1800" dirty="0" err="1"/>
              <a:t>alergenom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Prehrana</a:t>
            </a:r>
            <a:r>
              <a:rPr sz="1800" dirty="0"/>
              <a:t>: </a:t>
            </a:r>
            <a:r>
              <a:rPr sz="1800" dirty="0" err="1"/>
              <a:t>Odvisno</a:t>
            </a:r>
            <a:r>
              <a:rPr sz="1800" dirty="0"/>
              <a:t> od </a:t>
            </a:r>
            <a:r>
              <a:rPr sz="1800" dirty="0" err="1"/>
              <a:t>alergena</a:t>
            </a:r>
            <a:r>
              <a:rPr sz="1800" dirty="0"/>
              <a:t> (</a:t>
            </a:r>
            <a:r>
              <a:rPr sz="1800" dirty="0" err="1"/>
              <a:t>npr</a:t>
            </a:r>
            <a:r>
              <a:rPr sz="1800" dirty="0"/>
              <a:t>. </a:t>
            </a:r>
            <a:r>
              <a:rPr sz="1800" dirty="0" err="1"/>
              <a:t>brezglutenska</a:t>
            </a:r>
            <a:r>
              <a:rPr sz="1800" dirty="0"/>
              <a:t>, </a:t>
            </a:r>
            <a:r>
              <a:rPr sz="1800" dirty="0" err="1"/>
              <a:t>brez</a:t>
            </a:r>
            <a:r>
              <a:rPr sz="1800" dirty="0"/>
              <a:t> </a:t>
            </a:r>
            <a:r>
              <a:rPr sz="1800" dirty="0" err="1"/>
              <a:t>oreškov</a:t>
            </a:r>
            <a:r>
              <a:rPr sz="1800" dirty="0"/>
              <a:t>).</a:t>
            </a:r>
            <a:br>
              <a:rPr sz="1800" dirty="0"/>
            </a:br>
            <a:r>
              <a:rPr sz="1800" dirty="0" err="1"/>
              <a:t>Preprečevanje</a:t>
            </a:r>
            <a:r>
              <a:rPr sz="1800" dirty="0"/>
              <a:t>: </a:t>
            </a:r>
            <a:r>
              <a:rPr sz="1800" dirty="0" err="1"/>
              <a:t>Zgodnja</a:t>
            </a:r>
            <a:r>
              <a:rPr sz="1800" dirty="0"/>
              <a:t> </a:t>
            </a:r>
            <a:r>
              <a:rPr sz="1800" dirty="0" err="1"/>
              <a:t>izpostavljenost</a:t>
            </a:r>
            <a:r>
              <a:rPr sz="1800" dirty="0"/>
              <a:t>, </a:t>
            </a:r>
            <a:r>
              <a:rPr sz="1800" dirty="0" err="1"/>
              <a:t>spremljanje</a:t>
            </a:r>
            <a:r>
              <a:rPr sz="1800" dirty="0"/>
              <a:t> </a:t>
            </a:r>
            <a:r>
              <a:rPr sz="1800" dirty="0" err="1"/>
              <a:t>prehrane</a:t>
            </a:r>
            <a:r>
              <a:rPr sz="1800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3" name="Rectangle 11270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284" name="Rectangle 11272">
            <a:extLst>
              <a:ext uri="{FF2B5EF4-FFF2-40B4-BE49-F238E27FC236}">
                <a16:creationId xmlns:a16="http://schemas.microsoft.com/office/drawing/2014/main" id="{35383F2B-0D6A-4B1A-BA43-A65A34B3B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Alergije - Todoxin">
            <a:extLst>
              <a:ext uri="{FF2B5EF4-FFF2-40B4-BE49-F238E27FC236}">
                <a16:creationId xmlns:a16="http://schemas.microsoft.com/office/drawing/2014/main" id="{A27B844A-2BFF-9CC1-90E1-46B5B85684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r="10607"/>
          <a:stretch>
            <a:fillRect/>
          </a:stretch>
        </p:blipFill>
        <p:spPr bwMode="auto">
          <a:xfrm>
            <a:off x="20" y="10"/>
            <a:ext cx="9143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706695" y="6858000"/>
                </a:lnTo>
                <a:lnTo>
                  <a:pt x="706695" y="376"/>
                </a:lnTo>
                <a:lnTo>
                  <a:pt x="478095" y="376"/>
                </a:lnTo>
                <a:lnTo>
                  <a:pt x="47809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167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906" y="247650"/>
            <a:ext cx="7200900" cy="1485900"/>
          </a:xfrm>
        </p:spPr>
        <p:txBody>
          <a:bodyPr/>
          <a:lstStyle/>
          <a:p>
            <a:r>
              <a:rPr lang="sl-SI" b="1" dirty="0">
                <a:highlight>
                  <a:srgbClr val="FFFF00"/>
                </a:highlight>
                <a:hlinkClick r:id="rId2"/>
              </a:rPr>
              <a:t>LAKTOZNA INTOLERANCA</a:t>
            </a:r>
            <a:endParaRPr lang="sl-SI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96181"/>
            <a:ext cx="7315200" cy="4471219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  <a:defRPr sz="1400"/>
            </a:pPr>
            <a:r>
              <a:rPr sz="1800" dirty="0" err="1"/>
              <a:t>Definicija</a:t>
            </a:r>
            <a:r>
              <a:rPr sz="1800" dirty="0"/>
              <a:t>: </a:t>
            </a:r>
            <a:r>
              <a:rPr sz="1800" dirty="0" err="1"/>
              <a:t>Nesposobnost</a:t>
            </a:r>
            <a:r>
              <a:rPr sz="1800" dirty="0"/>
              <a:t> </a:t>
            </a:r>
            <a:r>
              <a:rPr sz="1800" dirty="0" err="1"/>
              <a:t>prebavljanja</a:t>
            </a:r>
            <a:r>
              <a:rPr sz="1800" dirty="0"/>
              <a:t> </a:t>
            </a:r>
            <a:r>
              <a:rPr sz="1800" dirty="0" err="1"/>
              <a:t>mlečnega</a:t>
            </a:r>
            <a:r>
              <a:rPr sz="1800" dirty="0"/>
              <a:t> </a:t>
            </a:r>
            <a:r>
              <a:rPr sz="1800" dirty="0" err="1"/>
              <a:t>sladkorja</a:t>
            </a:r>
            <a:r>
              <a:rPr sz="1800" dirty="0"/>
              <a:t> (</a:t>
            </a:r>
            <a:r>
              <a:rPr sz="1800" dirty="0" err="1"/>
              <a:t>laktoze</a:t>
            </a:r>
            <a:r>
              <a:rPr sz="1800" dirty="0"/>
              <a:t>).</a:t>
            </a:r>
            <a:br>
              <a:rPr sz="1800" dirty="0"/>
            </a:br>
            <a:r>
              <a:rPr sz="1800" dirty="0" err="1"/>
              <a:t>Vzroki</a:t>
            </a:r>
            <a:r>
              <a:rPr sz="1800" dirty="0"/>
              <a:t>: </a:t>
            </a:r>
            <a:r>
              <a:rPr sz="1800" dirty="0" err="1"/>
              <a:t>Pomanjkanje</a:t>
            </a:r>
            <a:r>
              <a:rPr sz="1800" dirty="0"/>
              <a:t> </a:t>
            </a:r>
            <a:r>
              <a:rPr sz="1800" dirty="0" err="1"/>
              <a:t>encima</a:t>
            </a:r>
            <a:r>
              <a:rPr sz="1800" dirty="0"/>
              <a:t> </a:t>
            </a:r>
            <a:r>
              <a:rPr sz="1800" dirty="0" err="1"/>
              <a:t>laktaza</a:t>
            </a:r>
            <a:r>
              <a:rPr sz="1800" dirty="0"/>
              <a:t>, </a:t>
            </a:r>
            <a:r>
              <a:rPr sz="1800" dirty="0" err="1"/>
              <a:t>genetski</a:t>
            </a:r>
            <a:r>
              <a:rPr sz="1800" dirty="0"/>
              <a:t> </a:t>
            </a:r>
            <a:r>
              <a:rPr sz="1800" dirty="0" err="1"/>
              <a:t>dejavniki</a:t>
            </a:r>
            <a:r>
              <a:rPr sz="1800" dirty="0"/>
              <a:t>, </a:t>
            </a:r>
            <a:r>
              <a:rPr sz="1800" dirty="0" err="1"/>
              <a:t>poškodbe</a:t>
            </a:r>
            <a:r>
              <a:rPr sz="1800" dirty="0"/>
              <a:t> </a:t>
            </a:r>
            <a:r>
              <a:rPr sz="1800" dirty="0" err="1"/>
              <a:t>črevesja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Simptomi</a:t>
            </a:r>
            <a:r>
              <a:rPr sz="1800" dirty="0"/>
              <a:t>: </a:t>
            </a:r>
            <a:r>
              <a:rPr sz="1800" dirty="0" err="1"/>
              <a:t>Napenjanje</a:t>
            </a:r>
            <a:r>
              <a:rPr sz="1800" dirty="0"/>
              <a:t>, </a:t>
            </a:r>
            <a:r>
              <a:rPr sz="1800" dirty="0" err="1"/>
              <a:t>driska</a:t>
            </a:r>
            <a:r>
              <a:rPr sz="1800" dirty="0"/>
              <a:t>, </a:t>
            </a:r>
            <a:r>
              <a:rPr sz="1800" dirty="0" err="1"/>
              <a:t>bolečine</a:t>
            </a:r>
            <a:r>
              <a:rPr sz="1800" dirty="0"/>
              <a:t> v </a:t>
            </a:r>
            <a:r>
              <a:rPr sz="1800" dirty="0" err="1"/>
              <a:t>trebuhu</a:t>
            </a:r>
            <a:r>
              <a:rPr sz="1800" dirty="0"/>
              <a:t> po </a:t>
            </a:r>
            <a:r>
              <a:rPr sz="1800" dirty="0" err="1"/>
              <a:t>zaužitju</a:t>
            </a:r>
            <a:r>
              <a:rPr sz="1800" dirty="0"/>
              <a:t> </a:t>
            </a:r>
            <a:r>
              <a:rPr sz="1800" dirty="0" err="1"/>
              <a:t>mlečnih</a:t>
            </a:r>
            <a:r>
              <a:rPr sz="1800" dirty="0"/>
              <a:t> izdelkov.</a:t>
            </a:r>
            <a:br>
              <a:rPr sz="1800" dirty="0"/>
            </a:br>
            <a:r>
              <a:rPr sz="1800" dirty="0" err="1"/>
              <a:t>Diagnostika</a:t>
            </a:r>
            <a:r>
              <a:rPr sz="1800" dirty="0"/>
              <a:t>: Test </a:t>
            </a:r>
            <a:r>
              <a:rPr sz="1800" dirty="0" err="1"/>
              <a:t>vodika</a:t>
            </a:r>
            <a:r>
              <a:rPr sz="1800" dirty="0"/>
              <a:t> v </a:t>
            </a:r>
            <a:r>
              <a:rPr sz="1800" dirty="0" err="1"/>
              <a:t>izdihanem</a:t>
            </a:r>
            <a:r>
              <a:rPr sz="1800" dirty="0"/>
              <a:t> </a:t>
            </a:r>
            <a:r>
              <a:rPr sz="1800" dirty="0" err="1"/>
              <a:t>zraku</a:t>
            </a:r>
            <a:r>
              <a:rPr sz="1800" dirty="0"/>
              <a:t>, </a:t>
            </a:r>
            <a:r>
              <a:rPr sz="1800" dirty="0" err="1"/>
              <a:t>eliminacijska</a:t>
            </a:r>
            <a:r>
              <a:rPr sz="1800" dirty="0"/>
              <a:t> </a:t>
            </a:r>
            <a:r>
              <a:rPr sz="1800" dirty="0" err="1"/>
              <a:t>dieta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Zdravljenje</a:t>
            </a:r>
            <a:r>
              <a:rPr sz="1800" dirty="0"/>
              <a:t>: </a:t>
            </a:r>
            <a:r>
              <a:rPr sz="1800" dirty="0" err="1"/>
              <a:t>Izogibanje</a:t>
            </a:r>
            <a:r>
              <a:rPr sz="1800" dirty="0"/>
              <a:t> </a:t>
            </a:r>
            <a:r>
              <a:rPr sz="1800" dirty="0" err="1"/>
              <a:t>mleku</a:t>
            </a:r>
            <a:r>
              <a:rPr sz="1800" dirty="0"/>
              <a:t>, </a:t>
            </a:r>
            <a:r>
              <a:rPr sz="1800" dirty="0" err="1"/>
              <a:t>uporaba</a:t>
            </a:r>
            <a:r>
              <a:rPr sz="1800" dirty="0"/>
              <a:t> </a:t>
            </a:r>
            <a:r>
              <a:rPr sz="1800" dirty="0" err="1"/>
              <a:t>laktaznih</a:t>
            </a:r>
            <a:r>
              <a:rPr sz="1800" dirty="0"/>
              <a:t> </a:t>
            </a:r>
            <a:r>
              <a:rPr sz="1800" dirty="0" err="1"/>
              <a:t>encimov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Prehrana</a:t>
            </a:r>
            <a:r>
              <a:rPr sz="1800" dirty="0"/>
              <a:t>: </a:t>
            </a:r>
            <a:r>
              <a:rPr sz="1800" dirty="0" err="1"/>
              <a:t>Brezlaktozna</a:t>
            </a:r>
            <a:r>
              <a:rPr sz="1800" dirty="0"/>
              <a:t> </a:t>
            </a:r>
            <a:r>
              <a:rPr sz="1800" dirty="0" err="1"/>
              <a:t>prehrana</a:t>
            </a:r>
            <a:r>
              <a:rPr sz="1800" dirty="0"/>
              <a:t>, </a:t>
            </a:r>
            <a:r>
              <a:rPr sz="1800" dirty="0" err="1"/>
              <a:t>uporaba</a:t>
            </a:r>
            <a:r>
              <a:rPr sz="1800" dirty="0"/>
              <a:t> </a:t>
            </a:r>
            <a:r>
              <a:rPr sz="1800" dirty="0" err="1"/>
              <a:t>rastlinskih</a:t>
            </a:r>
            <a:r>
              <a:rPr sz="1800" dirty="0"/>
              <a:t> </a:t>
            </a:r>
            <a:r>
              <a:rPr sz="1800" dirty="0" err="1"/>
              <a:t>nadomestkov</a:t>
            </a:r>
            <a:r>
              <a:rPr sz="1800" dirty="0"/>
              <a:t>.</a:t>
            </a:r>
            <a:br>
              <a:rPr sz="1800" dirty="0"/>
            </a:br>
            <a:r>
              <a:rPr sz="1800" dirty="0" err="1"/>
              <a:t>Preprečevanje</a:t>
            </a:r>
            <a:r>
              <a:rPr sz="1800" dirty="0"/>
              <a:t>: </a:t>
            </a:r>
            <a:r>
              <a:rPr sz="1800" dirty="0" err="1"/>
              <a:t>Individualno</a:t>
            </a:r>
            <a:r>
              <a:rPr sz="1800" dirty="0"/>
              <a:t> </a:t>
            </a:r>
            <a:r>
              <a:rPr sz="1800" dirty="0" err="1"/>
              <a:t>prilagojena</a:t>
            </a:r>
            <a:r>
              <a:rPr sz="1800" dirty="0"/>
              <a:t> </a:t>
            </a:r>
            <a:r>
              <a:rPr sz="1800" dirty="0" err="1"/>
              <a:t>prehrana</a:t>
            </a:r>
            <a:r>
              <a:rPr sz="1800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brezovanje">
  <a:themeElements>
    <a:clrScheme name="Obrezovanj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brezovanj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brezovanj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Obrezovanje</Template>
  <TotalTime>173</TotalTime>
  <Words>956</Words>
  <Application>Microsoft Office PowerPoint</Application>
  <PresentationFormat>Diaprojekcija na zaslonu (4:3)</PresentationFormat>
  <Paragraphs>23</Paragraphs>
  <Slides>28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28</vt:i4>
      </vt:variant>
    </vt:vector>
  </HeadingPairs>
  <TitlesOfParts>
    <vt:vector size="30" baseType="lpstr">
      <vt:lpstr>Franklin Gothic Book</vt:lpstr>
      <vt:lpstr>Obrezovanje</vt:lpstr>
      <vt:lpstr>Bolezenska stanja in prehrana</vt:lpstr>
      <vt:lpstr>DEBELOST</vt:lpstr>
      <vt:lpstr>PowerPointova predstavitev</vt:lpstr>
      <vt:lpstr>PowerPointova predstavitev</vt:lpstr>
      <vt:lpstr>Putika</vt:lpstr>
      <vt:lpstr>PowerPointova predstavitev</vt:lpstr>
      <vt:lpstr>ALERGIJE</vt:lpstr>
      <vt:lpstr>PowerPointova predstavitev</vt:lpstr>
      <vt:lpstr>LAKTOZNA INTOLERANCA</vt:lpstr>
      <vt:lpstr>PowerPointova predstavitev</vt:lpstr>
      <vt:lpstr>PowerPointova predstavitev</vt:lpstr>
      <vt:lpstr>PowerPointova predstavitev</vt:lpstr>
      <vt:lpstr>CELIAKIJA</vt:lpstr>
      <vt:lpstr>PowerPointova predstavitev</vt:lpstr>
      <vt:lpstr>FENILKETONURIJA</vt:lpstr>
      <vt:lpstr>SLADKORNA BOLEZEN</vt:lpstr>
      <vt:lpstr>PowerPointova predstavitev</vt:lpstr>
      <vt:lpstr>PowerPointova predstavitev</vt:lpstr>
      <vt:lpstr>JETRNA IN ŽOLČNA OBOLENJA</vt:lpstr>
      <vt:lpstr>PowerPointova predstavitev</vt:lpstr>
      <vt:lpstr>OSTEOPOROZA</vt:lpstr>
      <vt:lpstr>PowerPointova predstavitev</vt:lpstr>
      <vt:lpstr>BOLEZNI SRCA IN OŽILJA</vt:lpstr>
      <vt:lpstr>PowerPointova predstavitev</vt:lpstr>
      <vt:lpstr>PowerPointova predstavitev</vt:lpstr>
      <vt:lpstr>BOLEZNI ŽELODCA IN ČREVESJA</vt:lpstr>
      <vt:lpstr>PowerPointova predstavitev</vt:lpstr>
      <vt:lpstr>PowerPointova predstavitev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Bolezenska stanja in prehrana</dc:title>
  <dc:subject/>
  <dc:creator>Sabina Dremelj</dc:creator>
  <cp:keywords/>
  <dc:description>generated using python-pptx</dc:description>
  <cp:lastModifiedBy>Sabina Dremelj</cp:lastModifiedBy>
  <cp:revision>2</cp:revision>
  <dcterms:created xsi:type="dcterms:W3CDTF">2013-01-27T09:14:16Z</dcterms:created>
  <dcterms:modified xsi:type="dcterms:W3CDTF">2025-05-25T20:03:52Z</dcterms:modified>
  <cp:category/>
</cp:coreProperties>
</file>