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Brez sloga, brez mrež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56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B9805-B4FF-4DCB-B359-1601A5C16129}" type="datetimeFigureOut">
              <a:rPr lang="sl-SI" smtClean="0"/>
              <a:t>5. 10. 2020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958A9-9342-4948-B8F5-0B04DA49B11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971775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B9805-B4FF-4DCB-B359-1601A5C16129}" type="datetimeFigureOut">
              <a:rPr lang="sl-SI" smtClean="0"/>
              <a:t>5. 10. 2020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958A9-9342-4948-B8F5-0B04DA49B11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68160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B9805-B4FF-4DCB-B359-1601A5C16129}" type="datetimeFigureOut">
              <a:rPr lang="sl-SI" smtClean="0"/>
              <a:t>5. 10. 2020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958A9-9342-4948-B8F5-0B04DA49B11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934328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3" name="Ograda datum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Ograda številke diapozitiva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D38331-1448-4699-ADDD-A0CE8C99195F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534575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B9805-B4FF-4DCB-B359-1601A5C16129}" type="datetimeFigureOut">
              <a:rPr lang="sl-SI" smtClean="0"/>
              <a:t>5. 10. 2020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958A9-9342-4948-B8F5-0B04DA49B11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01053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B9805-B4FF-4DCB-B359-1601A5C16129}" type="datetimeFigureOut">
              <a:rPr lang="sl-SI" smtClean="0"/>
              <a:t>5. 10. 2020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958A9-9342-4948-B8F5-0B04DA49B11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53515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B9805-B4FF-4DCB-B359-1601A5C16129}" type="datetimeFigureOut">
              <a:rPr lang="sl-SI" smtClean="0"/>
              <a:t>5. 10. 2020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958A9-9342-4948-B8F5-0B04DA49B11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5855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B9805-B4FF-4DCB-B359-1601A5C16129}" type="datetimeFigureOut">
              <a:rPr lang="sl-SI" smtClean="0"/>
              <a:t>5. 10. 2020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958A9-9342-4948-B8F5-0B04DA49B11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88875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B9805-B4FF-4DCB-B359-1601A5C16129}" type="datetimeFigureOut">
              <a:rPr lang="sl-SI" smtClean="0"/>
              <a:t>5. 10. 2020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958A9-9342-4948-B8F5-0B04DA49B11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27574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B9805-B4FF-4DCB-B359-1601A5C16129}" type="datetimeFigureOut">
              <a:rPr lang="sl-SI" smtClean="0"/>
              <a:t>5. 10. 2020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958A9-9342-4948-B8F5-0B04DA49B11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29719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B9805-B4FF-4DCB-B359-1601A5C16129}" type="datetimeFigureOut">
              <a:rPr lang="sl-SI" smtClean="0"/>
              <a:t>5. 10. 2020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958A9-9342-4948-B8F5-0B04DA49B11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10746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B9805-B4FF-4DCB-B359-1601A5C16129}" type="datetimeFigureOut">
              <a:rPr lang="sl-SI" smtClean="0"/>
              <a:t>5. 10. 2020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958A9-9342-4948-B8F5-0B04DA49B11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57990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FB9805-B4FF-4DCB-B359-1601A5C16129}" type="datetimeFigureOut">
              <a:rPr lang="sl-SI" smtClean="0"/>
              <a:t>5. 10. 2020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F958A9-9342-4948-B8F5-0B04DA49B11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46667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sl-SI" altLang="sl-SI" sz="8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IONI</a:t>
            </a:r>
            <a:r>
              <a:rPr lang="sl-SI" altLang="sl-SI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sp>
        <p:nvSpPr>
          <p:cNvPr id="2051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sl-SI" altLang="sl-SI"/>
              <a:t>Kaj so ioni in kako nastanejo?</a:t>
            </a:r>
          </a:p>
        </p:txBody>
      </p:sp>
    </p:spTree>
    <p:extLst>
      <p:ext uri="{BB962C8B-B14F-4D97-AF65-F5344CB8AC3E}">
        <p14:creationId xmlns:p14="http://schemas.microsoft.com/office/powerpoint/2010/main" val="3177520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l-SI" altLang="sl-SI" sz="4000">
                <a:solidFill>
                  <a:schemeClr val="accent3">
                    <a:shade val="75000"/>
                  </a:schemeClr>
                </a:solidFill>
              </a:rPr>
              <a:t>Kaj zapisujemo ob simbolu elementa?</a:t>
            </a:r>
          </a:p>
        </p:txBody>
      </p:sp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3924300" y="2349500"/>
            <a:ext cx="1655763" cy="271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7F8FA9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4A66AC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5AA2AE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5AA2AE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5AA2AE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5AA2AE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5AA2AE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sl-SI" altLang="sl-SI" sz="17200">
                <a:latin typeface="Arial" panose="020B0604020202020204" pitchFamily="34" charset="0"/>
              </a:rPr>
              <a:t>X </a:t>
            </a:r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3059113" y="2492375"/>
            <a:ext cx="10795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7F8FA9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4A66AC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5AA2AE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5AA2AE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5AA2AE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5AA2AE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5AA2AE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sl-SI" altLang="sl-SI" sz="4000">
                <a:solidFill>
                  <a:srgbClr val="0000CC"/>
                </a:solidFill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3059113" y="4292600"/>
            <a:ext cx="115252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7F8FA9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4A66AC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5AA2AE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5AA2AE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5AA2AE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5AA2AE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5AA2AE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sl-SI" altLang="sl-SI" sz="4000">
                <a:solidFill>
                  <a:srgbClr val="FF0000"/>
                </a:solidFill>
                <a:latin typeface="Arial" panose="020B0604020202020204" pitchFamily="34" charset="0"/>
              </a:rPr>
              <a:t>Z</a:t>
            </a:r>
          </a:p>
        </p:txBody>
      </p:sp>
      <p:sp>
        <p:nvSpPr>
          <p:cNvPr id="22534" name="Text Box 6"/>
          <p:cNvSpPr txBox="1">
            <a:spLocks noChangeArrowheads="1"/>
          </p:cNvSpPr>
          <p:nvPr/>
        </p:nvSpPr>
        <p:spPr bwMode="auto">
          <a:xfrm>
            <a:off x="5724525" y="2492375"/>
            <a:ext cx="15113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7F8FA9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4A66AC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5AA2AE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5AA2AE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5AA2AE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5AA2AE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5AA2AE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sl-SI" altLang="sl-SI" sz="4000">
                <a:solidFill>
                  <a:srgbClr val="008000"/>
                </a:solidFill>
                <a:latin typeface="Arial" panose="020B0604020202020204" pitchFamily="34" charset="0"/>
              </a:rPr>
              <a:t>Y+/-</a:t>
            </a:r>
          </a:p>
        </p:txBody>
      </p:sp>
      <p:sp>
        <p:nvSpPr>
          <p:cNvPr id="22535" name="Text Box 7"/>
          <p:cNvSpPr txBox="1">
            <a:spLocks noChangeArrowheads="1"/>
          </p:cNvSpPr>
          <p:nvPr/>
        </p:nvSpPr>
        <p:spPr bwMode="auto">
          <a:xfrm>
            <a:off x="5795963" y="4221163"/>
            <a:ext cx="180022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7F8FA9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4A66AC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5AA2AE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5AA2AE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5AA2AE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5AA2AE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5AA2AE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sl-SI" altLang="sl-SI" sz="4400">
                <a:solidFill>
                  <a:srgbClr val="990099"/>
                </a:solidFill>
                <a:latin typeface="Arial" panose="020B0604020202020204" pitchFamily="34" charset="0"/>
              </a:rPr>
              <a:t>n</a:t>
            </a:r>
          </a:p>
        </p:txBody>
      </p:sp>
      <p:sp>
        <p:nvSpPr>
          <p:cNvPr id="22536" name="Text Box 8"/>
          <p:cNvSpPr txBox="1">
            <a:spLocks noChangeArrowheads="1"/>
          </p:cNvSpPr>
          <p:nvPr/>
        </p:nvSpPr>
        <p:spPr bwMode="auto">
          <a:xfrm>
            <a:off x="755650" y="5013325"/>
            <a:ext cx="29527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7F8FA9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4A66AC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5AA2AE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5AA2AE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5AA2AE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5AA2AE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5AA2AE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sl-SI" altLang="sl-SI" sz="3600">
                <a:solidFill>
                  <a:srgbClr val="FF0000"/>
                </a:solidFill>
                <a:latin typeface="Arial" panose="020B0604020202020204" pitchFamily="34" charset="0"/>
              </a:rPr>
              <a:t>Vrstno število</a:t>
            </a:r>
          </a:p>
        </p:txBody>
      </p:sp>
      <p:sp>
        <p:nvSpPr>
          <p:cNvPr id="22537" name="Text Box 9"/>
          <p:cNvSpPr txBox="1">
            <a:spLocks noChangeArrowheads="1"/>
          </p:cNvSpPr>
          <p:nvPr/>
        </p:nvSpPr>
        <p:spPr bwMode="auto">
          <a:xfrm>
            <a:off x="755650" y="1773238"/>
            <a:ext cx="302418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7F8FA9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4A66AC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5AA2AE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5AA2AE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5AA2AE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5AA2AE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5AA2AE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sl-SI" altLang="sl-SI" sz="3600">
                <a:solidFill>
                  <a:srgbClr val="0000CC"/>
                </a:solidFill>
                <a:latin typeface="Arial" panose="020B0604020202020204" pitchFamily="34" charset="0"/>
              </a:rPr>
              <a:t>Masno število</a:t>
            </a:r>
          </a:p>
        </p:txBody>
      </p:sp>
      <p:sp>
        <p:nvSpPr>
          <p:cNvPr id="22538" name="Text Box 10"/>
          <p:cNvSpPr txBox="1">
            <a:spLocks noChangeArrowheads="1"/>
          </p:cNvSpPr>
          <p:nvPr/>
        </p:nvSpPr>
        <p:spPr bwMode="auto">
          <a:xfrm>
            <a:off x="5724525" y="1700213"/>
            <a:ext cx="280828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7F8FA9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4A66AC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5AA2AE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5AA2AE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5AA2AE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5AA2AE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5AA2AE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sl-SI" altLang="sl-SI" sz="3600">
                <a:solidFill>
                  <a:srgbClr val="008000"/>
                </a:solidFill>
                <a:latin typeface="Arial" panose="020B0604020202020204" pitchFamily="34" charset="0"/>
              </a:rPr>
              <a:t>Naboj iona</a:t>
            </a:r>
          </a:p>
        </p:txBody>
      </p:sp>
      <p:sp>
        <p:nvSpPr>
          <p:cNvPr id="22539" name="Text Box 11"/>
          <p:cNvSpPr txBox="1">
            <a:spLocks noChangeArrowheads="1"/>
          </p:cNvSpPr>
          <p:nvPr/>
        </p:nvSpPr>
        <p:spPr bwMode="auto">
          <a:xfrm>
            <a:off x="5435600" y="5084763"/>
            <a:ext cx="3529013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7F8FA9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4A66AC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5AA2AE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5AA2AE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5AA2AE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5AA2AE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5AA2AE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sl-SI" altLang="sl-SI" sz="3600">
                <a:solidFill>
                  <a:srgbClr val="990099"/>
                </a:solidFill>
                <a:latin typeface="Arial" panose="020B0604020202020204" pitchFamily="34" charset="0"/>
              </a:rPr>
              <a:t>Število atomov</a:t>
            </a:r>
          </a:p>
        </p:txBody>
      </p:sp>
    </p:spTree>
    <p:extLst>
      <p:ext uri="{BB962C8B-B14F-4D97-AF65-F5344CB8AC3E}">
        <p14:creationId xmlns:p14="http://schemas.microsoft.com/office/powerpoint/2010/main" val="31207394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67C40EE-7C69-497C-8C96-14D1E7AB6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Naloga 3</a:t>
            </a:r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AEC2339F-B51F-4C3C-9C21-380C902690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291338"/>
              </p:ext>
            </p:extLst>
          </p:nvPr>
        </p:nvGraphicFramePr>
        <p:xfrm>
          <a:off x="1586063" y="2042354"/>
          <a:ext cx="5853423" cy="2680566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674106">
                  <a:extLst>
                    <a:ext uri="{9D8B030D-6E8A-4147-A177-3AD203B41FA5}">
                      <a16:colId xmlns:a16="http://schemas.microsoft.com/office/drawing/2014/main" val="3744142726"/>
                    </a:ext>
                  </a:extLst>
                </a:gridCol>
                <a:gridCol w="497492">
                  <a:extLst>
                    <a:ext uri="{9D8B030D-6E8A-4147-A177-3AD203B41FA5}">
                      <a16:colId xmlns:a16="http://schemas.microsoft.com/office/drawing/2014/main" val="3917421306"/>
                    </a:ext>
                  </a:extLst>
                </a:gridCol>
                <a:gridCol w="2681825">
                  <a:extLst>
                    <a:ext uri="{9D8B030D-6E8A-4147-A177-3AD203B41FA5}">
                      <a16:colId xmlns:a16="http://schemas.microsoft.com/office/drawing/2014/main" val="767050842"/>
                    </a:ext>
                  </a:extLst>
                </a:gridCol>
              </a:tblGrid>
              <a:tr h="446761"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effectLst/>
                        </a:rPr>
                        <a:t>Mg – 2e</a:t>
                      </a:r>
                      <a:r>
                        <a:rPr lang="sl-SI" sz="1600" baseline="30000">
                          <a:effectLst/>
                        </a:rPr>
                        <a:t>-</a:t>
                      </a:r>
                      <a:r>
                        <a:rPr lang="sl-SI" sz="1600">
                          <a:effectLst/>
                        </a:rPr>
                        <a:t> </a:t>
                      </a:r>
                      <a:r>
                        <a:rPr lang="sl-SI" sz="1600">
                          <a:effectLst/>
                          <a:sym typeface="Wingdings" panose="05000000000000000000" pitchFamily="2" charset="2"/>
                        </a:rPr>
                        <a:t></a:t>
                      </a:r>
                      <a:r>
                        <a:rPr lang="sl-SI" sz="1600">
                          <a:effectLst/>
                        </a:rPr>
                        <a:t> Mg</a:t>
                      </a:r>
                      <a:r>
                        <a:rPr lang="sl-SI" sz="1600" baseline="30000">
                          <a:effectLst/>
                        </a:rPr>
                        <a:t>2+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effectLst/>
                        </a:rPr>
                        <a:t>Be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39534887"/>
                  </a:ext>
                </a:extLst>
              </a:tr>
              <a:tr h="446761"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effectLst/>
                        </a:rPr>
                        <a:t>Al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effectLst/>
                        </a:rPr>
                        <a:t>Cl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3035560"/>
                  </a:ext>
                </a:extLst>
              </a:tr>
              <a:tr h="446761"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effectLst/>
                        </a:rPr>
                        <a:t>Na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effectLst/>
                        </a:rPr>
                        <a:t>S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16513414"/>
                  </a:ext>
                </a:extLst>
              </a:tr>
              <a:tr h="446761"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effectLst/>
                        </a:rPr>
                        <a:t>F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effectLst/>
                        </a:rPr>
                        <a:t>Ga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68540530"/>
                  </a:ext>
                </a:extLst>
              </a:tr>
              <a:tr h="446761"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effectLst/>
                        </a:rPr>
                        <a:t>K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effectLst/>
                        </a:rPr>
                        <a:t>P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91491426"/>
                  </a:ext>
                </a:extLst>
              </a:tr>
              <a:tr h="446761"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effectLst/>
                        </a:rPr>
                        <a:t>N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600" dirty="0">
                          <a:effectLst/>
                        </a:rPr>
                        <a:t>Ca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923245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25480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5F4C72A-5722-4E76-9D9B-BB8D240811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Naloga 4</a:t>
            </a:r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01F6CF8E-8DC4-4291-B7CA-E3EF12BE06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0266309"/>
              </p:ext>
            </p:extLst>
          </p:nvPr>
        </p:nvGraphicFramePr>
        <p:xfrm>
          <a:off x="698434" y="1690689"/>
          <a:ext cx="7747131" cy="41969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6733">
                  <a:extLst>
                    <a:ext uri="{9D8B030D-6E8A-4147-A177-3AD203B41FA5}">
                      <a16:colId xmlns:a16="http://schemas.microsoft.com/office/drawing/2014/main" val="479429093"/>
                    </a:ext>
                  </a:extLst>
                </a:gridCol>
                <a:gridCol w="1106733">
                  <a:extLst>
                    <a:ext uri="{9D8B030D-6E8A-4147-A177-3AD203B41FA5}">
                      <a16:colId xmlns:a16="http://schemas.microsoft.com/office/drawing/2014/main" val="1701965455"/>
                    </a:ext>
                  </a:extLst>
                </a:gridCol>
                <a:gridCol w="1106733">
                  <a:extLst>
                    <a:ext uri="{9D8B030D-6E8A-4147-A177-3AD203B41FA5}">
                      <a16:colId xmlns:a16="http://schemas.microsoft.com/office/drawing/2014/main" val="1102107064"/>
                    </a:ext>
                  </a:extLst>
                </a:gridCol>
                <a:gridCol w="1106733">
                  <a:extLst>
                    <a:ext uri="{9D8B030D-6E8A-4147-A177-3AD203B41FA5}">
                      <a16:colId xmlns:a16="http://schemas.microsoft.com/office/drawing/2014/main" val="3168740220"/>
                    </a:ext>
                  </a:extLst>
                </a:gridCol>
                <a:gridCol w="1106733">
                  <a:extLst>
                    <a:ext uri="{9D8B030D-6E8A-4147-A177-3AD203B41FA5}">
                      <a16:colId xmlns:a16="http://schemas.microsoft.com/office/drawing/2014/main" val="1577428054"/>
                    </a:ext>
                  </a:extLst>
                </a:gridCol>
                <a:gridCol w="1106733">
                  <a:extLst>
                    <a:ext uri="{9D8B030D-6E8A-4147-A177-3AD203B41FA5}">
                      <a16:colId xmlns:a16="http://schemas.microsoft.com/office/drawing/2014/main" val="3314657035"/>
                    </a:ext>
                  </a:extLst>
                </a:gridCol>
                <a:gridCol w="1106733">
                  <a:extLst>
                    <a:ext uri="{9D8B030D-6E8A-4147-A177-3AD203B41FA5}">
                      <a16:colId xmlns:a16="http://schemas.microsoft.com/office/drawing/2014/main" val="563247014"/>
                    </a:ext>
                  </a:extLst>
                </a:gridCol>
              </a:tblGrid>
              <a:tr h="608339">
                <a:tc>
                  <a:txBody>
                    <a:bodyPr/>
                    <a:lstStyle/>
                    <a:p>
                      <a:r>
                        <a:rPr lang="sl-SI" dirty="0"/>
                        <a:t>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Oznaka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Masno število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Vrstno število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Število protonov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Število nevtronov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Število elektronov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970393"/>
                  </a:ext>
                </a:extLst>
              </a:tr>
              <a:tr h="448573">
                <a:tc>
                  <a:txBody>
                    <a:bodyPr/>
                    <a:lstStyle/>
                    <a:p>
                      <a:r>
                        <a:rPr lang="sl-SI" dirty="0" err="1"/>
                        <a:t>nitridni</a:t>
                      </a:r>
                      <a:r>
                        <a:rPr lang="sl-SI" dirty="0"/>
                        <a:t> 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1868933"/>
                  </a:ext>
                </a:extLst>
              </a:tr>
              <a:tr h="448573"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K</a:t>
                      </a:r>
                      <a:r>
                        <a:rPr lang="sl-SI" baseline="30000" dirty="0"/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4281914"/>
                  </a:ext>
                </a:extLst>
              </a:tr>
              <a:tr h="448573"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0438758"/>
                  </a:ext>
                </a:extLst>
              </a:tr>
              <a:tr h="448573">
                <a:tc>
                  <a:txBody>
                    <a:bodyPr/>
                    <a:lstStyle/>
                    <a:p>
                      <a:r>
                        <a:rPr lang="sl-SI" dirty="0" err="1"/>
                        <a:t>Jodidni</a:t>
                      </a:r>
                      <a:r>
                        <a:rPr lang="sl-SI" dirty="0"/>
                        <a:t> 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4800616"/>
                  </a:ext>
                </a:extLst>
              </a:tr>
              <a:tr h="448573"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1878990"/>
                  </a:ext>
                </a:extLst>
              </a:tr>
              <a:tr h="448573"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err="1"/>
                        <a:t>Cs</a:t>
                      </a:r>
                      <a:r>
                        <a:rPr lang="sl-SI" baseline="30000" dirty="0"/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1105494"/>
                  </a:ext>
                </a:extLst>
              </a:tr>
              <a:tr h="448573"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8615685"/>
                  </a:ext>
                </a:extLst>
              </a:tr>
              <a:tr h="448573"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44325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4269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l-SI" altLang="sl-SI" sz="6000"/>
              <a:t>Ioni</a:t>
            </a:r>
            <a:r>
              <a:rPr lang="sl-SI" altLang="sl-SI"/>
              <a:t> </a:t>
            </a:r>
          </a:p>
        </p:txBody>
      </p:sp>
      <p:pic>
        <p:nvPicPr>
          <p:cNvPr id="14339" name="Ograda vsebine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186" y="1817471"/>
            <a:ext cx="7277678" cy="3764316"/>
          </a:xfrm>
        </p:spPr>
      </p:pic>
    </p:spTree>
    <p:extLst>
      <p:ext uri="{BB962C8B-B14F-4D97-AF65-F5344CB8AC3E}">
        <p14:creationId xmlns:p14="http://schemas.microsoft.com/office/powerpoint/2010/main" val="20957254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l-SI" altLang="sl-SI" sz="6000"/>
              <a:t>Kation</a:t>
            </a:r>
            <a:r>
              <a:rPr lang="sl-SI" altLang="sl-SI"/>
              <a:t> 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/>
          </a:bodyPr>
          <a:lstStyle/>
          <a:p>
            <a:pPr eaLnBrk="1" hangingPunct="1"/>
            <a:r>
              <a:rPr lang="sl-SI" altLang="sl-SI" sz="2800" dirty="0"/>
              <a:t>Pozitivno nabit ion nastane, ko atom odda enega ali več elektronov.</a:t>
            </a:r>
          </a:p>
          <a:p>
            <a:pPr eaLnBrk="1" hangingPunct="1"/>
            <a:endParaRPr lang="sl-SI" altLang="sl-SI" sz="2800" dirty="0"/>
          </a:p>
          <a:p>
            <a:pPr eaLnBrk="1" hangingPunct="1">
              <a:buFontTx/>
              <a:buNone/>
            </a:pPr>
            <a:r>
              <a:rPr lang="sl-SI" altLang="sl-SI" sz="2800" dirty="0"/>
              <a:t>                       K  -   e</a:t>
            </a:r>
            <a:r>
              <a:rPr lang="sl-SI" altLang="sl-SI" sz="2800" baseline="30000" dirty="0"/>
              <a:t>-</a:t>
            </a:r>
            <a:r>
              <a:rPr lang="sl-SI" altLang="sl-SI" sz="2800" dirty="0"/>
              <a:t>                   K</a:t>
            </a:r>
            <a:r>
              <a:rPr lang="sl-SI" altLang="sl-SI" sz="2800" baseline="30000" dirty="0"/>
              <a:t>+</a:t>
            </a:r>
          </a:p>
          <a:p>
            <a:pPr eaLnBrk="1" hangingPunct="1">
              <a:buFontTx/>
              <a:buNone/>
            </a:pPr>
            <a:r>
              <a:rPr lang="sl-SI" altLang="sl-SI" sz="2800" dirty="0"/>
              <a:t>                            kalij                   kalijev ion</a:t>
            </a:r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>
            <a:off x="3632057" y="3097502"/>
            <a:ext cx="9366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57429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l-SI" altLang="sl-SI" sz="5400"/>
              <a:t>Primeri</a:t>
            </a:r>
            <a:r>
              <a:rPr lang="sl-SI" altLang="sl-SI"/>
              <a:t> 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/>
          </a:bodyPr>
          <a:lstStyle/>
          <a:p>
            <a:pPr eaLnBrk="1" hangingPunct="1"/>
            <a:r>
              <a:rPr lang="sl-SI" altLang="sl-SI" sz="4000" dirty="0"/>
              <a:t>Ca           Ca</a:t>
            </a:r>
            <a:r>
              <a:rPr lang="sl-SI" altLang="sl-SI" sz="4000" baseline="30000" dirty="0"/>
              <a:t>2+</a:t>
            </a:r>
            <a:r>
              <a:rPr lang="sl-SI" altLang="sl-SI" sz="4000" dirty="0"/>
              <a:t>  +  2e</a:t>
            </a:r>
            <a:r>
              <a:rPr lang="sl-SI" altLang="sl-SI" sz="4000" baseline="30000" dirty="0"/>
              <a:t>-</a:t>
            </a:r>
          </a:p>
          <a:p>
            <a:pPr eaLnBrk="1" hangingPunct="1">
              <a:buFontTx/>
              <a:buNone/>
            </a:pPr>
            <a:r>
              <a:rPr lang="sl-SI" altLang="sl-SI" sz="4000" dirty="0"/>
              <a:t>kalcij        kalcijev ion</a:t>
            </a:r>
          </a:p>
          <a:p>
            <a:pPr eaLnBrk="1" hangingPunct="1"/>
            <a:r>
              <a:rPr lang="sl-SI" altLang="sl-SI" sz="4000" dirty="0">
                <a:solidFill>
                  <a:srgbClr val="0000CC"/>
                </a:solidFill>
              </a:rPr>
              <a:t>Al             Al</a:t>
            </a:r>
            <a:r>
              <a:rPr lang="sl-SI" altLang="sl-SI" sz="4000" baseline="30000" dirty="0">
                <a:solidFill>
                  <a:srgbClr val="0000CC"/>
                </a:solidFill>
              </a:rPr>
              <a:t>3+</a:t>
            </a:r>
            <a:r>
              <a:rPr lang="sl-SI" altLang="sl-SI" sz="4000" dirty="0">
                <a:solidFill>
                  <a:srgbClr val="0000CC"/>
                </a:solidFill>
              </a:rPr>
              <a:t>    +  3e</a:t>
            </a:r>
            <a:r>
              <a:rPr lang="sl-SI" altLang="sl-SI" sz="4000" baseline="30000" dirty="0">
                <a:solidFill>
                  <a:srgbClr val="0000CC"/>
                </a:solidFill>
              </a:rPr>
              <a:t>-</a:t>
            </a:r>
          </a:p>
          <a:p>
            <a:pPr eaLnBrk="1" hangingPunct="1">
              <a:buFontTx/>
              <a:buNone/>
            </a:pPr>
            <a:r>
              <a:rPr lang="sl-SI" altLang="sl-SI" sz="4000" dirty="0">
                <a:solidFill>
                  <a:srgbClr val="0000CC"/>
                </a:solidFill>
              </a:rPr>
              <a:t>aluminij    aluminijev ion</a:t>
            </a:r>
          </a:p>
          <a:p>
            <a:pPr eaLnBrk="1" hangingPunct="1"/>
            <a:r>
              <a:rPr lang="sl-SI" altLang="sl-SI" sz="4000" dirty="0"/>
              <a:t>Fe            Fe</a:t>
            </a:r>
            <a:r>
              <a:rPr lang="sl-SI" altLang="sl-SI" sz="4000" baseline="30000" dirty="0"/>
              <a:t>3+</a:t>
            </a:r>
            <a:r>
              <a:rPr lang="sl-SI" altLang="sl-SI" sz="4000" dirty="0"/>
              <a:t>   +  3e</a:t>
            </a:r>
            <a:r>
              <a:rPr lang="sl-SI" altLang="sl-SI" sz="4000" baseline="30000" dirty="0"/>
              <a:t>-</a:t>
            </a:r>
          </a:p>
          <a:p>
            <a:pPr eaLnBrk="1" hangingPunct="1">
              <a:buFontTx/>
              <a:buNone/>
            </a:pPr>
            <a:r>
              <a:rPr lang="sl-SI" altLang="sl-SI" sz="4000" dirty="0"/>
              <a:t>železo      železov(3+)  ion</a:t>
            </a:r>
          </a:p>
        </p:txBody>
      </p:sp>
      <p:sp>
        <p:nvSpPr>
          <p:cNvPr id="16388" name="Line 4"/>
          <p:cNvSpPr>
            <a:spLocks noChangeShapeType="1"/>
          </p:cNvSpPr>
          <p:nvPr/>
        </p:nvSpPr>
        <p:spPr bwMode="auto">
          <a:xfrm>
            <a:off x="1273175" y="1864159"/>
            <a:ext cx="10080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6389" name="Line 5"/>
          <p:cNvSpPr>
            <a:spLocks noChangeShapeType="1"/>
          </p:cNvSpPr>
          <p:nvPr/>
        </p:nvSpPr>
        <p:spPr bwMode="auto">
          <a:xfrm>
            <a:off x="1158875" y="3134814"/>
            <a:ext cx="1193800" cy="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6390" name="Line 6"/>
          <p:cNvSpPr>
            <a:spLocks noChangeShapeType="1"/>
          </p:cNvSpPr>
          <p:nvPr/>
        </p:nvSpPr>
        <p:spPr bwMode="auto">
          <a:xfrm>
            <a:off x="1273175" y="4423352"/>
            <a:ext cx="1079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63892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uiExpand="1" build="p"/>
      <p:bldP spid="16388" grpId="0" animBg="1"/>
      <p:bldP spid="16389" grpId="0" animBg="1"/>
      <p:bldP spid="1639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l-SI" altLang="sl-SI" sz="6000" dirty="0"/>
              <a:t>Anion 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sl-SI" altLang="sl-SI" sz="2800" dirty="0"/>
              <a:t>Negativno nabit ion nastane, ko atom sprejme enega ali več elektronov.</a:t>
            </a:r>
          </a:p>
          <a:p>
            <a:pPr eaLnBrk="1" hangingPunct="1"/>
            <a:endParaRPr lang="sl-SI" altLang="sl-SI" dirty="0"/>
          </a:p>
          <a:p>
            <a:pPr eaLnBrk="1" hangingPunct="1">
              <a:buFontTx/>
              <a:buNone/>
            </a:pPr>
            <a:r>
              <a:rPr lang="sl-SI" altLang="sl-SI" dirty="0"/>
              <a:t>          </a:t>
            </a:r>
            <a:r>
              <a:rPr lang="sl-SI" altLang="sl-SI" sz="4400" dirty="0"/>
              <a:t>O   +  2e</a:t>
            </a:r>
            <a:r>
              <a:rPr lang="sl-SI" altLang="sl-SI" sz="4400" baseline="30000" dirty="0"/>
              <a:t>-</a:t>
            </a:r>
            <a:r>
              <a:rPr lang="sl-SI" altLang="sl-SI" sz="4400" dirty="0"/>
              <a:t>               O</a:t>
            </a:r>
            <a:r>
              <a:rPr lang="sl-SI" altLang="sl-SI" sz="4400" baseline="30000" dirty="0"/>
              <a:t>2-</a:t>
            </a:r>
          </a:p>
          <a:p>
            <a:pPr eaLnBrk="1" hangingPunct="1">
              <a:buFontTx/>
              <a:buNone/>
            </a:pPr>
            <a:r>
              <a:rPr lang="sl-SI" altLang="sl-SI" dirty="0"/>
              <a:t>          kisik                                                  oksidni ion</a:t>
            </a:r>
          </a:p>
          <a:p>
            <a:pPr eaLnBrk="1" hangingPunct="1"/>
            <a:endParaRPr lang="sl-SI" altLang="sl-SI" dirty="0"/>
          </a:p>
        </p:txBody>
      </p:sp>
      <p:sp>
        <p:nvSpPr>
          <p:cNvPr id="17412" name="Line 4"/>
          <p:cNvSpPr>
            <a:spLocks noChangeShapeType="1"/>
          </p:cNvSpPr>
          <p:nvPr/>
        </p:nvSpPr>
        <p:spPr bwMode="auto">
          <a:xfrm>
            <a:off x="3580391" y="3117273"/>
            <a:ext cx="86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45012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uiExpand="1" build="p"/>
      <p:bldP spid="174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l-SI" altLang="sl-SI" sz="6000" dirty="0"/>
              <a:t>Primeri</a:t>
            </a:r>
            <a:r>
              <a:rPr lang="sl-SI" altLang="sl-SI" sz="4000" dirty="0"/>
              <a:t> 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sl-SI" altLang="sl-SI" sz="4000" dirty="0"/>
              <a:t>Cl   + 1e</a:t>
            </a:r>
            <a:r>
              <a:rPr lang="sl-SI" altLang="sl-SI" sz="4000" baseline="30000" dirty="0"/>
              <a:t>-</a:t>
            </a:r>
            <a:r>
              <a:rPr lang="sl-SI" altLang="sl-SI" sz="4000" dirty="0"/>
              <a:t>       Cl</a:t>
            </a:r>
            <a:r>
              <a:rPr lang="sl-SI" altLang="sl-SI" sz="4000" baseline="30000" dirty="0"/>
              <a:t>-</a:t>
            </a:r>
          </a:p>
          <a:p>
            <a:pPr eaLnBrk="1" hangingPunct="1">
              <a:buFontTx/>
              <a:buNone/>
            </a:pPr>
            <a:r>
              <a:rPr lang="sl-SI" altLang="sl-SI" sz="3600" dirty="0"/>
              <a:t>klor                  klor</a:t>
            </a:r>
            <a:r>
              <a:rPr lang="sl-SI" altLang="sl-SI" sz="3600" dirty="0">
                <a:solidFill>
                  <a:srgbClr val="FF0000"/>
                </a:solidFill>
              </a:rPr>
              <a:t>idni</a:t>
            </a:r>
            <a:r>
              <a:rPr lang="sl-SI" altLang="sl-SI" sz="3600" dirty="0"/>
              <a:t> ion</a:t>
            </a:r>
          </a:p>
          <a:p>
            <a:pPr eaLnBrk="1" hangingPunct="1"/>
            <a:r>
              <a:rPr lang="sl-SI" altLang="sl-SI" sz="4000" dirty="0">
                <a:solidFill>
                  <a:srgbClr val="0000CC"/>
                </a:solidFill>
              </a:rPr>
              <a:t>Br    +1e</a:t>
            </a:r>
            <a:r>
              <a:rPr lang="sl-SI" altLang="sl-SI" sz="4000" baseline="30000" dirty="0">
                <a:solidFill>
                  <a:srgbClr val="0000CC"/>
                </a:solidFill>
              </a:rPr>
              <a:t>-</a:t>
            </a:r>
            <a:r>
              <a:rPr lang="sl-SI" altLang="sl-SI" sz="4000" dirty="0">
                <a:solidFill>
                  <a:srgbClr val="0000CC"/>
                </a:solidFill>
              </a:rPr>
              <a:t>        Br</a:t>
            </a:r>
            <a:r>
              <a:rPr lang="sl-SI" altLang="sl-SI" sz="4000" baseline="30000" dirty="0">
                <a:solidFill>
                  <a:srgbClr val="0000CC"/>
                </a:solidFill>
              </a:rPr>
              <a:t>-</a:t>
            </a:r>
          </a:p>
          <a:p>
            <a:pPr eaLnBrk="1" hangingPunct="1">
              <a:buFontTx/>
              <a:buNone/>
            </a:pPr>
            <a:r>
              <a:rPr lang="sl-SI" altLang="sl-SI" sz="3600" dirty="0">
                <a:solidFill>
                  <a:srgbClr val="0000CC"/>
                </a:solidFill>
              </a:rPr>
              <a:t>brom                brom</a:t>
            </a:r>
            <a:r>
              <a:rPr lang="sl-SI" altLang="sl-SI" sz="3600" dirty="0">
                <a:solidFill>
                  <a:srgbClr val="FF0000"/>
                </a:solidFill>
              </a:rPr>
              <a:t>idni</a:t>
            </a:r>
            <a:r>
              <a:rPr lang="sl-SI" altLang="sl-SI" sz="3600" dirty="0">
                <a:solidFill>
                  <a:srgbClr val="0000CC"/>
                </a:solidFill>
              </a:rPr>
              <a:t> ion</a:t>
            </a:r>
          </a:p>
          <a:p>
            <a:pPr eaLnBrk="1" hangingPunct="1"/>
            <a:r>
              <a:rPr lang="sl-SI" altLang="sl-SI" sz="4000" dirty="0"/>
              <a:t>S      +2e</a:t>
            </a:r>
            <a:r>
              <a:rPr lang="sl-SI" altLang="sl-SI" sz="4000" baseline="30000" dirty="0"/>
              <a:t>-</a:t>
            </a:r>
            <a:r>
              <a:rPr lang="sl-SI" altLang="sl-SI" sz="4000" dirty="0"/>
              <a:t>        S</a:t>
            </a:r>
            <a:r>
              <a:rPr lang="sl-SI" altLang="sl-SI" sz="4000" baseline="30000" dirty="0"/>
              <a:t>2-</a:t>
            </a:r>
          </a:p>
          <a:p>
            <a:pPr eaLnBrk="1" hangingPunct="1">
              <a:buFontTx/>
              <a:buNone/>
            </a:pPr>
            <a:r>
              <a:rPr lang="sl-SI" altLang="sl-SI" sz="3600" dirty="0"/>
              <a:t>žveplo             sulf</a:t>
            </a:r>
            <a:r>
              <a:rPr lang="sl-SI" altLang="sl-SI" sz="3600" dirty="0">
                <a:solidFill>
                  <a:srgbClr val="FF0000"/>
                </a:solidFill>
              </a:rPr>
              <a:t>idni</a:t>
            </a:r>
            <a:r>
              <a:rPr lang="sl-SI" altLang="sl-SI" sz="3600" dirty="0"/>
              <a:t> ion</a:t>
            </a:r>
          </a:p>
        </p:txBody>
      </p:sp>
      <p:sp>
        <p:nvSpPr>
          <p:cNvPr id="18436" name="Line 4"/>
          <p:cNvSpPr>
            <a:spLocks noChangeShapeType="1"/>
          </p:cNvSpPr>
          <p:nvPr/>
        </p:nvSpPr>
        <p:spPr bwMode="auto">
          <a:xfrm>
            <a:off x="2492375" y="1844675"/>
            <a:ext cx="4333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8437" name="Line 5"/>
          <p:cNvSpPr>
            <a:spLocks noChangeShapeType="1"/>
          </p:cNvSpPr>
          <p:nvPr/>
        </p:nvSpPr>
        <p:spPr bwMode="auto">
          <a:xfrm>
            <a:off x="2492375" y="3098800"/>
            <a:ext cx="576263" cy="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8438" name="Line 6"/>
          <p:cNvSpPr>
            <a:spLocks noChangeShapeType="1"/>
          </p:cNvSpPr>
          <p:nvPr/>
        </p:nvSpPr>
        <p:spPr bwMode="auto">
          <a:xfrm>
            <a:off x="2492375" y="4310063"/>
            <a:ext cx="5778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74081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altLang="sl-SI" sz="5400">
                <a:solidFill>
                  <a:srgbClr val="6F7D94"/>
                </a:solidFill>
              </a:rPr>
              <a:t>Večatomni ioni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sl-SI" altLang="sl-SI" sz="3200" dirty="0"/>
              <a:t>Sestavljeni so iz dveh ali več atomov.</a:t>
            </a:r>
          </a:p>
          <a:p>
            <a:pPr eaLnBrk="1" hangingPunct="1"/>
            <a:r>
              <a:rPr lang="sl-SI" altLang="sl-SI" sz="3200" dirty="0"/>
              <a:t>SO</a:t>
            </a:r>
            <a:r>
              <a:rPr lang="sl-SI" altLang="sl-SI" sz="3200" baseline="-25000" dirty="0"/>
              <a:t>4</a:t>
            </a:r>
            <a:r>
              <a:rPr lang="sl-SI" altLang="sl-SI" sz="3200" baseline="30000" dirty="0"/>
              <a:t>2-</a:t>
            </a:r>
            <a:r>
              <a:rPr lang="sl-SI" altLang="sl-SI" sz="3200" dirty="0"/>
              <a:t>   sulfatni (VI) ion</a:t>
            </a:r>
          </a:p>
          <a:p>
            <a:pPr eaLnBrk="1" hangingPunct="1"/>
            <a:r>
              <a:rPr lang="sl-SI" altLang="sl-SI" sz="3200" dirty="0"/>
              <a:t>HCO</a:t>
            </a:r>
            <a:r>
              <a:rPr lang="sl-SI" altLang="sl-SI" sz="3200" baseline="-25000" dirty="0"/>
              <a:t>3</a:t>
            </a:r>
            <a:r>
              <a:rPr lang="sl-SI" altLang="sl-SI" sz="3200" baseline="30000" dirty="0"/>
              <a:t>-</a:t>
            </a:r>
            <a:r>
              <a:rPr lang="sl-SI" altLang="sl-SI" sz="3200" dirty="0"/>
              <a:t>  </a:t>
            </a:r>
            <a:r>
              <a:rPr lang="sl-SI" altLang="sl-SI" sz="3200" dirty="0" err="1"/>
              <a:t>hidrogenkarbonatni</a:t>
            </a:r>
            <a:r>
              <a:rPr lang="sl-SI" altLang="sl-SI" sz="3200" dirty="0"/>
              <a:t> ion</a:t>
            </a:r>
          </a:p>
        </p:txBody>
      </p:sp>
    </p:spTree>
    <p:extLst>
      <p:ext uri="{BB962C8B-B14F-4D97-AF65-F5344CB8AC3E}">
        <p14:creationId xmlns:p14="http://schemas.microsoft.com/office/powerpoint/2010/main" val="2998402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altLang="sl-SI" sz="5400">
                <a:solidFill>
                  <a:srgbClr val="6F7D94"/>
                </a:solidFill>
              </a:rPr>
              <a:t>Atomi - ioni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sl-SI" altLang="sl-SI" sz="3200"/>
              <a:t>Ioni se od atomov razlikujejo po številu elektronov.</a:t>
            </a:r>
          </a:p>
          <a:p>
            <a:pPr eaLnBrk="1" hangingPunct="1"/>
            <a:r>
              <a:rPr lang="sl-SI" altLang="sl-SI" sz="3200"/>
              <a:t>Kation (pozitivni ion) jih ima manj.</a:t>
            </a:r>
          </a:p>
          <a:p>
            <a:pPr eaLnBrk="1" hangingPunct="1"/>
            <a:r>
              <a:rPr lang="sl-SI" altLang="sl-SI" sz="3200"/>
              <a:t>Anion (negativni ion) jih ima več.</a:t>
            </a:r>
          </a:p>
        </p:txBody>
      </p:sp>
    </p:spTree>
    <p:extLst>
      <p:ext uri="{BB962C8B-B14F-4D97-AF65-F5344CB8AC3E}">
        <p14:creationId xmlns:p14="http://schemas.microsoft.com/office/powerpoint/2010/main" val="944255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460" name="Group 124"/>
          <p:cNvGraphicFramePr>
            <a:graphicFrameLocks noGrp="1"/>
          </p:cNvGraphicFramePr>
          <p:nvPr>
            <p:ph/>
          </p:nvPr>
        </p:nvGraphicFramePr>
        <p:xfrm>
          <a:off x="323850" y="260350"/>
          <a:ext cx="8435975" cy="6456362"/>
        </p:xfrm>
        <a:graphic>
          <a:graphicData uri="http://schemas.openxmlformats.org/drawingml/2006/table">
            <a:tbl>
              <a:tblPr/>
              <a:tblGrid>
                <a:gridCol w="21002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129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097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129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7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delec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št. protonov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št.</a:t>
                      </a:r>
                      <a:r>
                        <a:rPr kumimoji="0" lang="sl-SI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sl-SI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nevtronov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št.</a:t>
                      </a:r>
                      <a:r>
                        <a:rPr kumimoji="0" lang="sl-SI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sl-SI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elektronov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988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4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23</a:t>
                      </a:r>
                      <a:r>
                        <a:rPr kumimoji="0" lang="sl-SI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4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988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4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23</a:t>
                      </a:r>
                      <a:r>
                        <a:rPr kumimoji="0" lang="sl-SI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Na</a:t>
                      </a:r>
                      <a:r>
                        <a:rPr kumimoji="0" lang="sl-SI" sz="24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4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988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4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40</a:t>
                      </a:r>
                      <a:r>
                        <a:rPr kumimoji="0" lang="sl-SI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4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4988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4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40</a:t>
                      </a:r>
                      <a:r>
                        <a:rPr kumimoji="0" lang="sl-SI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Ca</a:t>
                      </a:r>
                      <a:r>
                        <a:rPr kumimoji="0" lang="sl-SI" sz="24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2+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4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4988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4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</a:t>
                      </a:r>
                      <a:r>
                        <a:rPr kumimoji="0" lang="sl-SI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4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4988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4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</a:t>
                      </a:r>
                      <a:r>
                        <a:rPr kumimoji="0" lang="sl-SI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  <a:r>
                        <a:rPr kumimoji="0" lang="sl-SI" sz="24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4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  <a:endParaRPr kumimoji="0" lang="sl-SI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4988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4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</a:t>
                      </a:r>
                      <a:r>
                        <a:rPr kumimoji="0" lang="sl-SI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4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74988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4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</a:t>
                      </a:r>
                      <a:r>
                        <a:rPr kumimoji="0" lang="sl-SI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</a:t>
                      </a:r>
                      <a:r>
                        <a:rPr kumimoji="0" lang="sl-SI" sz="24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2-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4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99051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161</TotalTime>
  <Words>279</Words>
  <Application>Microsoft Office PowerPoint</Application>
  <PresentationFormat>Diaprojekcija na zaslonu (4:3)</PresentationFormat>
  <Paragraphs>125</Paragraphs>
  <Slides>12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6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Wingdings</vt:lpstr>
      <vt:lpstr>Wingdings 2</vt:lpstr>
      <vt:lpstr>Office Theme</vt:lpstr>
      <vt:lpstr>IONI </vt:lpstr>
      <vt:lpstr>Ioni </vt:lpstr>
      <vt:lpstr>Kation </vt:lpstr>
      <vt:lpstr>Primeri </vt:lpstr>
      <vt:lpstr>Anion </vt:lpstr>
      <vt:lpstr>Primeri </vt:lpstr>
      <vt:lpstr>Večatomni ioni</vt:lpstr>
      <vt:lpstr>Atomi - ioni</vt:lpstr>
      <vt:lpstr>PowerPointova predstavitev</vt:lpstr>
      <vt:lpstr>Kaj zapisujemo ob simbolu elementa?</vt:lpstr>
      <vt:lpstr>Naloga 3</vt:lpstr>
      <vt:lpstr>Naloga 4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IONI</dc:title>
  <dc:creator>Jasmina</dc:creator>
  <cp:lastModifiedBy>Profesor</cp:lastModifiedBy>
  <cp:revision>8</cp:revision>
  <dcterms:created xsi:type="dcterms:W3CDTF">2019-09-23T17:11:20Z</dcterms:created>
  <dcterms:modified xsi:type="dcterms:W3CDTF">2020-10-05T13:03:04Z</dcterms:modified>
</cp:coreProperties>
</file>