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6" r:id="rId3"/>
    <p:sldId id="257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B446C-A8DB-450F-A5D0-D3621A43C0B6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4D72E-CDDF-4080-9587-F0A4D73A00B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9055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08ED83-C335-4FA4-BDA6-179399F756AF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27. 02. 2022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86479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62D372B-98C9-45C1-B3E4-0BB45466FF19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27. 02. 2022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09896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3FC54D-B943-45B3-B5E2-99D8C109FCA4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27. 02. 2022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81238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895B58-2672-420F-A83F-490BC50CA272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27. 02. 2022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59502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F11E4B-E72E-4AA2-ADB0-98F0264233BE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27. 02. 2022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3497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6E36E0-6D9A-4190-9200-1A7B025678ED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27. 02. 2022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24813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71BB38-EF53-41DB-B574-B2714CC58532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27. 02. 2022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20038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CA22FC-E472-4603-8085-7E8C7182AB6E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27. 02. 2022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537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B8CC9E-CCC7-4B27-9C8A-D0E9DAFC469C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27. 02. 2022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14897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AE803D-59A1-47A9-A29E-85B68C4F61F4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27. 02. 2022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79156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7667A5-1DA1-48F3-B53A-014B6633B534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27. 02. 2022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3523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27. 02. 2022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51A5B0-DD74-4BC7-96D3-901634CACEF2}" type="datetime1">
              <a:rPr kumimoji="0" lang="sl-SI" sz="105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27. 02. 2022</a:t>
            </a:fld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05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40000"/>
                  <a:lumOff val="6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0083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3259" y="228098"/>
            <a:ext cx="10829581" cy="658762"/>
          </a:xfrm>
        </p:spPr>
        <p:txBody>
          <a:bodyPr>
            <a:normAutofit/>
          </a:bodyPr>
          <a:lstStyle/>
          <a:p>
            <a:r>
              <a:rPr lang="sl-SI" sz="4000" dirty="0"/>
              <a:t>2.1.4 </a:t>
            </a:r>
            <a:r>
              <a:rPr lang="sl-SI" sz="4000" dirty="0" err="1"/>
              <a:t>Hookov</a:t>
            </a:r>
            <a:r>
              <a:rPr lang="sl-SI" sz="4000" dirty="0"/>
              <a:t> zakon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61012" y="1079653"/>
            <a:ext cx="10388906" cy="5508434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r>
              <a:rPr lang="sl-SI" sz="2000" b="1" dirty="0">
                <a:solidFill>
                  <a:schemeClr val="tx2"/>
                </a:solidFill>
              </a:rPr>
              <a:t>Trdne snovi se deformacijam (nateg, tlak, upogib, strig, vzvoj in uklon) upirajo in se pri tem bolj ali manj deformirajo.</a:t>
            </a:r>
          </a:p>
          <a:p>
            <a:pPr marL="274320" lvl="1" indent="0">
              <a:buNone/>
            </a:pPr>
            <a:r>
              <a:rPr lang="sl-SI" sz="2000" b="1" dirty="0">
                <a:solidFill>
                  <a:schemeClr val="tx2"/>
                </a:solidFill>
              </a:rPr>
              <a:t>Pri deformacijah ločimo:</a:t>
            </a:r>
          </a:p>
          <a:p>
            <a:pPr lvl="1"/>
            <a:r>
              <a:rPr lang="sl-SI" sz="1900" b="1" dirty="0">
                <a:solidFill>
                  <a:schemeClr val="tx2"/>
                </a:solidFill>
              </a:rPr>
              <a:t>Mejo sorazmernosti (deformacije so sorazmerne sili)</a:t>
            </a:r>
          </a:p>
          <a:p>
            <a:pPr lvl="1"/>
            <a:r>
              <a:rPr lang="sl-SI" sz="1900" b="1" dirty="0">
                <a:solidFill>
                  <a:schemeClr val="tx2"/>
                </a:solidFill>
              </a:rPr>
              <a:t>Mejo prožnosti (po obremenitvi se telesa vrnejo v prvotno stanje)</a:t>
            </a:r>
          </a:p>
          <a:p>
            <a:pPr lvl="1"/>
            <a:r>
              <a:rPr lang="sl-SI" sz="1900" b="1" dirty="0">
                <a:solidFill>
                  <a:schemeClr val="tx2"/>
                </a:solidFill>
              </a:rPr>
              <a:t>Mejo trdnosti (telesa se porušijo).</a:t>
            </a:r>
          </a:p>
          <a:p>
            <a:pPr marL="274320" lvl="1" indent="0">
              <a:buNone/>
            </a:pPr>
            <a:endParaRPr lang="sl-SI" sz="2000" b="1" dirty="0">
              <a:solidFill>
                <a:schemeClr val="tx2"/>
              </a:solidFill>
            </a:endParaRPr>
          </a:p>
          <a:p>
            <a:pPr marL="274320" lvl="1" indent="0">
              <a:buNone/>
            </a:pPr>
            <a:r>
              <a:rPr lang="sl-SI" sz="2000" b="1" dirty="0">
                <a:solidFill>
                  <a:schemeClr val="tx2"/>
                </a:solidFill>
              </a:rPr>
              <a:t>V mejah sorazmernosti velja </a:t>
            </a:r>
            <a:r>
              <a:rPr lang="sl-SI" sz="2000" b="1" dirty="0" err="1">
                <a:solidFill>
                  <a:schemeClr val="tx2"/>
                </a:solidFill>
              </a:rPr>
              <a:t>Hookov</a:t>
            </a:r>
            <a:r>
              <a:rPr lang="sl-SI" sz="2000" b="1" dirty="0">
                <a:solidFill>
                  <a:schemeClr val="tx2"/>
                </a:solidFill>
              </a:rPr>
              <a:t> zakon, ki pravi, da je sila F enaka produktu podaljška x in koeficienta vzmeti k.</a:t>
            </a:r>
          </a:p>
          <a:p>
            <a:pPr marL="274320" lvl="1" indent="0" algn="ctr">
              <a:buNone/>
            </a:pPr>
            <a:endParaRPr lang="sl-SI" sz="2000" b="1" dirty="0">
              <a:solidFill>
                <a:schemeClr val="accent1"/>
              </a:solidFill>
            </a:endParaRPr>
          </a:p>
          <a:p>
            <a:pPr marL="274320" lvl="1" indent="0" algn="ctr">
              <a:buNone/>
            </a:pPr>
            <a:r>
              <a:rPr lang="sl-SI" sz="2000" b="1" dirty="0">
                <a:solidFill>
                  <a:schemeClr val="accent1"/>
                </a:solidFill>
              </a:rPr>
              <a:t>𝑭=𝒌∙𝒙  [𝑵]</a:t>
            </a:r>
          </a:p>
          <a:p>
            <a:pPr marL="274320" lvl="1" indent="0">
              <a:buNone/>
            </a:pPr>
            <a:endParaRPr lang="sl-SI" sz="2000" b="1" dirty="0">
              <a:solidFill>
                <a:schemeClr val="accent1"/>
              </a:solidFill>
            </a:endParaRPr>
          </a:p>
          <a:p>
            <a:pPr marL="274320" lvl="1" indent="0">
              <a:buNone/>
            </a:pPr>
            <a:r>
              <a:rPr lang="sl-SI" sz="2000" b="1" dirty="0" err="1">
                <a:solidFill>
                  <a:schemeClr val="accent1"/>
                </a:solidFill>
              </a:rPr>
              <a:t>Hookov</a:t>
            </a:r>
            <a:r>
              <a:rPr lang="sl-SI" sz="2000" b="1" dirty="0">
                <a:solidFill>
                  <a:schemeClr val="accent1"/>
                </a:solidFill>
              </a:rPr>
              <a:t> zakon </a:t>
            </a:r>
            <a:r>
              <a:rPr lang="sl-SI" sz="2000" b="1" dirty="0">
                <a:solidFill>
                  <a:schemeClr val="tx2"/>
                </a:solidFill>
              </a:rPr>
              <a:t>podaja raztezek ali skrček prožnega telesa pri deformaciji z dano silo.</a:t>
            </a:r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7339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661012" y="1079653"/>
                <a:ext cx="10388906" cy="5508434"/>
              </a:xfrm>
            </p:spPr>
            <p:txBody>
              <a:bodyPr>
                <a:normAutofit/>
              </a:bodyPr>
              <a:lstStyle/>
              <a:p>
                <a:pPr marL="274320" lvl="1" indent="0">
                  <a:buNone/>
                </a:pPr>
                <a:r>
                  <a:rPr lang="sl-SI" sz="2000" b="1" dirty="0">
                    <a:solidFill>
                      <a:schemeClr val="tx2"/>
                    </a:solidFill>
                  </a:rPr>
                  <a:t>Preizkušanca dolžine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20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0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𝒍</m:t>
                        </m:r>
                      </m:e>
                      <m:sub>
                        <m:r>
                          <a:rPr lang="sl-SI" sz="20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sub>
                    </m:sSub>
                  </m:oMath>
                </a14:m>
                <a:r>
                  <a:rPr lang="sl-SI" sz="2000" b="1" dirty="0">
                    <a:solidFill>
                      <a:schemeClr val="accent1"/>
                    </a:solidFill>
                  </a:rPr>
                  <a:t> </a:t>
                </a:r>
                <a:r>
                  <a:rPr lang="sl-SI" sz="2000" b="1" dirty="0">
                    <a:solidFill>
                      <a:schemeClr val="tx2"/>
                    </a:solidFill>
                  </a:rPr>
                  <a:t>obremenimo z natezno silo F. V prerezu preizkušanca A se pojavi napetost </a:t>
                </a:r>
                <a:r>
                  <a:rPr lang="el-GR" sz="2000" b="1" dirty="0">
                    <a:solidFill>
                      <a:schemeClr val="tx2"/>
                    </a:solidFill>
                  </a:rPr>
                  <a:t>σ</a:t>
                </a:r>
                <a:r>
                  <a:rPr lang="sl-SI" sz="2000" b="1" dirty="0">
                    <a:solidFill>
                      <a:schemeClr val="tx2"/>
                    </a:solidFill>
                  </a:rPr>
                  <a:t>, ki povzroči raztezek preizkušanca za </a:t>
                </a:r>
                <a14:m>
                  <m:oMath xmlns:m="http://schemas.openxmlformats.org/officeDocument/2006/math">
                    <m:r>
                      <a:rPr lang="sl-SI" sz="20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sl-SI" sz="20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𝒍</m:t>
                    </m:r>
                  </m:oMath>
                </a14:m>
                <a:r>
                  <a:rPr lang="sl-SI" sz="2000" b="1" dirty="0">
                    <a:solidFill>
                      <a:schemeClr val="tx2"/>
                    </a:solidFill>
                  </a:rPr>
                  <a:t> oz. pri tlačni obremenitvi skrček.</a:t>
                </a:r>
              </a:p>
              <a:p>
                <a:pPr marL="27432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𝝈</m:t>
                      </m:r>
                      <m:r>
                        <a:rPr lang="sl-SI" sz="20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l-SI" sz="2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𝑭</m:t>
                          </m:r>
                        </m:num>
                        <m:den>
                          <m:r>
                            <a:rPr lang="sl-SI" sz="2000" b="1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den>
                      </m:f>
                    </m:oMath>
                  </m:oMathPara>
                </a14:m>
                <a:endParaRPr lang="sl-SI" sz="2000" b="1" dirty="0">
                  <a:solidFill>
                    <a:schemeClr val="tx2"/>
                  </a:solidFill>
                </a:endParaRPr>
              </a:p>
              <a:p>
                <a:pPr marL="274320" lvl="1" indent="0">
                  <a:buNone/>
                </a:pPr>
                <a:endParaRPr lang="sl-SI" sz="2000" b="1" dirty="0">
                  <a:solidFill>
                    <a:schemeClr val="tx2"/>
                  </a:solidFill>
                </a:endParaRPr>
              </a:p>
              <a:p>
                <a:pPr marL="27432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𝜺</m:t>
                      </m:r>
                      <m:r>
                        <a:rPr lang="sl-SI" sz="2000" b="1" i="1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l-SI" sz="2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sz="2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sl-SI" sz="2000" b="1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𝒍</m:t>
                          </m:r>
                        </m:num>
                        <m:den>
                          <m:sSub>
                            <m:sSubPr>
                              <m:ctrlPr>
                                <a:rPr lang="sl-SI" sz="2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l-SI" sz="2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𝒍</m:t>
                              </m:r>
                            </m:e>
                            <m:sub>
                              <m:r>
                                <a:rPr lang="sl-SI" sz="20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𝒐</m:t>
                              </m:r>
                            </m:sub>
                          </m:sSub>
                        </m:den>
                      </m:f>
                      <m:r>
                        <a:rPr lang="sl-SI" sz="2000" b="1" dirty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sl-SI" sz="2000" b="1" dirty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</a:rPr>
                        <m:t>𝟏𝟎𝟎</m:t>
                      </m:r>
                      <m:d>
                        <m:dPr>
                          <m:begChr m:val="["/>
                          <m:endChr m:val="]"/>
                          <m:ctrlPr>
                            <a:rPr lang="sl-SI" sz="2000" b="1" i="1" dirty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sz="2000" b="1" i="1" dirty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%</m:t>
                          </m:r>
                        </m:e>
                      </m:d>
                    </m:oMath>
                  </m:oMathPara>
                </a14:m>
                <a:endParaRPr lang="sl-SI" sz="2000" b="1" dirty="0">
                  <a:solidFill>
                    <a:schemeClr val="accent1"/>
                  </a:solidFill>
                </a:endParaRPr>
              </a:p>
              <a:p>
                <a:pPr marL="274320" lvl="1" indent="0">
                  <a:buNone/>
                </a:pPr>
                <a:r>
                  <a:rPr lang="sl-SI" sz="2000" b="1" dirty="0">
                    <a:solidFill>
                      <a:schemeClr val="tx2"/>
                    </a:solidFill>
                  </a:rPr>
                  <a:t>Medsebojno odvisnost napetosti </a:t>
                </a:r>
                <a:r>
                  <a:rPr lang="el-GR" sz="2000" b="1" dirty="0">
                    <a:solidFill>
                      <a:schemeClr val="tx2"/>
                    </a:solidFill>
                  </a:rPr>
                  <a:t>σ</a:t>
                </a:r>
                <a:r>
                  <a:rPr lang="sl-SI" sz="2000" b="1" dirty="0">
                    <a:solidFill>
                      <a:schemeClr val="tx2"/>
                    </a:solidFill>
                  </a:rPr>
                  <a:t> in relativnega raztezka </a:t>
                </a:r>
                <a:r>
                  <a:rPr lang="el-GR" sz="2000" b="1" dirty="0">
                    <a:solidFill>
                      <a:schemeClr val="tx2"/>
                    </a:solidFill>
                  </a:rPr>
                  <a:t>ε</a:t>
                </a:r>
                <a:r>
                  <a:rPr lang="sl-SI" sz="2000" b="1" dirty="0">
                    <a:solidFill>
                      <a:schemeClr val="tx2"/>
                    </a:solidFill>
                  </a:rPr>
                  <a:t> prikažemo v diagramu </a:t>
                </a:r>
                <a:r>
                  <a:rPr lang="el-GR" sz="2000" b="1" dirty="0">
                    <a:solidFill>
                      <a:schemeClr val="tx2"/>
                    </a:solidFill>
                  </a:rPr>
                  <a:t>σ</a:t>
                </a:r>
                <a:r>
                  <a:rPr lang="sl-SI" sz="2000" b="1" dirty="0">
                    <a:solidFill>
                      <a:schemeClr val="tx2"/>
                    </a:solidFill>
                  </a:rPr>
                  <a:t>-</a:t>
                </a:r>
                <a:r>
                  <a:rPr lang="el-GR" sz="2000" b="1" dirty="0">
                    <a:solidFill>
                      <a:schemeClr val="tx2"/>
                    </a:solidFill>
                  </a:rPr>
                  <a:t>ε</a:t>
                </a:r>
                <a:r>
                  <a:rPr lang="sl-SI" sz="20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274320" lvl="1" indent="0">
                  <a:buNone/>
                </a:pPr>
                <a:endParaRPr lang="sl-SI" sz="2000" b="1" dirty="0">
                  <a:solidFill>
                    <a:schemeClr val="tx2"/>
                  </a:solidFill>
                </a:endParaRPr>
              </a:p>
              <a:p>
                <a:pPr marL="274320" lvl="1" indent="0">
                  <a:buNone/>
                </a:pPr>
                <a:r>
                  <a:rPr lang="sl-SI" sz="2000" b="1" dirty="0" err="1">
                    <a:solidFill>
                      <a:schemeClr val="accent1"/>
                    </a:solidFill>
                  </a:rPr>
                  <a:t>Hookov</a:t>
                </a:r>
                <a:r>
                  <a:rPr lang="sl-SI" sz="2000" b="1" dirty="0">
                    <a:solidFill>
                      <a:schemeClr val="accent1"/>
                    </a:solidFill>
                  </a:rPr>
                  <a:t> zakon velja do meje sorazmernosti.</a:t>
                </a:r>
              </a:p>
              <a:p>
                <a:pPr marL="274320" lvl="1" indent="0">
                  <a:buNone/>
                </a:pPr>
                <a:endParaRPr lang="sl-SI" sz="20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1012" y="1079653"/>
                <a:ext cx="10388906" cy="5508434"/>
              </a:xfrm>
              <a:blipFill>
                <a:blip r:embed="rId2"/>
                <a:stretch>
                  <a:fillRect t="-1106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14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110</Words>
  <Application>Microsoft Office PowerPoint</Application>
  <PresentationFormat>Širokozaslonsko</PresentationFormat>
  <Paragraphs>21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Century Schoolbook</vt:lpstr>
      <vt:lpstr>Wingdings 2</vt:lpstr>
      <vt:lpstr>Officeova tema</vt:lpstr>
      <vt:lpstr>View</vt:lpstr>
      <vt:lpstr>2.1.4 Hookov zakon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Tanja</cp:lastModifiedBy>
  <cp:revision>41</cp:revision>
  <dcterms:created xsi:type="dcterms:W3CDTF">2021-09-26T19:56:46Z</dcterms:created>
  <dcterms:modified xsi:type="dcterms:W3CDTF">2022-02-27T11:05:08Z</dcterms:modified>
</cp:coreProperties>
</file>