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7" r:id="rId9"/>
    <p:sldId id="268" r:id="rId10"/>
    <p:sldId id="266" r:id="rId11"/>
    <p:sldId id="270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889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1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846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909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55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54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6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909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004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29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10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9515-DE09-49A7-A199-255E85593918}" type="datetimeFigureOut">
              <a:rPr lang="sl-SI" smtClean="0"/>
              <a:t>28. 08. 2022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B6B-90A6-4DA6-9470-7FD8A746AF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506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6718" y="734057"/>
            <a:ext cx="7899748" cy="2387600"/>
          </a:xfrm>
        </p:spPr>
        <p:txBody>
          <a:bodyPr/>
          <a:lstStyle/>
          <a:p>
            <a:r>
              <a:rPr lang="sl-SI" dirty="0" smtClean="0">
                <a:latin typeface="Segoe Script" panose="030B0504020000000003" pitchFamily="66" charset="0"/>
              </a:rPr>
              <a:t>PRAZNIČNA VOŠČILNICA</a:t>
            </a:r>
            <a:endParaRPr lang="sl-SI" dirty="0">
              <a:latin typeface="Segoe Script" panose="030B0504020000000003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6718" y="3670125"/>
            <a:ext cx="7803715" cy="601250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Segoe Script" panose="030B0504020000000003" pitchFamily="66" charset="0"/>
              </a:rPr>
              <a:t>Likovna naloga</a:t>
            </a:r>
            <a:endParaRPr lang="sl-SI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8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ka 30"/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4521" b="1"/>
          <a:stretch/>
        </p:blipFill>
        <p:spPr>
          <a:xfrm>
            <a:off x="9854566" y="2508254"/>
            <a:ext cx="1877039" cy="185184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90239" y="1287571"/>
            <a:ext cx="6170634" cy="411375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691269" y="1796681"/>
            <a:ext cx="1844152" cy="18828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ravokotnik 6"/>
          <p:cNvSpPr/>
          <p:nvPr/>
        </p:nvSpPr>
        <p:spPr>
          <a:xfrm>
            <a:off x="2094258" y="3353159"/>
            <a:ext cx="438411" cy="15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138" y="1654922"/>
            <a:ext cx="451143" cy="170703"/>
          </a:xfrm>
          <a:prstGeom prst="rect">
            <a:avLst/>
          </a:prstGeom>
        </p:spPr>
      </p:pic>
      <p:cxnSp>
        <p:nvCxnSpPr>
          <p:cNvPr id="10" name="Raven povezovalnik 9"/>
          <p:cNvCxnSpPr>
            <a:stCxn id="39" idx="0"/>
          </p:cNvCxnSpPr>
          <p:nvPr/>
        </p:nvCxnSpPr>
        <p:spPr>
          <a:xfrm flipV="1">
            <a:off x="2309906" y="259133"/>
            <a:ext cx="3559" cy="28365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 flipV="1">
            <a:off x="3640283" y="258040"/>
            <a:ext cx="0" cy="11034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290" y="259132"/>
            <a:ext cx="4113756" cy="617063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6983745" y="1561358"/>
            <a:ext cx="1889503" cy="187281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1887" y="3217525"/>
            <a:ext cx="445047" cy="17679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924" y="1390426"/>
            <a:ext cx="451143" cy="170703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10">
            <a:biLevel thresh="75000"/>
          </a:blip>
          <a:srcRect l="5054" t="10540" r="23784" b="23426"/>
          <a:stretch/>
        </p:blipFill>
        <p:spPr>
          <a:xfrm>
            <a:off x="1028024" y="3488096"/>
            <a:ext cx="2624628" cy="25276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Slika 32"/>
          <p:cNvPicPr>
            <a:picLocks noChangeAspect="1"/>
          </p:cNvPicPr>
          <p:nvPr/>
        </p:nvPicPr>
        <p:blipFill rotWithShape="1">
          <a:blip r:embed="rId11"/>
          <a:srcRect l="9074" t="17594" r="11415" b="35776"/>
          <a:stretch/>
        </p:blipFill>
        <p:spPr>
          <a:xfrm>
            <a:off x="5537663" y="3373587"/>
            <a:ext cx="2323501" cy="225617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Slika 34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3200"/>
          <a:stretch/>
        </p:blipFill>
        <p:spPr>
          <a:xfrm rot="5400000">
            <a:off x="9944043" y="514032"/>
            <a:ext cx="1698082" cy="175278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Slika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91873" y="4643328"/>
            <a:ext cx="1802421" cy="180242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Elipsa 38"/>
          <p:cNvSpPr/>
          <p:nvPr/>
        </p:nvSpPr>
        <p:spPr>
          <a:xfrm>
            <a:off x="2148273" y="3095703"/>
            <a:ext cx="323265" cy="3923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381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41" name="Slika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2833" y="1355452"/>
            <a:ext cx="359695" cy="426757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4562" y="2910872"/>
            <a:ext cx="359695" cy="426757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4039" y="1123880"/>
            <a:ext cx="359695" cy="426757"/>
          </a:xfrm>
          <a:prstGeom prst="rect">
            <a:avLst/>
          </a:prstGeom>
        </p:spPr>
      </p:pic>
      <p:cxnSp>
        <p:nvCxnSpPr>
          <p:cNvPr id="46" name="Raven povezovalnik 45"/>
          <p:cNvCxnSpPr>
            <a:endCxn id="44" idx="0"/>
          </p:cNvCxnSpPr>
          <p:nvPr/>
        </p:nvCxnSpPr>
        <p:spPr>
          <a:xfrm>
            <a:off x="7928495" y="273604"/>
            <a:ext cx="5392" cy="850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/>
          <p:cNvCxnSpPr/>
          <p:nvPr/>
        </p:nvCxnSpPr>
        <p:spPr>
          <a:xfrm>
            <a:off x="6643251" y="273604"/>
            <a:ext cx="25152" cy="2621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219190"/>
            <a:ext cx="10515600" cy="676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800" dirty="0" smtClean="0">
                <a:latin typeface="Segoe Script" panose="030B0504020000000003" pitchFamily="66" charset="0"/>
              </a:rPr>
              <a:t>ŽELIM TI OBILO USTVARJALNOSTI! </a:t>
            </a:r>
            <a:r>
              <a:rPr lang="sl-SI" sz="3800" dirty="0" smtClean="0">
                <a:latin typeface="Segoe Script" panose="030B0504020000000003" pitchFamily="66" charset="0"/>
                <a:sym typeface="Wingdings" panose="05000000000000000000" pitchFamily="2" charset="2"/>
              </a:rPr>
              <a:t></a:t>
            </a:r>
            <a:endParaRPr lang="sl-SI" sz="38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839244"/>
            <a:ext cx="10347543" cy="5337719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>
                <a:latin typeface="Footlight MT Light" panose="0204060206030A020304" pitchFamily="18" charset="0"/>
              </a:rPr>
              <a:t>Za začetek, si lahko za lepše vzdušje pred pričetkom ustvarjanja, prižgeš svojo najljubšo božično-novoletno pesem in uživaš v ritmih prazničnih melodij…</a:t>
            </a:r>
          </a:p>
          <a:p>
            <a:pPr marL="0" indent="0" algn="ctr">
              <a:buNone/>
            </a:pPr>
            <a:endParaRPr lang="sl-SI" dirty="0" smtClean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sl-SI" sz="2400" dirty="0" smtClean="0">
                <a:latin typeface="Footlight MT Light" panose="0204060206030A020304" pitchFamily="18" charset="0"/>
              </a:rPr>
              <a:t>Ritem ti bo namreč pomagal tudi pri naslednji nalogi. </a:t>
            </a:r>
            <a:r>
              <a:rPr lang="sl-SI" sz="2400" dirty="0" smtClean="0">
                <a:sym typeface="Wingdings" panose="05000000000000000000" pitchFamily="2" charset="2"/>
              </a:rPr>
              <a:t></a:t>
            </a:r>
            <a:endParaRPr lang="sl-SI" sz="2400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754" y="4547300"/>
            <a:ext cx="3761643" cy="125388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59726" b="28341"/>
          <a:stretch/>
        </p:blipFill>
        <p:spPr>
          <a:xfrm>
            <a:off x="1249470" y="1"/>
            <a:ext cx="9525000" cy="12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1459" y="638828"/>
            <a:ext cx="10652341" cy="626302"/>
          </a:xfrm>
        </p:spPr>
        <p:txBody>
          <a:bodyPr>
            <a:normAutofit/>
          </a:bodyPr>
          <a:lstStyle/>
          <a:p>
            <a:r>
              <a:rPr lang="sl-SI" sz="3600" dirty="0" smtClean="0"/>
              <a:t> V KRATKO PONOVITEV…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1459" y="1503123"/>
            <a:ext cx="10847538" cy="467384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S čim vse še lahko povežeš besedo RITEM? Kje vse se z njim lahko srečaš in kaj pravzaprav pomeni? V pomoč naj ti bodo naslednje fotografije: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99" y="2594405"/>
            <a:ext cx="2380988" cy="35714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447" y="2605482"/>
            <a:ext cx="2327407" cy="15531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r="34959"/>
          <a:stretch/>
        </p:blipFill>
        <p:spPr>
          <a:xfrm>
            <a:off x="5597497" y="2605482"/>
            <a:ext cx="2315782" cy="357148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921" y="2605482"/>
            <a:ext cx="3448075" cy="8266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/>
          <a:srcRect l="18825" t="10448" r="3391" b="3520"/>
          <a:stretch/>
        </p:blipFill>
        <p:spPr>
          <a:xfrm>
            <a:off x="3082447" y="4258484"/>
            <a:ext cx="1966832" cy="200503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7"/>
          <a:srcRect l="20152" r="20769"/>
          <a:stretch/>
        </p:blipFill>
        <p:spPr>
          <a:xfrm>
            <a:off x="8105197" y="3670125"/>
            <a:ext cx="1603331" cy="250683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8"/>
          <a:srcRect l="42998" r="3940"/>
          <a:stretch/>
        </p:blipFill>
        <p:spPr>
          <a:xfrm>
            <a:off x="9900446" y="3670125"/>
            <a:ext cx="1692924" cy="23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89140"/>
            <a:ext cx="10515600" cy="5387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Prikazane fotografije si lažje razložimo, če se najprej spomnimo, da beseda </a:t>
            </a:r>
            <a:r>
              <a:rPr lang="sl-SI" u="sng" dirty="0" smtClean="0"/>
              <a:t>RITEM pomeni enakomerno in urejeno gibanje, ponavljanje, in  menjavanje določenih značilnih elementov v nekem delovanju, času.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400" i="1" dirty="0" smtClean="0"/>
              <a:t>V ritmu se ves čas menjujejo letni časi, menjujeta se dan in noč…</a:t>
            </a:r>
            <a:r>
              <a:rPr lang="sl-SI" sz="2400" i="1" dirty="0"/>
              <a:t>v</a:t>
            </a:r>
            <a:r>
              <a:rPr lang="sl-SI" sz="2400" i="1" dirty="0" smtClean="0"/>
              <a:t> ritmu si si sledijo takti v glasbi…v ritmu tiktaka ura, v ritmu bije naše srce.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Ko govorimo o likovni umetnosti, pa pojem ritma razlagamo, kot </a:t>
            </a:r>
            <a:r>
              <a:rPr lang="sl-SI" b="1" dirty="0" smtClean="0">
                <a:solidFill>
                  <a:srgbClr val="33CC33"/>
                </a:solidFill>
              </a:rPr>
              <a:t>ponavljanje ali izmenjavanje elementov, organiziranih v določenem zaporedju.</a:t>
            </a:r>
          </a:p>
          <a:p>
            <a:pPr marL="0" indent="0">
              <a:buNone/>
            </a:pPr>
            <a:endParaRPr lang="sl-SI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V zaporedju se lahko </a:t>
            </a:r>
            <a:r>
              <a:rPr lang="sl-SI" dirty="0"/>
              <a:t>p</a:t>
            </a:r>
            <a:r>
              <a:rPr lang="fi-FI" dirty="0" smtClean="0"/>
              <a:t>onavlja </a:t>
            </a:r>
            <a:r>
              <a:rPr lang="sl-SI" dirty="0" smtClean="0"/>
              <a:t>(in spreminja) </a:t>
            </a:r>
            <a:r>
              <a:rPr lang="fi-FI" u="sng" dirty="0" smtClean="0"/>
              <a:t>oblika</a:t>
            </a:r>
            <a:r>
              <a:rPr lang="fi-FI" dirty="0" smtClean="0"/>
              <a:t>, </a:t>
            </a:r>
            <a:r>
              <a:rPr lang="fi-FI" u="sng" dirty="0" smtClean="0"/>
              <a:t>velikost</a:t>
            </a:r>
            <a:r>
              <a:rPr lang="fi-FI" dirty="0" smtClean="0"/>
              <a:t> ali </a:t>
            </a:r>
            <a:r>
              <a:rPr lang="fi-FI" u="sng" dirty="0" smtClean="0"/>
              <a:t>barva</a:t>
            </a:r>
            <a:r>
              <a:rPr lang="sl-SI" u="sng" dirty="0" smtClean="0"/>
              <a:t> </a:t>
            </a:r>
            <a:r>
              <a:rPr lang="sl-SI" dirty="0" smtClean="0"/>
              <a:t>elementov.</a:t>
            </a:r>
          </a:p>
        </p:txBody>
      </p:sp>
    </p:spTree>
    <p:extLst>
      <p:ext uri="{BB962C8B-B14F-4D97-AF65-F5344CB8AC3E}">
        <p14:creationId xmlns:p14="http://schemas.microsoft.com/office/powerpoint/2010/main" val="18746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7992" y="17880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8001" t="15260" r="28602" b="13726"/>
          <a:stretch/>
        </p:blipFill>
        <p:spPr>
          <a:xfrm>
            <a:off x="2727236" y="365125"/>
            <a:ext cx="6737527" cy="602314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 rot="16200000">
            <a:off x="555223" y="2553412"/>
            <a:ext cx="357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latin typeface="Bradley Hand ITC" panose="03070402050302030203" pitchFamily="66" charset="0"/>
              </a:rPr>
              <a:t>PR</a:t>
            </a:r>
            <a:r>
              <a:rPr lang="sl-SI" sz="4400" b="1" dirty="0" smtClean="0">
                <a:latin typeface="Bradley Hand ITC" panose="03070402050302030203" pitchFamily="66" charset="0"/>
              </a:rPr>
              <a:t>I</a:t>
            </a:r>
            <a:r>
              <a:rPr lang="sl-SI" sz="4400" dirty="0" smtClean="0">
                <a:latin typeface="Bradley Hand ITC" panose="03070402050302030203" pitchFamily="66" charset="0"/>
              </a:rPr>
              <a:t>MER:</a:t>
            </a:r>
            <a:endParaRPr lang="sl-SI" sz="4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2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6301" y="266448"/>
            <a:ext cx="10727499" cy="1073837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Likovna naloga</a:t>
            </a:r>
            <a:endParaRPr lang="sl-SI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6301" y="1340285"/>
            <a:ext cx="10985325" cy="4837599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Vaša današnja likovna naloga je oblikovanje prazničnih voščilnic s pomočjo v ritmu ponavljajočih se elementov in sicer…</a:t>
            </a:r>
          </a:p>
          <a:p>
            <a:pPr marL="0" indent="0" algn="ctr">
              <a:buNone/>
            </a:pPr>
            <a:endParaRPr lang="sl-SI" sz="2000" dirty="0" smtClean="0"/>
          </a:p>
          <a:p>
            <a:pPr marL="0" indent="0" algn="ctr">
              <a:buNone/>
            </a:pPr>
            <a:r>
              <a:rPr lang="sl-SI" sz="2400" dirty="0" smtClean="0">
                <a:latin typeface="Jokerman" panose="04090605060D06020702" pitchFamily="82" charset="0"/>
              </a:rPr>
              <a:t>POTREBUJEM:</a:t>
            </a:r>
          </a:p>
          <a:p>
            <a:pPr algn="ctr"/>
            <a:r>
              <a:rPr lang="sl-SI" sz="2400" dirty="0"/>
              <a:t>t</a:t>
            </a:r>
            <a:r>
              <a:rPr lang="sl-SI" sz="2400" dirty="0" smtClean="0"/>
              <a:t>anjši črn flomaster</a:t>
            </a:r>
          </a:p>
          <a:p>
            <a:pPr algn="ctr"/>
            <a:r>
              <a:rPr lang="sl-SI" sz="2400" dirty="0" smtClean="0"/>
              <a:t>dva bela lista manjšega formata</a:t>
            </a:r>
          </a:p>
          <a:p>
            <a:pPr algn="ctr"/>
            <a:r>
              <a:rPr lang="sl-SI" sz="2400" dirty="0"/>
              <a:t>m</a:t>
            </a:r>
            <a:r>
              <a:rPr lang="sl-SI" sz="2400" dirty="0" smtClean="0"/>
              <a:t>odro voščilnico </a:t>
            </a:r>
          </a:p>
          <a:p>
            <a:pPr algn="ctr"/>
            <a:r>
              <a:rPr lang="sl-SI" sz="2400" dirty="0" smtClean="0"/>
              <a:t>škarje</a:t>
            </a:r>
          </a:p>
          <a:p>
            <a:pPr algn="ctr"/>
            <a:r>
              <a:rPr lang="sl-SI" sz="2400" dirty="0" smtClean="0"/>
              <a:t>šestilo</a:t>
            </a:r>
          </a:p>
          <a:p>
            <a:pPr algn="ctr"/>
            <a:r>
              <a:rPr lang="sl-SI" sz="2400" dirty="0" smtClean="0"/>
              <a:t>lepilo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6785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889348"/>
            <a:ext cx="10515600" cy="5287615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 smtClean="0"/>
              <a:t>1. Na dva manjša bela lista papirja najprej  s tanjšim črnim flomastrom nariši poljubne, v ritmu sledeče si oblike.</a:t>
            </a:r>
          </a:p>
          <a:p>
            <a:pPr marL="0" indent="0" algn="ctr">
              <a:buNone/>
            </a:pPr>
            <a:r>
              <a:rPr lang="sl-SI" sz="1800" i="1" dirty="0" smtClean="0"/>
              <a:t>Nekaj primerov:</a:t>
            </a:r>
            <a:endParaRPr lang="sl-SI" sz="18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232" y="5141465"/>
            <a:ext cx="2794882" cy="142561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252604" y="5349016"/>
            <a:ext cx="79665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Da vam bo lažje, se lahko pred pričetkom risanja sprehodite po hiši/stanovanju in poiščete morebitne, v ritmu ponavljajoče se oblike, na preprogi, zavesi, na oblačilih, posteljnini, vazi, dekorativni posodi, darilnem papirju, kopalniških ploščicah itd.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83" y="2132892"/>
            <a:ext cx="2115495" cy="27739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661" y="2159158"/>
            <a:ext cx="2274005" cy="27739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649" y="2159158"/>
            <a:ext cx="2060627" cy="27739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259" y="2159158"/>
            <a:ext cx="281659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39452"/>
            <a:ext cx="10515600" cy="5237510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 smtClean="0"/>
              <a:t>2. Ko končate z risanjem, na drugo (ne porisano stran) narišite krog. Kroga izrežite. Bodite pazljivi, da bo velikost izrezanega kroga ustrezala velikosti voščilnice. </a:t>
            </a:r>
          </a:p>
          <a:p>
            <a:pPr marL="0" indent="0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723" y="2206720"/>
            <a:ext cx="2696793" cy="270264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t="17299"/>
          <a:stretch/>
        </p:blipFill>
        <p:spPr>
          <a:xfrm>
            <a:off x="6096000" y="2206720"/>
            <a:ext cx="2696793" cy="270264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PoljeZBesedilom 5"/>
          <p:cNvSpPr txBox="1"/>
          <p:nvPr/>
        </p:nvSpPr>
        <p:spPr>
          <a:xfrm>
            <a:off x="3008573" y="5219999"/>
            <a:ext cx="617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Kroga narišite s šestilom, ali pa na papir naredite obris kakšnega manjšega okroglega predmeta (npr. jogurtov lonček)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66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26926"/>
            <a:ext cx="10515600" cy="5250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dirty="0" smtClean="0">
                <a:solidFill>
                  <a:srgbClr val="C00000"/>
                </a:solidFill>
              </a:rPr>
              <a:t>*Previdni bodite tudi, da narisane oblike ne bodo prevelike, saj tako ne bodo lepo prišle do izraza na izrezanem krogu.</a:t>
            </a:r>
          </a:p>
          <a:p>
            <a:pPr marL="0" indent="0" algn="ctr">
              <a:buNone/>
            </a:pPr>
            <a:endParaRPr lang="sl-SI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sl-SI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l-SI" sz="2400" dirty="0" smtClean="0"/>
              <a:t>3. Oba izrezana kroga prilepite poljubno na prvo stran voščilnice.</a:t>
            </a:r>
          </a:p>
          <a:p>
            <a:pPr marL="0" indent="0">
              <a:buNone/>
            </a:pPr>
            <a:endParaRPr lang="sl-SI" sz="2400" dirty="0"/>
          </a:p>
          <a:p>
            <a:pPr marL="0" indent="0" algn="ctr">
              <a:buNone/>
            </a:pPr>
            <a:r>
              <a:rPr lang="sl-SI" sz="2400" dirty="0" smtClean="0"/>
              <a:t>4. Iz  krogov oblikujte božična okraska, kot je to prikazano na naslednji strani… </a:t>
            </a:r>
            <a:r>
              <a:rPr lang="sl-SI" sz="2000" dirty="0" smtClean="0"/>
              <a:t>(okrasku dodate „pokrovček“ in vrvico </a:t>
            </a:r>
            <a:r>
              <a:rPr lang="sl-SI" sz="2000" dirty="0" smtClean="0">
                <a:sym typeface="Wingdings" panose="05000000000000000000" pitchFamily="2" charset="2"/>
              </a:rPr>
              <a:t> </a:t>
            </a:r>
            <a:r>
              <a:rPr lang="sl-SI" sz="2000" dirty="0" smtClean="0"/>
              <a:t>- </a:t>
            </a:r>
            <a:r>
              <a:rPr lang="sl-SI" sz="2000" dirty="0" err="1" smtClean="0"/>
              <a:t>dorišete</a:t>
            </a:r>
            <a:r>
              <a:rPr lang="sl-SI" sz="2000" dirty="0" smtClean="0"/>
              <a:t> s črnim flomastrom</a:t>
            </a:r>
            <a:r>
              <a:rPr lang="sl-SI" sz="2000" dirty="0" smtClean="0">
                <a:sym typeface="Wingdings" panose="05000000000000000000" pitchFamily="2" charset="2"/>
              </a:rPr>
              <a:t>)</a:t>
            </a:r>
            <a:endParaRPr lang="sl-SI" sz="2000" dirty="0" smtClean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 algn="r">
              <a:buNone/>
            </a:pPr>
            <a:r>
              <a:rPr lang="sl-SI" sz="2400" dirty="0" smtClean="0">
                <a:latin typeface="Segoe Script" panose="030B0504020000000003" pitchFamily="66" charset="0"/>
              </a:rPr>
              <a:t>Vaše voščilnice bodo izgledale nekako takole… 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l-SI" sz="2400" dirty="0">
              <a:latin typeface="Segoe Script" panose="030B0504020000000003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38200" y="751562"/>
            <a:ext cx="10710797" cy="1240076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66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428</Words>
  <Application>Microsoft Office PowerPoint</Application>
  <PresentationFormat>Širokozaslonsko</PresentationFormat>
  <Paragraphs>53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Footlight MT Light</vt:lpstr>
      <vt:lpstr>Jokerman</vt:lpstr>
      <vt:lpstr>Segoe Script</vt:lpstr>
      <vt:lpstr>Wingdings</vt:lpstr>
      <vt:lpstr>Officeova tema</vt:lpstr>
      <vt:lpstr>PRAZNIČNA VOŠČILNICA</vt:lpstr>
      <vt:lpstr> </vt:lpstr>
      <vt:lpstr> V KRATKO PONOVITEV…</vt:lpstr>
      <vt:lpstr> </vt:lpstr>
      <vt:lpstr> </vt:lpstr>
      <vt:lpstr> Likovna naloga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PRAZNIČNA VOŠČILNICA</dc:title>
  <dc:creator>Intel</dc:creator>
  <cp:lastModifiedBy>Lidija</cp:lastModifiedBy>
  <cp:revision>53</cp:revision>
  <dcterms:created xsi:type="dcterms:W3CDTF">2020-11-29T16:44:33Z</dcterms:created>
  <dcterms:modified xsi:type="dcterms:W3CDTF">2022-08-28T16:30:21Z</dcterms:modified>
</cp:coreProperties>
</file>