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5" r:id="rId9"/>
    <p:sldId id="261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387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0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3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17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99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55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94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92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71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358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751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E406-3F46-44A3-8C54-7AC140EBC8F8}" type="datetimeFigureOut">
              <a:rPr lang="sl-SI" smtClean="0"/>
              <a:t>11. 04. 2022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3EF33-04AA-41D9-8FBD-B7FF8B5B316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661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8755" y="2107759"/>
            <a:ext cx="9144000" cy="2387600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TABORJENJE V BOHINJU 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20. 6.–22. 6. 2022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2653" y="4668183"/>
            <a:ext cx="9144000" cy="1655762"/>
          </a:xfrm>
        </p:spPr>
        <p:txBody>
          <a:bodyPr>
            <a:normAutofit/>
          </a:bodyPr>
          <a:lstStyle/>
          <a:p>
            <a:r>
              <a:rPr lang="sl-SI" sz="3200" b="1" dirty="0"/>
              <a:t>Strnjeni dnevi dejavnosti:</a:t>
            </a:r>
          </a:p>
          <a:p>
            <a:r>
              <a:rPr lang="sl-SI" sz="3200" b="1" dirty="0"/>
              <a:t>kulturni, naravoslovni in športni dan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82" y="94268"/>
            <a:ext cx="3029712" cy="2340864"/>
          </a:xfrm>
          <a:prstGeom prst="rect">
            <a:avLst/>
          </a:prstGeom>
        </p:spPr>
      </p:pic>
      <p:pic>
        <p:nvPicPr>
          <p:cNvPr id="5" name="Slika 4" descr="logotip_o_i_ms_prenovlj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4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6736" y="962084"/>
            <a:ext cx="10515600" cy="5213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5400" dirty="0"/>
              <a:t>Hvala za pozornost!</a:t>
            </a:r>
          </a:p>
          <a:p>
            <a:endParaRPr lang="sl-SI" sz="5400" dirty="0"/>
          </a:p>
          <a:p>
            <a:endParaRPr lang="sl-SI" sz="5400" dirty="0"/>
          </a:p>
          <a:p>
            <a:pPr marL="0" indent="0" algn="ctr">
              <a:buNone/>
            </a:pPr>
            <a:r>
              <a:rPr lang="sl-SI" sz="5400" dirty="0"/>
              <a:t>Sledijo individualne govorilne ure.</a:t>
            </a:r>
          </a:p>
        </p:txBody>
      </p:sp>
      <p:pic>
        <p:nvPicPr>
          <p:cNvPr id="4" name="Slika 3" descr="logotip_o_i_ms_prenovlj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26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72" y="0"/>
            <a:ext cx="2215299" cy="2215299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9152" y="2108429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l-SI" sz="4400" b="1" u="sng" dirty="0"/>
              <a:t>Čas odhoda </a:t>
            </a:r>
            <a:r>
              <a:rPr lang="sl-SI" sz="4400" dirty="0"/>
              <a:t>iz Murske Sobote, v ponedeljek, </a:t>
            </a:r>
            <a:r>
              <a:rPr lang="sl-SI" sz="4400" b="1" dirty="0"/>
              <a:t>20. 6. 2022 ob 7.00 </a:t>
            </a:r>
            <a:r>
              <a:rPr lang="sl-SI" sz="4400" dirty="0"/>
              <a:t>(šolska postaja).</a:t>
            </a:r>
          </a:p>
          <a:p>
            <a:pPr marL="0" lvl="0" indent="0">
              <a:buNone/>
            </a:pPr>
            <a:endParaRPr lang="sl-SI" sz="4400" dirty="0"/>
          </a:p>
          <a:p>
            <a:pPr lvl="0"/>
            <a:r>
              <a:rPr lang="sl-SI" sz="4400" b="1" u="sng" dirty="0"/>
              <a:t>Čas prihoda </a:t>
            </a:r>
            <a:r>
              <a:rPr lang="sl-SI" sz="4400" dirty="0"/>
              <a:t>v Mursko Soboto, v sredo, </a:t>
            </a:r>
            <a:r>
              <a:rPr lang="sl-SI" sz="4400" b="1" dirty="0"/>
              <a:t>22. 6. 2022, okrog 17. ure</a:t>
            </a:r>
            <a:r>
              <a:rPr lang="sl-SI" sz="4400" dirty="0"/>
              <a:t>.</a:t>
            </a:r>
          </a:p>
          <a:p>
            <a:pPr marL="0" lvl="0" indent="0">
              <a:buNone/>
            </a:pPr>
            <a:endParaRPr lang="sl-SI" sz="4400" dirty="0"/>
          </a:p>
          <a:p>
            <a:endParaRPr lang="sl-SI" sz="4400" dirty="0"/>
          </a:p>
        </p:txBody>
      </p:sp>
      <p:pic>
        <p:nvPicPr>
          <p:cNvPr id="5" name="Slika 4" descr="logotip_o_i_ms_prenovlj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81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2693" y="3105974"/>
            <a:ext cx="10743545" cy="3323106"/>
          </a:xfrm>
        </p:spPr>
        <p:txBody>
          <a:bodyPr>
            <a:normAutofit fontScale="90000"/>
          </a:bodyPr>
          <a:lstStyle/>
          <a:p>
            <a:r>
              <a:rPr lang="sl-SI" b="1" u="sng" dirty="0"/>
              <a:t>Tabor Gozdna šola zajema:</a:t>
            </a:r>
            <a:br>
              <a:rPr lang="sl-SI" dirty="0"/>
            </a:br>
            <a:r>
              <a:rPr lang="sl-SI" dirty="0"/>
              <a:t>− 33 šotorov za 3 osebe, opremljenih z lesenimi</a:t>
            </a:r>
            <a:br>
              <a:rPr lang="sl-SI" dirty="0"/>
            </a:br>
            <a:r>
              <a:rPr lang="sl-SI" dirty="0"/>
              <a:t>   posteljami;</a:t>
            </a:r>
            <a:br>
              <a:rPr lang="sl-SI" dirty="0"/>
            </a:br>
            <a:r>
              <a:rPr lang="sl-SI" dirty="0"/>
              <a:t> − v hiši je jedilnica, učilnica, sanitarije z umivalnico</a:t>
            </a:r>
            <a:br>
              <a:rPr lang="sl-SI" dirty="0"/>
            </a:br>
            <a:r>
              <a:rPr lang="sl-SI" dirty="0"/>
              <a:t>    in tuši;</a:t>
            </a:r>
            <a:br>
              <a:rPr lang="sl-SI" dirty="0"/>
            </a:br>
            <a:r>
              <a:rPr lang="sl-SI" dirty="0"/>
              <a:t>− zagotovljena prehrana s tremi obroki.</a:t>
            </a:r>
            <a:br>
              <a:rPr lang="sl-SI" dirty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90" y="205767"/>
            <a:ext cx="4138366" cy="231748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15" y="205767"/>
            <a:ext cx="4581425" cy="2718645"/>
          </a:xfrm>
          <a:prstGeom prst="rect">
            <a:avLst/>
          </a:prstGeom>
        </p:spPr>
      </p:pic>
      <p:pic>
        <p:nvPicPr>
          <p:cNvPr id="6" name="Slika 5" descr="logotip_o_i_ms_prenovlj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30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2620" y="32511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1. dan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4567" y="1391991"/>
            <a:ext cx="10655300" cy="4587875"/>
          </a:xfrm>
        </p:spPr>
        <p:txBody>
          <a:bodyPr>
            <a:normAutofit/>
          </a:bodyPr>
          <a:lstStyle/>
          <a:p>
            <a:pPr lvl="0"/>
            <a:r>
              <a:rPr lang="sl-SI" sz="4000" dirty="0"/>
              <a:t>Murska Sobota (postaja OŠ I), </a:t>
            </a:r>
          </a:p>
          <a:p>
            <a:pPr lvl="0"/>
            <a:r>
              <a:rPr lang="sl-SI" sz="4000" dirty="0"/>
              <a:t>Tepanje (malica), </a:t>
            </a:r>
          </a:p>
          <a:p>
            <a:pPr lvl="0"/>
            <a:r>
              <a:rPr lang="sl-SI" sz="4000" b="1" dirty="0"/>
              <a:t>Vrba </a:t>
            </a:r>
            <a:r>
              <a:rPr lang="sl-SI" sz="4000" dirty="0"/>
              <a:t>(ogled Prešernove hiše – 2 eur),  </a:t>
            </a:r>
          </a:p>
          <a:p>
            <a:pPr lvl="0"/>
            <a:r>
              <a:rPr lang="sl-SI" sz="4000" dirty="0"/>
              <a:t>Gozdna šola taborniškega centra Bohinj (nastanitev),</a:t>
            </a:r>
          </a:p>
          <a:p>
            <a:pPr lvl="0"/>
            <a:r>
              <a:rPr lang="sl-SI" sz="4000" dirty="0"/>
              <a:t>Pohod </a:t>
            </a:r>
            <a:r>
              <a:rPr lang="sl-SI" sz="4000" b="1" dirty="0"/>
              <a:t>do slapa Savice</a:t>
            </a:r>
          </a:p>
          <a:p>
            <a:pPr marL="0" lvl="0" indent="0">
              <a:buNone/>
            </a:pPr>
            <a:r>
              <a:rPr lang="sl-SI" sz="4000" b="1" dirty="0"/>
              <a:t>  </a:t>
            </a:r>
            <a:r>
              <a:rPr lang="sl-SI" sz="4000" dirty="0"/>
              <a:t>(1,5 eur).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250" y="5353036"/>
            <a:ext cx="3351754" cy="11123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41" y="4178307"/>
            <a:ext cx="1923068" cy="25640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198" y="207389"/>
            <a:ext cx="3937839" cy="26252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441" y="3281066"/>
            <a:ext cx="2638588" cy="1727733"/>
          </a:xfrm>
          <a:prstGeom prst="rect">
            <a:avLst/>
          </a:prstGeom>
        </p:spPr>
      </p:pic>
      <p:pic>
        <p:nvPicPr>
          <p:cNvPr id="8" name="Slika 7" descr="logotip_o_i_ms_prenovlj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14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6900" y="22860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2. dan – aktivnosti v naravi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7720" y="1426085"/>
            <a:ext cx="8918542" cy="1690574"/>
          </a:xfrm>
        </p:spPr>
        <p:txBody>
          <a:bodyPr>
            <a:normAutofit fontScale="85000" lnSpcReduction="20000"/>
          </a:bodyPr>
          <a:lstStyle/>
          <a:p>
            <a:r>
              <a:rPr lang="sl-SI" sz="4400" dirty="0"/>
              <a:t>Pohod do Korit Mostnice (1,5 eur),</a:t>
            </a:r>
          </a:p>
          <a:p>
            <a:r>
              <a:rPr lang="sl-SI" sz="4400" dirty="0"/>
              <a:t>spoznavanje in določanje rastlin,</a:t>
            </a:r>
          </a:p>
          <a:p>
            <a:r>
              <a:rPr lang="sl-SI" sz="4400" dirty="0"/>
              <a:t>orientacija, taborniške veščine, športne igre.</a:t>
            </a:r>
          </a:p>
          <a:p>
            <a:endParaRPr lang="sl-SI" sz="4400" dirty="0"/>
          </a:p>
          <a:p>
            <a:endParaRPr lang="sl-SI" sz="4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896" y="3511450"/>
            <a:ext cx="3408477" cy="25586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70" y="3511450"/>
            <a:ext cx="3797353" cy="2563614"/>
          </a:xfrm>
          <a:prstGeom prst="rect">
            <a:avLst/>
          </a:prstGeom>
        </p:spPr>
      </p:pic>
      <p:pic>
        <p:nvPicPr>
          <p:cNvPr id="6" name="Slika 5" descr="logotip_o_i_ms_prenovlj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18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101600"/>
            <a:ext cx="13830624" cy="1436688"/>
          </a:xfrm>
        </p:spPr>
        <p:txBody>
          <a:bodyPr>
            <a:noAutofit/>
          </a:bodyPr>
          <a:lstStyle/>
          <a:p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br>
              <a:rPr lang="sl-SI" sz="3200" dirty="0"/>
            </a:br>
            <a:r>
              <a:rPr lang="sl-SI" sz="2800" dirty="0"/>
              <a:t>Botanični vrt Goričica pri Bohinjski Bistrici na nadmorski višini 520 metrov je </a:t>
            </a:r>
            <a:br>
              <a:rPr lang="sl-SI" sz="2800" dirty="0"/>
            </a:br>
            <a:r>
              <a:rPr lang="sl-SI" sz="2800" dirty="0"/>
              <a:t>najmlajši od treh naravnih botaničnih vrtov v Bohinju.</a:t>
            </a:r>
            <a:br>
              <a:rPr lang="sl-SI" sz="2800" dirty="0"/>
            </a:br>
            <a:endParaRPr lang="sl-SI" sz="2800" dirty="0"/>
          </a:p>
        </p:txBody>
      </p:sp>
      <p:pic>
        <p:nvPicPr>
          <p:cNvPr id="4" name="Picture 2" descr="https://old.delo.si/images/slike/picture/20110725/vrt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99" y="2062162"/>
            <a:ext cx="34547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21" y="2062162"/>
            <a:ext cx="4419582" cy="4351338"/>
          </a:xfrm>
          <a:prstGeom prst="rect">
            <a:avLst/>
          </a:prstGeom>
        </p:spPr>
      </p:pic>
      <p:pic>
        <p:nvPicPr>
          <p:cNvPr id="6" name="Slika 5" descr="logotip_o_i_ms_prenovlj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45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83" y="144192"/>
            <a:ext cx="4053526" cy="270367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82140" y="34925"/>
            <a:ext cx="10515600" cy="1325563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3. dan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6052" y="1631565"/>
            <a:ext cx="7273331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4400" b="1" dirty="0"/>
              <a:t>Lončarjev muzej </a:t>
            </a:r>
          </a:p>
          <a:p>
            <a:pPr marL="0" indent="0" algn="just">
              <a:buNone/>
            </a:pPr>
            <a:r>
              <a:rPr lang="sl-SI" sz="4400" b="1" dirty="0"/>
              <a:t>  </a:t>
            </a:r>
            <a:r>
              <a:rPr lang="sl-SI" sz="4400" dirty="0"/>
              <a:t>(</a:t>
            </a:r>
            <a:r>
              <a:rPr lang="sl-SI" sz="4400" dirty="0" err="1"/>
              <a:t>Poboršt</a:t>
            </a:r>
            <a:r>
              <a:rPr lang="sl-SI" sz="4400" dirty="0"/>
              <a:t> pri Komendi – 2 eur),</a:t>
            </a:r>
          </a:p>
          <a:p>
            <a:pPr algn="just"/>
            <a:r>
              <a:rPr lang="sl-SI" sz="4400" dirty="0"/>
              <a:t>Ljubljana (</a:t>
            </a:r>
            <a:r>
              <a:rPr lang="sl-SI" sz="4400" dirty="0" err="1"/>
              <a:t>McDonalds</a:t>
            </a:r>
            <a:r>
              <a:rPr lang="sl-SI" sz="4400" dirty="0"/>
              <a:t>),</a:t>
            </a:r>
          </a:p>
          <a:p>
            <a:pPr algn="just"/>
            <a:r>
              <a:rPr lang="sl-SI" sz="4400" dirty="0"/>
              <a:t>Murska Sobota (postaja OŠ I) z vmesnimi postanki na bencinskih postajah, če bo potrebno – WC).</a:t>
            </a:r>
          </a:p>
          <a:p>
            <a:pPr algn="just"/>
            <a:endParaRPr lang="sl-SI" sz="4400" dirty="0"/>
          </a:p>
        </p:txBody>
      </p:sp>
      <p:sp>
        <p:nvSpPr>
          <p:cNvPr id="4" name="AutoShape 2" descr="Točka | Lončarjev muzej, Komenda | Projekt 6 občin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40" y="4772549"/>
            <a:ext cx="2818612" cy="18816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383" y="2957129"/>
            <a:ext cx="4053526" cy="1706153"/>
          </a:xfrm>
          <a:prstGeom prst="rect">
            <a:avLst/>
          </a:prstGeom>
        </p:spPr>
      </p:pic>
      <p:pic>
        <p:nvPicPr>
          <p:cNvPr id="8" name="Slika 7" descr="logotip_o_i_ms_prenovlj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81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čka | Lončarjev muzej, Komenda | Projekt 6 občin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Google Shape;286;g1170e64db53_0_0"/>
          <p:cNvSpPr txBox="1">
            <a:spLocks/>
          </p:cNvSpPr>
          <p:nvPr/>
        </p:nvSpPr>
        <p:spPr>
          <a:xfrm>
            <a:off x="1300431" y="1039773"/>
            <a:ext cx="8690100" cy="54773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320"/>
              <a:buFont typeface="Twentieth Century"/>
              <a:buNone/>
            </a:pPr>
            <a:r>
              <a:rPr lang="sl-SI" sz="3600" b="1" dirty="0">
                <a:latin typeface="+mn-lt"/>
              </a:rPr>
              <a:t>FINANČNI NAČRT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4320"/>
              <a:buFont typeface="Twentieth Century"/>
              <a:buNone/>
            </a:pPr>
            <a:endParaRPr lang="sl-SI" sz="2180" b="1" dirty="0">
              <a:latin typeface="+mn-l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4320"/>
              <a:buFont typeface="Twentieth Century"/>
              <a:buNone/>
            </a:pPr>
            <a:r>
              <a:rPr lang="sl-SI" sz="2180" b="1" u="sng" dirty="0">
                <a:latin typeface="+mn-lt"/>
              </a:rPr>
              <a:t>BIVANJE</a:t>
            </a:r>
            <a:r>
              <a:rPr lang="sl-SI" sz="2180" b="1" dirty="0">
                <a:latin typeface="+mn-lt"/>
              </a:rPr>
              <a:t>:</a:t>
            </a:r>
          </a:p>
          <a:p>
            <a:pPr marL="457200" indent="-367030">
              <a:spcBef>
                <a:spcPts val="0"/>
              </a:spcBef>
              <a:buSzPts val="2180"/>
              <a:buFontTx/>
              <a:buChar char="-"/>
            </a:pPr>
            <a:r>
              <a:rPr lang="sl-SI" sz="2180" b="1" dirty="0">
                <a:latin typeface="+mn-lt"/>
              </a:rPr>
              <a:t>3 dni/2 nočitvi</a:t>
            </a:r>
          </a:p>
          <a:p>
            <a:pPr marL="457200" indent="-367030">
              <a:spcBef>
                <a:spcPts val="0"/>
              </a:spcBef>
              <a:buSzPts val="2180"/>
              <a:buFontTx/>
              <a:buChar char="-"/>
            </a:pPr>
            <a:r>
              <a:rPr lang="sl-SI" sz="2180" b="1" dirty="0">
                <a:latin typeface="+mn-lt"/>
              </a:rPr>
              <a:t>polni penzion (3 obroki/dan)</a:t>
            </a:r>
          </a:p>
          <a:p>
            <a:pPr>
              <a:spcBef>
                <a:spcPts val="0"/>
              </a:spcBef>
              <a:buSzPts val="990"/>
            </a:pPr>
            <a:endParaRPr lang="sl-SI" sz="880" b="1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endParaRPr lang="sl-SI" sz="2180" b="1" u="sng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r>
              <a:rPr lang="sl-SI" sz="2180" b="1" u="sng" dirty="0">
                <a:latin typeface="+mn-lt"/>
              </a:rPr>
              <a:t>PREVOZ</a:t>
            </a:r>
            <a:r>
              <a:rPr lang="sl-SI" sz="2180" b="1" dirty="0">
                <a:latin typeface="+mn-lt"/>
              </a:rPr>
              <a:t>:</a:t>
            </a:r>
          </a:p>
          <a:p>
            <a:pPr marL="457200" indent="-367030">
              <a:spcBef>
                <a:spcPts val="0"/>
              </a:spcBef>
              <a:buSzPts val="2180"/>
              <a:buFontTx/>
              <a:buChar char="-"/>
            </a:pPr>
            <a:r>
              <a:rPr lang="sl-SI" sz="2180" b="1" dirty="0">
                <a:latin typeface="+mn-lt"/>
              </a:rPr>
              <a:t>OŠ I Murska Sobota - Bohinj</a:t>
            </a:r>
          </a:p>
          <a:p>
            <a:pPr marL="457200" indent="-367030">
              <a:spcBef>
                <a:spcPts val="0"/>
              </a:spcBef>
              <a:buSzPts val="2180"/>
              <a:buFontTx/>
              <a:buChar char="-"/>
            </a:pPr>
            <a:r>
              <a:rPr lang="sl-SI" sz="2180" b="1" dirty="0">
                <a:latin typeface="+mn-lt"/>
              </a:rPr>
              <a:t>Bohinj - OŠ I Murska Sobota</a:t>
            </a:r>
          </a:p>
          <a:p>
            <a:pPr marL="457200">
              <a:spcBef>
                <a:spcPts val="0"/>
              </a:spcBef>
              <a:buSzPts val="990"/>
            </a:pPr>
            <a:endParaRPr lang="sl-SI" sz="880" b="1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endParaRPr lang="sl-SI" sz="2180" b="1" u="sng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r>
              <a:rPr lang="sl-SI" sz="2180" b="1" u="sng" dirty="0">
                <a:latin typeface="+mn-lt"/>
              </a:rPr>
              <a:t>SPREMSTVO</a:t>
            </a:r>
            <a:r>
              <a:rPr lang="sl-SI" sz="2180" b="1" dirty="0">
                <a:latin typeface="+mn-lt"/>
              </a:rPr>
              <a:t>:</a:t>
            </a:r>
          </a:p>
          <a:p>
            <a:pPr marL="457200" indent="-367030">
              <a:spcBef>
                <a:spcPts val="0"/>
              </a:spcBef>
              <a:buSzPts val="2180"/>
              <a:buFontTx/>
              <a:buChar char="-"/>
            </a:pPr>
            <a:r>
              <a:rPr lang="sl-SI" sz="2180" b="1" dirty="0">
                <a:latin typeface="+mn-lt"/>
              </a:rPr>
              <a:t>3 učiteljice razredničarke + 3 učitelji spremljevalci</a:t>
            </a:r>
          </a:p>
          <a:p>
            <a:pPr marL="90170">
              <a:spcBef>
                <a:spcPts val="0"/>
              </a:spcBef>
              <a:buSzPts val="2180"/>
            </a:pPr>
            <a:endParaRPr lang="sl-SI" sz="2180" b="1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endParaRPr lang="sl-SI" sz="880" b="1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r>
              <a:rPr lang="sl-SI" sz="2180" b="1" u="sng" dirty="0">
                <a:latin typeface="+mn-lt"/>
              </a:rPr>
              <a:t>SUBVENCIONIRANJE</a:t>
            </a:r>
            <a:r>
              <a:rPr lang="sl-SI" sz="2180" b="1" dirty="0">
                <a:latin typeface="+mn-lt"/>
              </a:rPr>
              <a:t> - ga. Renata Kranjc </a:t>
            </a:r>
            <a:r>
              <a:rPr lang="sl-SI" sz="2180" b="1" dirty="0" err="1">
                <a:latin typeface="+mn-lt"/>
              </a:rPr>
              <a:t>Vöröš</a:t>
            </a:r>
            <a:r>
              <a:rPr lang="sl-SI" sz="2180" b="1" dirty="0">
                <a:latin typeface="+mn-lt"/>
              </a:rPr>
              <a:t> (02/537-14-63)</a:t>
            </a:r>
          </a:p>
          <a:p>
            <a:pPr>
              <a:spcBef>
                <a:spcPts val="0"/>
              </a:spcBef>
              <a:buSzPts val="990"/>
            </a:pPr>
            <a:endParaRPr lang="sl-SI" sz="880" b="1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r>
              <a:rPr lang="sl-SI" sz="2180" b="1" dirty="0">
                <a:latin typeface="+mn-lt"/>
              </a:rPr>
              <a:t>Cena za bivanje + prevoz + spremstvo = cca. 110 €</a:t>
            </a:r>
          </a:p>
          <a:p>
            <a:pPr>
              <a:spcBef>
                <a:spcPts val="0"/>
              </a:spcBef>
              <a:buSzPts val="990"/>
            </a:pPr>
            <a:endParaRPr lang="sl-SI" sz="2180" b="1" dirty="0">
              <a:latin typeface="+mn-lt"/>
            </a:endParaRPr>
          </a:p>
          <a:p>
            <a:pPr>
              <a:spcBef>
                <a:spcPts val="0"/>
              </a:spcBef>
              <a:buSzPts val="990"/>
            </a:pPr>
            <a:r>
              <a:rPr lang="sl-SI" sz="2180" b="1" dirty="0">
                <a:latin typeface="+mn-lt"/>
              </a:rPr>
              <a:t>Plačilo na 2 obroka:	– v mesecu maju: 55 €</a:t>
            </a:r>
          </a:p>
          <a:p>
            <a:pPr marL="2743200">
              <a:spcBef>
                <a:spcPts val="0"/>
              </a:spcBef>
              <a:buSzPts val="990"/>
            </a:pPr>
            <a:r>
              <a:rPr lang="sl-SI" sz="2180" b="1" dirty="0">
                <a:latin typeface="+mn-lt"/>
              </a:rPr>
              <a:t>– v mesecu juniju: 55 €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372" y="487680"/>
            <a:ext cx="2215299" cy="2215299"/>
          </a:xfrm>
          <a:prstGeom prst="rect">
            <a:avLst/>
          </a:prstGeom>
        </p:spPr>
      </p:pic>
      <p:pic>
        <p:nvPicPr>
          <p:cNvPr id="12" name="Slika 11" descr="logotip_o_i_ms_prenovlj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39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2420" y="1033571"/>
            <a:ext cx="10515600" cy="6457360"/>
          </a:xfrm>
        </p:spPr>
        <p:txBody>
          <a:bodyPr>
            <a:noAutofit/>
          </a:bodyPr>
          <a:lstStyle/>
          <a:p>
            <a:r>
              <a:rPr lang="sl-SI" sz="3600" dirty="0"/>
              <a:t>Opozorila glede zdravstvenih težav, diet (sporočilo na mail razredničarki).</a:t>
            </a:r>
          </a:p>
          <a:p>
            <a:r>
              <a:rPr lang="sl-SI" sz="3600" dirty="0"/>
              <a:t>Primerna oblačila in obutev (nahrbtnik, športni/pohodniški čevlji, pokrivalo, sončna krema, </a:t>
            </a:r>
            <a:r>
              <a:rPr lang="sl-SI" sz="3600" dirty="0" err="1"/>
              <a:t>repelenti</a:t>
            </a:r>
            <a:r>
              <a:rPr lang="sl-SI" sz="3600" dirty="0"/>
              <a:t>, </a:t>
            </a:r>
            <a:r>
              <a:rPr lang="sl-SI" sz="3600" dirty="0" err="1"/>
              <a:t>bidon</a:t>
            </a:r>
            <a:r>
              <a:rPr lang="sl-SI" sz="3600" dirty="0"/>
              <a:t> za vodo).</a:t>
            </a:r>
          </a:p>
          <a:p>
            <a:r>
              <a:rPr lang="sl-SI" sz="3600" dirty="0"/>
              <a:t>Zvezek, peresnica, družabne igre.</a:t>
            </a:r>
          </a:p>
          <a:p>
            <a:r>
              <a:rPr lang="sl-SI" sz="3600" dirty="0"/>
              <a:t>Zdravstvena kartica.</a:t>
            </a:r>
          </a:p>
          <a:p>
            <a:r>
              <a:rPr lang="sl-SI" sz="3600" dirty="0"/>
              <a:t>Pregled prtljage doma (v primeru kršitve pridete po otroka).</a:t>
            </a:r>
          </a:p>
          <a:p>
            <a:r>
              <a:rPr lang="sl-SI" sz="3600" dirty="0"/>
              <a:t>Telefoni (dogovorjen čas).</a:t>
            </a:r>
          </a:p>
          <a:p>
            <a:endParaRPr lang="sl-SI" sz="3600" dirty="0"/>
          </a:p>
        </p:txBody>
      </p:sp>
      <p:pic>
        <p:nvPicPr>
          <p:cNvPr id="4" name="Slika 3" descr="logotip_o_i_ms_prenovlj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25679"/>
            <a:ext cx="1158240" cy="5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843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396</Words>
  <Application>Microsoft Office PowerPoint</Application>
  <PresentationFormat>Širokozaslonsko</PresentationFormat>
  <Paragraphs>56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Twentieth Century</vt:lpstr>
      <vt:lpstr>Officeova tema</vt:lpstr>
      <vt:lpstr>TABORJENJE V BOHINJU  20. 6.–22. 6. 2022</vt:lpstr>
      <vt:lpstr>PowerPointova predstavitev</vt:lpstr>
      <vt:lpstr>Tabor Gozdna šola zajema: − 33 šotorov za 3 osebe, opremljenih z lesenimi    posteljami;  − v hiši je jedilnica, učilnica, sanitarije z umivalnico     in tuši; − zagotovljena prehrana s tremi obroki. </vt:lpstr>
      <vt:lpstr>1. dan</vt:lpstr>
      <vt:lpstr>2. dan – aktivnosti v naravi</vt:lpstr>
      <vt:lpstr>     Botanični vrt Goričica pri Bohinjski Bistrici na nadmorski višini 520 metrov je  najmlajši od treh naravnih botaničnih vrtov v Bohinju. </vt:lpstr>
      <vt:lpstr>3. dan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TABORJENJE V BOHINJU  20. 6. – 22. 6. 2022</dc:title>
  <dc:creator>Uporabnik</dc:creator>
  <cp:lastModifiedBy>anita krel</cp:lastModifiedBy>
  <cp:revision>26</cp:revision>
  <dcterms:created xsi:type="dcterms:W3CDTF">2022-04-07T11:17:14Z</dcterms:created>
  <dcterms:modified xsi:type="dcterms:W3CDTF">2022-04-11T13:10:43Z</dcterms:modified>
</cp:coreProperties>
</file>