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3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1-01-26T20:11:57.671"/>
    </inkml:context>
    <inkml:brush xml:id="br0">
      <inkml:brushProperty name="width" value="0.16667" units="cm"/>
      <inkml:brushProperty name="height" value="0.16667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0C8A6DF8-57FC-481A-B101-5E6B51C9A68C}" emma:medium="tactile" emma:mode="ink">
          <msink:context xmlns:msink="http://schemas.microsoft.com/ink/2010/main" type="inkDrawing" rotatedBoundingBox="3000,3797 18725,4152 18638,8012 2912,7657" hotPoints="17544,3672 17810,7074 3177,8222 2910,4819" semanticType="enclosure" shapeName="Rectangle"/>
        </emma:interpretation>
      </emma:emma>
    </inkml:annotationXML>
    <inkml:trace contextRef="#ctx0" brushRef="#br0">751 236 0,'0'25'140,"72"-25"-124,1 24-16,-1 0 16,1-24-1,-49 0-15,0 0 16,25 0 0,-25 0-16,0 0 15,0 0 1,0 0-16,1 0 15,-1 0-15,24 0 16,-24 24-16,25-24 31,-25 0-15,0 24-16,24-24 16,-23 0-1,-1 0-15,24 0 16,-24 0-1,1 0 1,-1 0 0,0 0-1,0 0-15,25 0 16,-25 0-16,0 0 16,0 25-1,0-25 1,25 0-1,23 0 1,-48 0-16,49 0 16,-49 0-16,25 0 15,-25 0-15,0 0 16,24 0-16,1 0 16,23 0-1,-47 0-15,23 0 16,-24 0-16,0 0 15,49 0 1,-49 0 0,49 0-1,-1 0 17,-48 0-17,1 0 1,-1 0-1,0 0-15,0 0 16,25 0 0,-25 0-1,0 0 1,48 0-16,1 0 16,-25 0 15,-23 0-31,23 0 15,-24 0-15,49 0 16,-1 0-16,-23 0 16,47 0-16,1 0 15,0 0-15,-49 0 16,73 0-16,-24 0 16,24 0-16,-24 0 15,24 0-15,-49 0 16,-23 0-16,47 0 15,-47-25-15,-25 25 16,0 0-16,0 0 16,1 0-16,-1 0 15,0 0-15,0 0 47,0 0-31,1 0-16,23 0 15,0 0 1,-23 0-16,47-24 16,-48 0-1,49 24 1,-49 0-16,24-24 0,1 0 16,-25 24-16,24-25 15,-23 25-15,-1 0 16,0-24-16,0 24 15,0 0-15,-24-24 16,49 0 0,-25 24-16,0-24 15,24 24-15,-23-25 16,23 1 0,25 0-16,-49 0 15,0 24-15,0 0 31,0 0-15,49-24-16,-25 24 31,25 0-31,-1 0 16,-47 0 0,71 0-16,-71 0 15,23 0-15,-24 0 16,0 0 46,49 0-46,24 0 0,-25 0-1,-23 0-15,47 0 0,-71 0 16,47 0-1,-48 0-15,73 0 16,-48 0 0,23 0-16,25 0 15,-73 0-15,24 0 0,1 0 16,-25 0 0,0 0-16,0 0 15,25 0 1,-1 0-16,25 0 15,-49 0 1,48 0-16,-47 0 0,23 0 16,-24 0 15,0 0-15,25 0-1,-1 0-15,25 0 16,-1 0-1,-23 0-15,23 0 16,-48 0-16,49 0 16,-25 0-16,1 0 47,-1 0-32,25 0-15,-49 0 16,24 0-16,25 0 15,-25 0-15,-24 0 16,1 0-16,23 0 16,0 0-16,25 0 15,-49 0-15,49 0 16,-49 0-16,49 0 16,-49 0-16,24 0 15,0 0-15,1 0 16,-1 0-16,25 0 15,-25 0 1,1 0-16,-25 0 16,0 0-1,0 0-15,0 0 16,49 0-16,-25 0 16,73 0-16,-48 24 15,-25 0-15,25-24 16,-25 0-1,1 0-15,-1 24 16,24-24-16,1 0 16,-49 0-1,73 0-15,0 0 16,72 97-16,-48-97 16,0 0-16,0 0 15,-73 0-15,25 24 16,-49-24-16,49 0 15,-49 0 17,24 0-32,1 0 15,-1 0 1,-24 0-16,0 0 16,1 0-16,-1 0 15,0 0-15,0 0 16,0 0-1,1 0-15,-1 0 16,48 0 0,-48 0-16,25 0 15,-1 0-15,25 0 16,-1 0 0,25 0-16,-48 0 15,47 0-15,-23 0 16,-1 0-16,-23 0 15,-1 0-15,-24 0 16,25 0-16,-25 0 16,0 0-16,25 0 15,-1 0 1,0 0-16,49 0 16,-49 0-16,1 0 15,23 0-15,1 0 16,-49 0-16,49 0 15,-49 0 1,24 0 0,-24 0-16,49 0 15,0 0-15,-1 0 16,25 0-16,-24 0 16,-1 0-16,97 73 15,-144-49-15,23-24 16,25 0-16,-49 0 15,24 0 1,1 0 0,-1 24-1,0-24-15,25 0 16,-25 24-16,1 1 16,-1-25-16,0 24 15,-23-24-15,47 24 0,25 0 16,-25-24-16,74 24 15,-74 1-15,25 23 16,-24-48-16,-49 24 16,0-24 46,0 0-46,0 0-1,0 0 1,1 24-16,-25 0 16,24 25-16,-24-25 15,0 0-15,0 25 16,0-25 0,0 0-16,48 24 15,-48-23-15,0-1 16,24-24-16,-24 48 15,0-24-15,25 1 16,-25 23 0,0 0-16,0 1 15,48 23-15,-24 1 16,-24-49-16,24 49 16,1-49-16,-1 24 15,-24-24 1,24 49-1,24-25-15,-48-24 0,73 73 16,-49-24-16,-24-25 16,24 1-16,-24-1 15,49 49-15,-49-73 16,0 0 15,0 0-15,0 0-1,0 49 1,0-49 15,0 25-31,0-25 16,0 48 0,-25-23-16,25 23 15,0 25-15,0-49 16,0 1-1,0-1-15,0 1 32,0-25-32,-24-24 15,24 48-15,-24-24 16,0 25-16,0 23 16,24-47-1,0 47 16,-24-72-31,-1 48 32,25 1-32,0-25 15,-24 24-15,24-23 16,-24-25-16,24 24 16,0 24-16,0-24 15,-24 1 48,24-1-48,-24-24 1,-25 0-16,25 24 16,-24-24-1,23 24-15,1-24 16,0 0-16,0 0 0,-49 0 15,49 0 1,-48 24 0,47-24-1,-23 25 1,0-25-16,-25 0 16,49 0-1,-49 0-15,1 24 16,47-24-1,1 0-15,0 0 16,0 24-16,0-24 16,0 0-16,-49 0 15,49 0-15,-25 0 16,25 24-16,0-24 16,-24 0-1,23 0-15,-47 0 16,48 0-1,-49 0-15,1 0 16,23 0-16,-23 0 16,23 0-16,25 0 0,-24 0 31,-1 0-31,1 0 16,-1 0-1,-23 0 1,24 0-16,-25 0 15,0 0-15,49 0 16,0 0-16,-24 0 0,23 0 16,1 0-16,0 0 15,-24 0-15,23 0 16,-23 0 0,-49 0-16,49 0 15,-49 0-15,-24 0 16,24 0-16,1 0 0,47 0 15,1 0-15,24 0 16,0 24-16,-49-24 16,73 24-16,-24-24 15,-25 0-15,-47 0 16,-25 0-16,-49 0 31,1 0-31,48 0 0,24 0 16,49 25-16,0-25 15,23 0-15,-23 24 32,24-24-32,-25 24 15,-23-24-15,23 0 16,1 24-16,-49-24 0,1 0 16,47 0-1,1 0-15,-1 0 16,25 0-1,-24 0-15,-25 0 16,49 24-16,-73-24 16,49 0-16,0 0 0,-49 25 15,24-25-15,1 0 16,47 0-16,-71 0 16,23 0-16,25 0 31,-1 0-31,1 0 15,-25 0 1,1 0 0,23 0-16,1 0 15,24-25 1,0 25-16,-25-24 31,1 24-15,-25-24-16,25 0 15,24 24 1,0 0-16,-1 0 16,25-24-16,-72 24 15,48 0 1,-25 0-16,25 0 16,-48 0-16,23 0 15,1 0 1,-1 0-16,-23 0 15,-25-25-15,49 1 16,-49 24-16,24 0 16,-23-48-16,71 48 15,-47 0-15,23 0 16,25 0 0,-24 0-16,24 0 46,-1 0-46,-47 0 0,-1 0 16,1 0 0,-1 0-16,-24 0 15,1 0-15,71 0 16,-47 0-16,24 0 16,-25 0-16,25 0 15,-25 0-15,49 0 16,-49 0-16,-24 0 15,73 0-15,-48 0 16,23 0-16,1 0 16,24 0-16,-49 0 15,25 0-15,-25 24 16,-24-24-16,49 0 16,-49 0-16,1 0 15,71 0-15,-47 0 16,48 0-16,-1 0 15,-23 0-15,24 0 16,-25 0-16,-23 0 16,24 0-16,-49 24 15,0-24-15,0 0 16,25 0-16,-25 0 16,49 0-16,-1 0 15,25 0 1,0 0 15,-25 0-31,-72 24 16,73-24-16,-49 0 15,1 25-15,23-25 16,49 0-16,-25 0 0,1 0 16,24 0-1,-25 0-15,25 0 16,0 0-16,-24 0 15,-1 0-15,-47 0 16,71 0-16,-71 0 16,23 0-1,49 0-15,-73 0 16,49 0-16,-1 0 16,-47 0-16,47 0 15,-72 0-15,49 0 16,23 0-16,-48 0 15,49 0-15,24 0 16,0 0-16,-49 0 47,49 0-47,-73 0 16,-24 0-16,49 0 31,-1 0-31,25 0 15,-1 0-15,1 0 16,24 0 0,0 0-16,-1 0 15,-23 0 1,-25 0-16,49 0 16,-73 0-16,1 0 15,47 0-15,-47 0 16,23 0-16,49 0 15,0 0 1,-1 0-16,1 0 16,0 0-16,-24 0 15,-1 0 1,-47 0-16,23 0 16,-24 0-16,0 0 15,1 0 1,23-25-16,49 25 15,0 0-15,0 0 16,-1-24-16,1 24 16,-48 0-1,47 0 1,-23 0 0,24 0-16,0 0 15,-1-24 1,25 0-1,-24 24-15,0 0 16,-24 0 0,-1 0-16,1 0 15,24 0 1,0 0 31,-1 0-32,1 0 1,0 0-16,-24 0 16,-1 0-16,25 0 15,-24-24-15,23 24 110,-23 0-110,0 0 15,-49 0-15,73-24 16,-25 24-16,25-25 16,0 25 77,-49-24-77,1 0-16,23 24 16,25-24-16,0 24 15,-24-49 126,48 25-1,0 0-108,0 0-32,0-25 93,0-47 157,0 47-140,0 1-79,0 0-15,24 48-1,-24-25 1,0 1 0,0 0 15,0 0-16,24-25 17,0 1 15,0 24-16,1 24-16,-25-24 32,0-1-31,24 1 15,24-24 0,-48 24 48,0-1-64,0 1 32,0 0-31,0 0-1,0-49 17,0 49-17,0 0-15,-24-24 16,24 23-1,-24 1 1,24 0 15,0 0-31,0 0 47,0-1-31,0 1-1,0 0 1,-24 0-16,24-25 31,0 25-15,0 0 0,0 0-1,0 0 1,0 0-16,0-1 15,0 1-15,0 0 16,0 0 0,0-25-1,0 25 1,0 0 0,0 0-16,0 0 15,0-1-15,-25-23 31,25 24-31,0 0 63,-24-49-47,24 1 15,0 47-16,-24-23 1,24 24-16,0-25 16,0 1-1,0 24 1,0 0 15,0-1 0,0 1-15,0 0-16,0-49 31,0 49 1,0-24-1,0 0 31,0-1-46,0 25 15,0 0 0,24 24-15,0-24 0,-24-1-1,0 1 1,0-24 0,25 24-1,-25-1-15,0 1 47,0 0-47,24 0 31,-24 0 1,24-1-17,-24 1 16,24 24-31,-24-24 32,24-48-32,-24 47 47,0 1-32,0 0 16,25 0 1,-1 0-17,0 24 1,-24-25 0,0 1-1,24 24 1,0-24-1,-24 0 32,25 0 0,-1 24-31,0 0-1,0-25 1,0 25 78,-24-24-32,49 24 16,-25 0-78,0 0 47,24 24-31,1 1 62,-25-25 47,0 0-125,0 0 16,1 0 31,-1 24-47,24 24 15,-24-48 126,1 0-126,-1 0 1</inkml:trace>
  </inkml:traceGroup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2000" dirty="0"/>
              <a:t>SREDA, 27. 1. 2021  -</a:t>
            </a:r>
            <a:r>
              <a:rPr lang="sl-SI" sz="2000" dirty="0">
                <a:solidFill>
                  <a:schemeClr val="accent1">
                    <a:lumMod val="75000"/>
                  </a:schemeClr>
                </a:solidFill>
              </a:rPr>
              <a:t> MATEMATIKA</a:t>
            </a:r>
            <a:r>
              <a:rPr lang="sl-SI" sz="2000" dirty="0"/>
              <a:t> </a:t>
            </a:r>
            <a:r>
              <a:rPr lang="sl-SI" sz="2000" dirty="0" smtClean="0"/>
              <a:t/>
            </a:r>
            <a:br>
              <a:rPr lang="sl-SI" sz="2000" dirty="0" smtClean="0"/>
            </a:br>
            <a:r>
              <a:rPr lang="sl-SI" sz="2000" dirty="0" smtClean="0"/>
              <a:t/>
            </a:r>
            <a:br>
              <a:rPr lang="sl-SI" sz="2000" dirty="0" smtClean="0"/>
            </a:br>
            <a:r>
              <a:rPr lang="sl-SI" sz="2800" dirty="0" smtClean="0">
                <a:solidFill>
                  <a:srgbClr val="C00000"/>
                </a:solidFill>
              </a:rPr>
              <a:t>GRAM IN TONA</a:t>
            </a:r>
            <a:r>
              <a:rPr lang="sl-SI" dirty="0"/>
              <a:t/>
            </a:r>
            <a:br>
              <a:rPr lang="sl-SI" dirty="0"/>
            </a:br>
            <a:endParaRPr lang="sl-SI" sz="18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sl-SI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Pri današnjem delu boste </a:t>
            </a:r>
            <a:r>
              <a:rPr lang="sl-SI" sz="1600" u="sng" dirty="0">
                <a:ea typeface="Times New Roman" panose="02020603050405020304" pitchFamily="18" charset="0"/>
                <a:cs typeface="Times New Roman" panose="02020603050405020304" pitchFamily="18" charset="0"/>
              </a:rPr>
              <a:t>spoznali standardne merske enote za maso (g, t) </a:t>
            </a:r>
            <a:r>
              <a:rPr lang="sl-SI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sl-SI" sz="1600" u="sng" dirty="0">
                <a:ea typeface="Times New Roman" panose="02020603050405020304" pitchFamily="18" charset="0"/>
                <a:cs typeface="Times New Roman" panose="02020603050405020304" pitchFamily="18" charset="0"/>
              </a:rPr>
              <a:t>pretvarjali, primerjali</a:t>
            </a:r>
            <a:r>
              <a:rPr lang="sl-SI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 ter </a:t>
            </a:r>
            <a:r>
              <a:rPr lang="sl-SI" sz="1600" u="sng" dirty="0">
                <a:ea typeface="Times New Roman" panose="02020603050405020304" pitchFamily="18" charset="0"/>
                <a:cs typeface="Times New Roman" panose="02020603050405020304" pitchFamily="18" charset="0"/>
              </a:rPr>
              <a:t>urejali količine</a:t>
            </a:r>
            <a:r>
              <a:rPr lang="sl-SI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 in z njimi </a:t>
            </a:r>
            <a:r>
              <a:rPr lang="sl-SI" sz="1600" u="sng" dirty="0">
                <a:ea typeface="Times New Roman" panose="02020603050405020304" pitchFamily="18" charset="0"/>
                <a:cs typeface="Times New Roman" panose="02020603050405020304" pitchFamily="18" charset="0"/>
              </a:rPr>
              <a:t>računali</a:t>
            </a:r>
            <a:r>
              <a:rPr lang="sl-SI" sz="16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l-SI" sz="1600" dirty="0" smtClean="0"/>
              <a:t> </a:t>
            </a:r>
            <a:endParaRPr lang="sl-SI" sz="1600" dirty="0"/>
          </a:p>
          <a:p>
            <a:endParaRPr lang="sl-SI" sz="1600" dirty="0"/>
          </a:p>
        </p:txBody>
      </p:sp>
    </p:spTree>
    <p:extLst>
      <p:ext uri="{BB962C8B-B14F-4D97-AF65-F5344CB8AC3E}">
        <p14:creationId xmlns:p14="http://schemas.microsoft.com/office/powerpoint/2010/main" val="256272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1402079" y="696687"/>
            <a:ext cx="8917577" cy="34264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 smtClean="0">
                <a:solidFill>
                  <a:srgbClr val="70AD47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 začetek bomo pregledali domačo nalogo: </a:t>
            </a:r>
            <a:r>
              <a:rPr lang="sl-SI" dirty="0">
                <a:solidFill>
                  <a:srgbClr val="70AD47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U, str. </a:t>
            </a:r>
            <a:r>
              <a:rPr lang="sl-SI" dirty="0" smtClean="0">
                <a:solidFill>
                  <a:srgbClr val="70AD47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122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sl-SI" dirty="0">
                <a:solidFill>
                  <a:srgbClr val="70AD47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naloga 6 – 4 primere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lphaLcParenR"/>
            </a:pPr>
            <a:r>
              <a:rPr lang="sl-SI" dirty="0">
                <a:solidFill>
                  <a:srgbClr val="70AD47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453 dag = 4 kg 53 dag                 b) 940 dag  = 9 kg 40 dag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 startAt="3"/>
            </a:pPr>
            <a:r>
              <a:rPr lang="sl-SI" dirty="0">
                <a:solidFill>
                  <a:srgbClr val="70AD47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720 dag = 7 kg 20 dag                 č) 7 kg 60 dag = 760 dag </a:t>
            </a:r>
            <a:endParaRPr lang="sl-SI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endParaRPr lang="sl-SI" dirty="0">
              <a:solidFill>
                <a:srgbClr val="70AD47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sl-SI" dirty="0" smtClean="0">
                <a:solidFill>
                  <a:srgbClr val="70AD47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dirty="0">
                <a:solidFill>
                  <a:srgbClr val="70AD47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naloga 7 – prvi stolpec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Clr>
                <a:srgbClr val="70AD47"/>
              </a:buClr>
              <a:buFont typeface="Arial" panose="020B0604020202020204" pitchFamily="34" charset="0"/>
              <a:buAutoNum type="alphaLcParenR"/>
            </a:pPr>
            <a:r>
              <a:rPr lang="sl-SI" sz="2000" dirty="0">
                <a:solidFill>
                  <a:srgbClr val="53813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kg = 600 dag                                            c) 3 kg  &lt;   350 dag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rgbClr val="70AD47"/>
              </a:buClr>
              <a:buFont typeface="Arial" panose="020B0604020202020204" pitchFamily="34" charset="0"/>
              <a:buAutoNum type="alphaLcParenR"/>
            </a:pPr>
            <a:r>
              <a:rPr lang="sl-SI" sz="2000" dirty="0">
                <a:solidFill>
                  <a:srgbClr val="53813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 kg  &gt;   460 dag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533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448336" y="470264"/>
            <a:ext cx="8651286" cy="1201782"/>
          </a:xfrm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sl-SI" sz="2000" dirty="0">
                <a:solidFill>
                  <a:schemeClr val="bg1"/>
                </a:solidFill>
              </a:rPr>
              <a:t>TO ZNAM, ŽE NEKAJ VELJAM -  U, str. 125, naloga 1.</a:t>
            </a:r>
            <a:r>
              <a:rPr lang="sl-SI" dirty="0">
                <a:solidFill>
                  <a:schemeClr val="bg1"/>
                </a:solidFill>
              </a:rPr>
              <a:t/>
            </a:r>
            <a:br>
              <a:rPr lang="sl-SI" dirty="0">
                <a:solidFill>
                  <a:schemeClr val="bg1"/>
                </a:solidFill>
              </a:rPr>
            </a:b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493106" y="1924594"/>
            <a:ext cx="8561746" cy="3431177"/>
          </a:xfrm>
        </p:spPr>
        <p:txBody>
          <a:bodyPr>
            <a:normAutofit fontScale="92500" lnSpcReduction="20000"/>
          </a:bodyPr>
          <a:lstStyle/>
          <a:p>
            <a:r>
              <a:rPr lang="sl-SI" sz="1600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sl-SI" sz="1600" dirty="0" smtClean="0"/>
              <a:t>) Uredi živali od najlažje do najtežje.</a:t>
            </a:r>
          </a:p>
          <a:p>
            <a:r>
              <a:rPr lang="sl-SI" sz="1600" dirty="0" smtClean="0">
                <a:solidFill>
                  <a:schemeClr val="accent6">
                    <a:lumMod val="75000"/>
                  </a:schemeClr>
                </a:solidFill>
              </a:rPr>
              <a:t>_______________________________________________________________________________</a:t>
            </a:r>
          </a:p>
          <a:p>
            <a:r>
              <a:rPr lang="sl-SI" sz="1600" dirty="0" smtClean="0">
                <a:solidFill>
                  <a:schemeClr val="accent6">
                    <a:lumMod val="75000"/>
                  </a:schemeClr>
                </a:solidFill>
              </a:rPr>
              <a:t>b</a:t>
            </a:r>
            <a:r>
              <a:rPr lang="sl-SI" sz="1600" dirty="0" smtClean="0"/>
              <a:t>) Koliko skupaj tehtajo vse živali brez slonice?</a:t>
            </a:r>
          </a:p>
          <a:p>
            <a:r>
              <a:rPr lang="sl-SI" sz="1600" dirty="0" smtClean="0">
                <a:solidFill>
                  <a:srgbClr val="C00000"/>
                </a:solidFill>
              </a:rPr>
              <a:t>R: </a:t>
            </a:r>
          </a:p>
          <a:p>
            <a:r>
              <a:rPr lang="sl-SI" sz="1600" dirty="0" smtClean="0">
                <a:solidFill>
                  <a:srgbClr val="C00000"/>
                </a:solidFill>
              </a:rPr>
              <a:t>O:</a:t>
            </a:r>
          </a:p>
          <a:p>
            <a:r>
              <a:rPr lang="sl-SI" sz="1600" dirty="0" smtClean="0">
                <a:solidFill>
                  <a:schemeClr val="accent6">
                    <a:lumMod val="75000"/>
                  </a:schemeClr>
                </a:solidFill>
              </a:rPr>
              <a:t>c) </a:t>
            </a:r>
            <a:r>
              <a:rPr lang="sl-SI" sz="1600" dirty="0" smtClean="0"/>
              <a:t>Ali so vse te živali težje ali lažje od slonice? Obkroži. Lažje   težje</a:t>
            </a:r>
          </a:p>
          <a:p>
            <a:r>
              <a:rPr lang="sl-SI" sz="1600" dirty="0" smtClean="0">
                <a:solidFill>
                  <a:schemeClr val="accent6">
                    <a:lumMod val="75000"/>
                  </a:schemeClr>
                </a:solidFill>
              </a:rPr>
              <a:t>Č) </a:t>
            </a:r>
            <a:r>
              <a:rPr lang="sl-SI" sz="1600" dirty="0" smtClean="0"/>
              <a:t>koliko kengurujev tehta toliko kot ena koza?</a:t>
            </a:r>
          </a:p>
          <a:p>
            <a:r>
              <a:rPr lang="sl-SI" dirty="0" smtClean="0">
                <a:solidFill>
                  <a:srgbClr val="C00000"/>
                </a:solidFill>
              </a:rPr>
              <a:t>R:</a:t>
            </a:r>
          </a:p>
          <a:p>
            <a:r>
              <a:rPr lang="sl-SI" dirty="0" smtClean="0">
                <a:solidFill>
                  <a:srgbClr val="C00000"/>
                </a:solidFill>
              </a:rPr>
              <a:t>O:</a:t>
            </a:r>
          </a:p>
          <a:p>
            <a:pPr marL="342900" indent="-342900">
              <a:buAutoNum type="alphaLcParenR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23669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1062446" y="984069"/>
            <a:ext cx="9901645" cy="614475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l-SI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Zapis v zvezke: </a:t>
            </a:r>
            <a:r>
              <a:rPr lang="sl-SI" dirty="0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GRAM IN TONA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sl-SI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l-SI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1 </a:t>
            </a:r>
            <a:r>
              <a:rPr lang="sl-SI" dirty="0">
                <a:latin typeface="Arial" panose="020B0604020202020204" pitchFamily="34" charset="0"/>
                <a:ea typeface="Times New Roman" panose="02020603050405020304" pitchFamily="18" charset="0"/>
              </a:rPr>
              <a:t>tona – 1 t            1 t = 1000 kg        1000 kg = 1 t</a:t>
            </a:r>
            <a:endParaRPr lang="sl-SI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l-SI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sl-SI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l-SI" dirty="0">
                <a:latin typeface="Arial" panose="020B0604020202020204" pitchFamily="34" charset="0"/>
                <a:ea typeface="Times New Roman" panose="02020603050405020304" pitchFamily="18" charset="0"/>
              </a:rPr>
              <a:t>1 gram – 1 g           1 dag = 10 g          10 g = 1 </a:t>
            </a:r>
            <a:r>
              <a:rPr lang="sl-SI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dag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sl-SI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sl-SI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 gram </a:t>
            </a:r>
            <a:r>
              <a:rPr lang="sl-SI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krajše zapišemo </a:t>
            </a:r>
            <a:r>
              <a:rPr lang="sl-SI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 g</a:t>
            </a:r>
            <a:r>
              <a:rPr lang="sl-SI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sl-SI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Grami</a:t>
            </a:r>
            <a:r>
              <a:rPr lang="sl-SI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so enote za tehtanje lahkih predmetov.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sl-SI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sl-SI" dirty="0" smtClean="0">
                <a:solidFill>
                  <a:schemeClr val="accent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 tona </a:t>
            </a:r>
            <a:r>
              <a:rPr lang="sl-SI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krajše zapišemo </a:t>
            </a:r>
            <a:r>
              <a:rPr lang="sl-SI" dirty="0" smtClean="0">
                <a:solidFill>
                  <a:schemeClr val="accent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 t</a:t>
            </a:r>
            <a:r>
              <a:rPr lang="sl-SI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sl-SI" dirty="0" smtClean="0">
                <a:solidFill>
                  <a:schemeClr val="accent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Tona</a:t>
            </a:r>
            <a:r>
              <a:rPr lang="sl-SI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je največja enota, ki jo uporabljamo za tehtanje težkih predmetov.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sl-SI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sl-SI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Tona ima 1000 kilogramov.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l-SI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1 t = 1000 kg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sl-SI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sl-SI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Dekagram ima 10 gramov.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l-SI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sl-SI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1 dag = 10 g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sl-SI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sl-SI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sl-SI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6" name="Rokopis 5"/>
              <p14:cNvContentPartPr/>
              <p14:nvPr/>
            </p14:nvContentPartPr>
            <p14:xfrm>
              <a:off x="1053497" y="1438886"/>
              <a:ext cx="5663520" cy="1374480"/>
            </p14:xfrm>
          </p:contentPart>
        </mc:Choice>
        <mc:Fallback>
          <p:pic>
            <p:nvPicPr>
              <p:cNvPr id="6" name="Rokopis 5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23617" y="1409006"/>
                <a:ext cx="5723280" cy="1434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42969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493106" y="671670"/>
            <a:ext cx="8239530" cy="1026501"/>
          </a:xfrm>
        </p:spPr>
        <p:txBody>
          <a:bodyPr>
            <a:normAutofit/>
          </a:bodyPr>
          <a:lstStyle/>
          <a:p>
            <a:r>
              <a:rPr lang="sl-SI" sz="2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VAJA DELA MOJSTRA</a:t>
            </a:r>
            <a:endParaRPr lang="sl-SI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493105" y="1698172"/>
            <a:ext cx="9193797" cy="3648892"/>
          </a:xfrm>
        </p:spPr>
        <p:txBody>
          <a:bodyPr>
            <a:normAutofit lnSpcReduction="10000"/>
          </a:bodyPr>
          <a:lstStyle/>
          <a:p>
            <a:pPr marL="342900" indent="-342900">
              <a:buAutoNum type="arabicParenR"/>
            </a:pPr>
            <a:r>
              <a:rPr lang="sl-SI" i="1" dirty="0" smtClean="0">
                <a:solidFill>
                  <a:srgbClr val="FF0000"/>
                </a:solidFill>
              </a:rPr>
              <a:t>U, str</a:t>
            </a:r>
            <a:r>
              <a:rPr lang="sl-SI" i="1" dirty="0">
                <a:solidFill>
                  <a:srgbClr val="FF0000"/>
                </a:solidFill>
              </a:rPr>
              <a:t>. </a:t>
            </a:r>
            <a:r>
              <a:rPr lang="sl-SI" i="1" dirty="0" smtClean="0">
                <a:solidFill>
                  <a:srgbClr val="FF0000"/>
                </a:solidFill>
              </a:rPr>
              <a:t>126, </a:t>
            </a:r>
            <a:r>
              <a:rPr lang="sl-SI" i="1" dirty="0" err="1">
                <a:solidFill>
                  <a:srgbClr val="FF0000"/>
                </a:solidFill>
              </a:rPr>
              <a:t>nal</a:t>
            </a:r>
            <a:r>
              <a:rPr lang="sl-SI" i="1" dirty="0">
                <a:solidFill>
                  <a:srgbClr val="FF0000"/>
                </a:solidFill>
              </a:rPr>
              <a:t>: </a:t>
            </a:r>
            <a:r>
              <a:rPr lang="sl-SI" i="1" dirty="0" smtClean="0">
                <a:solidFill>
                  <a:srgbClr val="FF0000"/>
                </a:solidFill>
              </a:rPr>
              <a:t>6 – REŠI: </a:t>
            </a:r>
          </a:p>
          <a:p>
            <a:pPr marL="342900" indent="-342900">
              <a:buAutoNum type="alphaLcParenR"/>
            </a:pPr>
            <a:r>
              <a:rPr lang="sl-SI" i="1" dirty="0" smtClean="0">
                <a:solidFill>
                  <a:srgbClr val="FF0000"/>
                </a:solidFill>
              </a:rPr>
              <a:t>Seštej:                                          </a:t>
            </a:r>
          </a:p>
          <a:p>
            <a:pPr marL="342900" indent="-342900">
              <a:buAutoNum type="alphaLcParenR"/>
            </a:pPr>
            <a:r>
              <a:rPr lang="sl-SI" i="1" dirty="0" smtClean="0">
                <a:solidFill>
                  <a:srgbClr val="FF0000"/>
                </a:solidFill>
              </a:rPr>
              <a:t>Zmnoži: </a:t>
            </a:r>
          </a:p>
          <a:p>
            <a:endParaRPr lang="sl-SI" i="1" dirty="0" smtClean="0">
              <a:solidFill>
                <a:srgbClr val="FF0000"/>
              </a:solidFill>
            </a:endParaRPr>
          </a:p>
          <a:p>
            <a:r>
              <a:rPr lang="sl-SI" i="1" dirty="0" smtClean="0">
                <a:solidFill>
                  <a:schemeClr val="accent1">
                    <a:lumMod val="75000"/>
                  </a:schemeClr>
                </a:solidFill>
              </a:rPr>
              <a:t>2) </a:t>
            </a:r>
            <a:r>
              <a:rPr lang="sl-SI" i="1" dirty="0" smtClean="0">
                <a:solidFill>
                  <a:srgbClr val="FF0000"/>
                </a:solidFill>
              </a:rPr>
              <a:t>U</a:t>
            </a:r>
            <a:r>
              <a:rPr lang="sl-SI" i="1" dirty="0">
                <a:solidFill>
                  <a:srgbClr val="FF0000"/>
                </a:solidFill>
              </a:rPr>
              <a:t>, str. </a:t>
            </a:r>
            <a:r>
              <a:rPr lang="sl-SI" i="1" dirty="0" smtClean="0">
                <a:solidFill>
                  <a:srgbClr val="FF0000"/>
                </a:solidFill>
              </a:rPr>
              <a:t>126, </a:t>
            </a:r>
            <a:r>
              <a:rPr lang="sl-SI" i="1" dirty="0" err="1">
                <a:solidFill>
                  <a:srgbClr val="FF0000"/>
                </a:solidFill>
              </a:rPr>
              <a:t>nal</a:t>
            </a:r>
            <a:r>
              <a:rPr lang="sl-SI" i="1" dirty="0">
                <a:solidFill>
                  <a:srgbClr val="FF0000"/>
                </a:solidFill>
              </a:rPr>
              <a:t>: </a:t>
            </a:r>
            <a:r>
              <a:rPr lang="sl-SI" i="1" dirty="0" smtClean="0">
                <a:solidFill>
                  <a:srgbClr val="FF0000"/>
                </a:solidFill>
              </a:rPr>
              <a:t>7 </a:t>
            </a:r>
            <a:r>
              <a:rPr lang="sl-SI" i="1" dirty="0">
                <a:solidFill>
                  <a:srgbClr val="FF0000"/>
                </a:solidFill>
              </a:rPr>
              <a:t>– </a:t>
            </a:r>
            <a:r>
              <a:rPr lang="sl-SI" i="1" dirty="0"/>
              <a:t>Pretvori v ustrezne merske enote.</a:t>
            </a:r>
          </a:p>
          <a:p>
            <a:r>
              <a:rPr lang="sl-SI" i="1" dirty="0">
                <a:solidFill>
                  <a:srgbClr val="FF0000"/>
                </a:solidFill>
              </a:rPr>
              <a:t>a) </a:t>
            </a:r>
            <a:r>
              <a:rPr lang="sl-SI" i="1" dirty="0" smtClean="0"/>
              <a:t>2 dag </a:t>
            </a:r>
            <a:r>
              <a:rPr lang="sl-SI" i="1" dirty="0"/>
              <a:t>= _________ </a:t>
            </a:r>
            <a:r>
              <a:rPr lang="sl-SI" i="1" dirty="0" smtClean="0"/>
              <a:t>g             </a:t>
            </a:r>
            <a:r>
              <a:rPr lang="sl-SI" i="1" dirty="0">
                <a:solidFill>
                  <a:srgbClr val="FF0000"/>
                </a:solidFill>
              </a:rPr>
              <a:t>d</a:t>
            </a:r>
            <a:r>
              <a:rPr lang="sl-SI" i="1" dirty="0" smtClean="0">
                <a:solidFill>
                  <a:srgbClr val="FF0000"/>
                </a:solidFill>
              </a:rPr>
              <a:t>)  </a:t>
            </a:r>
            <a:r>
              <a:rPr lang="sl-SI" i="1" dirty="0" smtClean="0"/>
              <a:t>30 g </a:t>
            </a:r>
            <a:r>
              <a:rPr lang="sl-SI" i="1" dirty="0"/>
              <a:t>= _______ </a:t>
            </a:r>
            <a:r>
              <a:rPr lang="sl-SI" i="1" dirty="0" smtClean="0"/>
              <a:t>dag</a:t>
            </a:r>
            <a:r>
              <a:rPr lang="sl-SI" i="1" dirty="0" smtClean="0">
                <a:solidFill>
                  <a:srgbClr val="FF0000"/>
                </a:solidFill>
              </a:rPr>
              <a:t>             h) </a:t>
            </a:r>
            <a:r>
              <a:rPr lang="sl-SI" i="1" dirty="0" smtClean="0"/>
              <a:t>3 t= ______kg</a:t>
            </a:r>
            <a:endParaRPr lang="sl-SI" i="1" dirty="0">
              <a:solidFill>
                <a:srgbClr val="FF0000"/>
              </a:solidFill>
            </a:endParaRPr>
          </a:p>
          <a:p>
            <a:r>
              <a:rPr lang="sl-SI" i="1" dirty="0">
                <a:solidFill>
                  <a:srgbClr val="FF0000"/>
                </a:solidFill>
              </a:rPr>
              <a:t>b) </a:t>
            </a:r>
            <a:r>
              <a:rPr lang="sl-SI" i="1" dirty="0" smtClean="0"/>
              <a:t>40 dag </a:t>
            </a:r>
            <a:r>
              <a:rPr lang="sl-SI" i="1" dirty="0"/>
              <a:t>= _________ g</a:t>
            </a:r>
            <a:r>
              <a:rPr lang="sl-SI" i="1" dirty="0" smtClean="0"/>
              <a:t> </a:t>
            </a:r>
            <a:r>
              <a:rPr lang="sl-SI" i="1" dirty="0" smtClean="0">
                <a:solidFill>
                  <a:srgbClr val="FF0000"/>
                </a:solidFill>
              </a:rPr>
              <a:t>           e)   </a:t>
            </a:r>
            <a:r>
              <a:rPr lang="sl-SI" i="1" dirty="0" smtClean="0"/>
              <a:t>500 g  </a:t>
            </a:r>
            <a:r>
              <a:rPr lang="sl-SI" i="1" dirty="0"/>
              <a:t>= _______ </a:t>
            </a:r>
            <a:r>
              <a:rPr lang="sl-SI" i="1" dirty="0" smtClean="0"/>
              <a:t>dag</a:t>
            </a:r>
            <a:r>
              <a:rPr lang="sl-SI" i="1" dirty="0" smtClean="0">
                <a:solidFill>
                  <a:srgbClr val="FF0000"/>
                </a:solidFill>
              </a:rPr>
              <a:t>         i)  </a:t>
            </a:r>
            <a:r>
              <a:rPr lang="sl-SI" i="1" dirty="0" smtClean="0"/>
              <a:t>15 t= ______kg</a:t>
            </a:r>
            <a:endParaRPr lang="sl-SI" i="1" dirty="0">
              <a:solidFill>
                <a:srgbClr val="FF0000"/>
              </a:solidFill>
            </a:endParaRPr>
          </a:p>
          <a:p>
            <a:r>
              <a:rPr lang="sl-SI" i="1" dirty="0">
                <a:solidFill>
                  <a:srgbClr val="FF0000"/>
                </a:solidFill>
              </a:rPr>
              <a:t>c)  </a:t>
            </a:r>
            <a:r>
              <a:rPr lang="sl-SI" i="1" dirty="0" smtClean="0"/>
              <a:t>96 dag </a:t>
            </a:r>
            <a:r>
              <a:rPr lang="sl-SI" i="1" dirty="0"/>
              <a:t>= ________ g</a:t>
            </a:r>
            <a:r>
              <a:rPr lang="sl-SI" i="1" dirty="0" smtClean="0">
                <a:solidFill>
                  <a:srgbClr val="FF0000"/>
                </a:solidFill>
              </a:rPr>
              <a:t>            f )   </a:t>
            </a:r>
            <a:r>
              <a:rPr lang="sl-SI" i="1" dirty="0" smtClean="0"/>
              <a:t>130 g </a:t>
            </a:r>
            <a:r>
              <a:rPr lang="sl-SI" i="1" dirty="0"/>
              <a:t>= </a:t>
            </a:r>
            <a:r>
              <a:rPr lang="sl-SI" i="1" dirty="0" smtClean="0"/>
              <a:t>….dag ….g</a:t>
            </a:r>
            <a:r>
              <a:rPr lang="sl-SI" i="1" dirty="0" smtClean="0">
                <a:solidFill>
                  <a:srgbClr val="FF0000"/>
                </a:solidFill>
              </a:rPr>
              <a:t>          m)  </a:t>
            </a:r>
            <a:r>
              <a:rPr lang="sl-SI" i="1" dirty="0" smtClean="0"/>
              <a:t>4500 kg </a:t>
            </a:r>
            <a:r>
              <a:rPr lang="sl-SI" i="1" dirty="0"/>
              <a:t>= </a:t>
            </a:r>
            <a:r>
              <a:rPr lang="sl-SI" i="1" dirty="0" smtClean="0"/>
              <a:t>___ </a:t>
            </a:r>
            <a:r>
              <a:rPr lang="sl-SI" i="1" dirty="0" err="1" smtClean="0"/>
              <a:t>t___kg</a:t>
            </a:r>
            <a:endParaRPr lang="sl-SI" i="1" dirty="0"/>
          </a:p>
          <a:p>
            <a:endParaRPr lang="sl-SI" i="1" dirty="0"/>
          </a:p>
        </p:txBody>
      </p:sp>
    </p:spTree>
    <p:extLst>
      <p:ext uri="{BB962C8B-B14F-4D97-AF65-F5344CB8AC3E}">
        <p14:creationId xmlns:p14="http://schemas.microsoft.com/office/powerpoint/2010/main" val="1475241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SAMOSTOJNO DELO</a:t>
            </a:r>
            <a:r>
              <a:rPr lang="sl-SI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l-SI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534696" y="1680754"/>
            <a:ext cx="9520158" cy="3785591"/>
          </a:xfrm>
        </p:spPr>
        <p:txBody>
          <a:bodyPr>
            <a:normAutofit fontScale="77500" lnSpcReduction="20000"/>
          </a:bodyPr>
          <a:lstStyle/>
          <a:p>
            <a:r>
              <a:rPr lang="sl-SI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sl-SI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str. </a:t>
            </a:r>
            <a:r>
              <a:rPr lang="sl-SI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126, </a:t>
            </a:r>
            <a:r>
              <a:rPr lang="sl-SI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nal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sl-SI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in 5 </a:t>
            </a: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l-SI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U, str. </a:t>
            </a:r>
            <a:r>
              <a:rPr lang="sl-SI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127, </a:t>
            </a:r>
            <a:r>
              <a:rPr lang="sl-SI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nal</a:t>
            </a:r>
            <a:r>
              <a:rPr lang="sl-SI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sl-SI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8, 9, 10 in 11 – 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pri vsaki od teh nalog pretvori po dva primera</a:t>
            </a:r>
            <a:endParaRPr lang="sl-SI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l-SI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U, str. 127, </a:t>
            </a:r>
            <a:r>
              <a:rPr lang="sl-SI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nal</a:t>
            </a:r>
            <a:r>
              <a:rPr lang="sl-SI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13 - 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prvi 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in drugi stolpec</a:t>
            </a:r>
            <a:endParaRPr lang="sl-SI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l-SI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U, str. 127, </a:t>
            </a:r>
            <a:r>
              <a:rPr lang="sl-SI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nal</a:t>
            </a:r>
            <a:r>
              <a:rPr lang="sl-SI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14 </a:t>
            </a:r>
            <a:endParaRPr lang="sl-S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l-SI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Domače delo: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U, str. </a:t>
            </a:r>
            <a:r>
              <a:rPr lang="sl-SI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127, </a:t>
            </a:r>
            <a:r>
              <a:rPr lang="sl-SI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nal</a:t>
            </a:r>
            <a:r>
              <a:rPr lang="sl-SI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sl-SI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l-SI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DOD P: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i="1" u="sng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KDOR SPI, RIB NE ULOVI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4173084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TM10001114[[fn=Galerija]]</Template>
  <TotalTime>69</TotalTime>
  <Words>386</Words>
  <Application>Microsoft Office PowerPoint</Application>
  <PresentationFormat>Širokozaslonsko</PresentationFormat>
  <Paragraphs>57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3" baseType="lpstr">
      <vt:lpstr>Arial</vt:lpstr>
      <vt:lpstr>Calibri</vt:lpstr>
      <vt:lpstr>Courier New</vt:lpstr>
      <vt:lpstr>Palatino Linotype</vt:lpstr>
      <vt:lpstr>Times New Roman</vt:lpstr>
      <vt:lpstr>Wingdings</vt:lpstr>
      <vt:lpstr>Gallery</vt:lpstr>
      <vt:lpstr>SREDA, 27. 1. 2021  - MATEMATIKA   GRAM IN TONA </vt:lpstr>
      <vt:lpstr>PowerPointova predstavitev</vt:lpstr>
      <vt:lpstr>TO ZNAM, ŽE NEKAJ VELJAM -  U, str. 125, naloga 1. </vt:lpstr>
      <vt:lpstr>PowerPointova predstavitev</vt:lpstr>
      <vt:lpstr>VAJA DELA MOJSTRA</vt:lpstr>
      <vt:lpstr>SAMOSTOJNO DELO </vt:lpstr>
    </vt:vector>
  </TitlesOfParts>
  <Company>MIZS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SREDA, 27. 1. 2021  - MATEMATIKA   GRAM IN TONA</dc:title>
  <dc:creator>Mateja</dc:creator>
  <cp:lastModifiedBy>Mateja</cp:lastModifiedBy>
  <cp:revision>12</cp:revision>
  <dcterms:created xsi:type="dcterms:W3CDTF">2021-01-26T19:31:25Z</dcterms:created>
  <dcterms:modified xsi:type="dcterms:W3CDTF">2021-01-26T20:40:36Z</dcterms:modified>
</cp:coreProperties>
</file>