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4" r:id="rId4"/>
    <p:sldId id="266" r:id="rId5"/>
    <p:sldId id="265" r:id="rId6"/>
    <p:sldId id="258" r:id="rId7"/>
    <p:sldId id="267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56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3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7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8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4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2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4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6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7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0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://theconversation.com/should-we-still-be-choosing-fat-free-over-full-fat-products-60553" TargetMode="External"/><Relationship Id="rId7" Type="http://schemas.openxmlformats.org/officeDocument/2006/relationships/hyperlink" Target="https://pixnio.com/media/bacon-cholesterol-fat-pork-food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://en.wikipedia.org/wiki/File:Fast_food_01_ebru.jpg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://bubblingwitheleganceandgrace.com/these-five-foods-are-making-you-fat-stop-eating-the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novel-mouse-models-shed-light-role-omega-6-omega-3-imbalance-chronic-disease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://deeps-mythoughts.blogspot.com/2011_08_01_archive.html" TargetMode="External"/><Relationship Id="rId7" Type="http://schemas.openxmlformats.org/officeDocument/2006/relationships/hyperlink" Target="https://www.pexels.com/photo/crop-child-in-roller-skates-on-sport-playground-4127346/" TargetMode="External"/><Relationship Id="rId12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hyperlink" Target="http://www.ecointeligencia.com/2012/05/biodiesel-y-nuestro-medio-ambiente/" TargetMode="External"/><Relationship Id="rId5" Type="http://schemas.openxmlformats.org/officeDocument/2006/relationships/hyperlink" Target="https://pxhere.com/en/photo/682067" TargetMode="External"/><Relationship Id="rId10" Type="http://schemas.openxmlformats.org/officeDocument/2006/relationships/image" Target="../media/image10.jpg"/><Relationship Id="rId4" Type="http://schemas.openxmlformats.org/officeDocument/2006/relationships/image" Target="../media/image7.jpg"/><Relationship Id="rId9" Type="http://schemas.openxmlformats.org/officeDocument/2006/relationships/hyperlink" Target="http://cooking.stackexchange.com/questions/49093/baked-item-that-would-catch-on-fire-smok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oking.stackexchange.com/questions/49093/baked-item-that-would-catch-on-fire-smok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cointeligencia.com/2012/05/biodiesel-y-nuestro-medio-ambiente/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eeps-mythoughts.blogspot.com/2011_08_01_archive.html" TargetMode="External"/><Relationship Id="rId7" Type="http://schemas.openxmlformats.org/officeDocument/2006/relationships/hyperlink" Target="https://www.pexels.com/photo/crop-child-in-roller-skates-on-sport-playground-4127346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pxhere.com/en/photo/682067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56595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mssolutionsint.blogspot.com/2011/02/grasas-trans-muy-daninas-y-las-usamos.html" TargetMode="External"/><Relationship Id="rId7" Type="http://schemas.openxmlformats.org/officeDocument/2006/relationships/hyperlink" Target="https://www.bmj.com/content/351/bmj.h4583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hyperlink" Target="http://tanstaaflcanada.blogspot.com/2011/01/liberal-national-food-policy.html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hyperlink" Target="http://itsaboutnutrition.com/saturated-fats-heart-disease/" TargetMode="External"/><Relationship Id="rId7" Type="http://schemas.openxmlformats.org/officeDocument/2006/relationships/hyperlink" Target="http://fanaticcook.blogspot.com/2007/07/saturated-fat.html" TargetMode="External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hyperlink" Target="https://fanaticcook.com/2015/07/24/new-study-reducing-saturated-fat-lowered-cholesterol-improved-blood-pressure/" TargetMode="External"/><Relationship Id="rId5" Type="http://schemas.openxmlformats.org/officeDocument/2006/relationships/hyperlink" Target="http://www.lifestyletodaynews.com/food/saturated-fat-is-good-for-health-claims-a-new-study/" TargetMode="External"/><Relationship Id="rId10" Type="http://schemas.openxmlformats.org/officeDocument/2006/relationships/image" Target="../media/image20.jpg"/><Relationship Id="rId4" Type="http://schemas.openxmlformats.org/officeDocument/2006/relationships/image" Target="../media/image17.jpg"/><Relationship Id="rId9" Type="http://schemas.openxmlformats.org/officeDocument/2006/relationships/hyperlink" Target="https://pursuit.unimelb.edu.au/articles/strong-eating-supplements-cannot-beat-the-real-thing-stro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ummertomato/3540718475" TargetMode="External"/><Relationship Id="rId3" Type="http://schemas.openxmlformats.org/officeDocument/2006/relationships/hyperlink" Target="https://www.weightymatters.ca/2018/11/yes-current-evidence-still-suggests.html" TargetMode="External"/><Relationship Id="rId7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conversation.com/should-we-still-be-choosing-fat-free-over-full-fat-products-60553" TargetMode="External"/><Relationship Id="rId5" Type="http://schemas.openxmlformats.org/officeDocument/2006/relationships/image" Target="../media/image2.jpg"/><Relationship Id="rId10" Type="http://schemas.openxmlformats.org/officeDocument/2006/relationships/hyperlink" Target="https://commons.wikimedia.org/wiki/File:Many_types_of_Oils.jpg" TargetMode="External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47FBDA-323C-4D84-905D-62BBBBF18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425" y="265813"/>
            <a:ext cx="8791575" cy="958149"/>
          </a:xfrm>
        </p:spPr>
        <p:txBody>
          <a:bodyPr>
            <a:normAutofit fontScale="90000"/>
          </a:bodyPr>
          <a:lstStyle/>
          <a:p>
            <a:r>
              <a:rPr lang="sl-SI" dirty="0"/>
              <a:t>MAŠČOBE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FE67FC-E7C9-4827-8599-AD449845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9052" y="1244680"/>
            <a:ext cx="2570210" cy="171347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0EDF7FD-DDB2-4408-9C25-67A16F64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4301" y="3765196"/>
            <a:ext cx="3027253" cy="201915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B530BEE-430B-4FA5-99D6-7B5F2D82C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83387" y="1073650"/>
            <a:ext cx="3867459" cy="257830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124D280-ACDE-4F1A-A638-A1A79410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96212" y="464679"/>
            <a:ext cx="3754503" cy="37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FB58D6-5C53-4E53-8353-1C0A00BD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Omega 3 maščobe</a:t>
            </a:r>
            <a:br>
              <a:rPr lang="sl-SI" dirty="0"/>
            </a:br>
            <a:r>
              <a:rPr lang="sl-SI" dirty="0"/>
              <a:t>omega 6 maščobe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86AB69F-94F3-4B1F-89C2-FC821A761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5015" y="2874166"/>
            <a:ext cx="5658665" cy="2885919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88CA4BE-AD9B-4B62-86B5-7E38D2ED626C}"/>
              </a:ext>
            </a:extLst>
          </p:cNvPr>
          <p:cNvSpPr txBox="1"/>
          <p:nvPr/>
        </p:nvSpPr>
        <p:spPr>
          <a:xfrm>
            <a:off x="925015" y="5843381"/>
            <a:ext cx="56586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3" tooltip="https://researchoutreach.org/articles/novel-mouse-models-shed-light-role-omega-6-omega-3-imbalance-chronic-disease/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4" tooltip="https://creativecommons.org/licenses/by-nc-nd/3.0/"/>
              </a:rPr>
              <a:t>CC BY-NC-ND</a:t>
            </a:r>
            <a:endParaRPr lang="sl-SI" sz="900"/>
          </a:p>
        </p:txBody>
      </p:sp>
      <p:pic>
        <p:nvPicPr>
          <p:cNvPr id="6146" name="Picture 2" descr="Omega-3 maščobne kisline - Maščobe, ki vam pomagajo | Zdravje">
            <a:extLst>
              <a:ext uri="{FF2B5EF4-FFF2-40B4-BE49-F238E27FC236}">
                <a16:creationId xmlns:a16="http://schemas.microsoft.com/office/drawing/2014/main" id="{D4E59FD2-5843-466F-BE16-8EE5000E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10" y="1605280"/>
            <a:ext cx="4941570" cy="32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6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BE02A4-FFD0-4D72-B632-6E8E52F0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DF7FF4-8FF3-473E-87E7-92BBAAEC0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200" dirty="0"/>
              <a:t>Izdelaj zapiske v obliki miselnega vzorca v </a:t>
            </a:r>
            <a:r>
              <a:rPr lang="sl-SI" sz="3200"/>
              <a:t>zvezek.</a:t>
            </a:r>
          </a:p>
          <a:p>
            <a:endParaRPr lang="sl-SI" sz="32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8383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Dajejo energijo---olje gori, je gorivo</a:t>
            </a:r>
          </a:p>
          <a:p>
            <a:r>
              <a:rPr lang="sl-SI" dirty="0">
                <a:solidFill>
                  <a:schemeClr val="bg1"/>
                </a:solidFill>
              </a:rPr>
              <a:t>Varujejo notranje organe in telo-</a:t>
            </a:r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     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so vir vitaminov in hormonov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58E5A2F-DF3F-4E38-B6CA-1F009CB5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77798" y="2447841"/>
            <a:ext cx="2311796" cy="15373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CFD2E26-E429-4F8E-B21B-564FFD3C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53500" y="3985186"/>
            <a:ext cx="3111969" cy="20373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CDC1C04-1C5E-4F47-B9F3-1D40EE2DC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50130" y="286603"/>
            <a:ext cx="3056039" cy="203735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97C1178-EE79-434E-B2EF-7BEAF827B7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9674" y="1212633"/>
            <a:ext cx="2950978" cy="192906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329B8AA-30BA-4A6A-A955-71567F7C28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26150" y="3268133"/>
            <a:ext cx="4569134" cy="2744861"/>
          </a:xfrm>
          <a:prstGeom prst="rect">
            <a:avLst/>
          </a:prstGeom>
        </p:spPr>
      </p:pic>
      <p:sp>
        <p:nvSpPr>
          <p:cNvPr id="17" name="Puščica: levo 16">
            <a:extLst>
              <a:ext uri="{FF2B5EF4-FFF2-40B4-BE49-F238E27FC236}">
                <a16:creationId xmlns:a16="http://schemas.microsoft.com/office/drawing/2014/main" id="{70CF45FA-2471-44D8-A4A7-98084BED4C70}"/>
              </a:ext>
            </a:extLst>
          </p:cNvPr>
          <p:cNvSpPr/>
          <p:nvPr/>
        </p:nvSpPr>
        <p:spPr>
          <a:xfrm>
            <a:off x="3426745" y="1863691"/>
            <a:ext cx="1127385" cy="333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uščica: črtice desno 18">
            <a:extLst>
              <a:ext uri="{FF2B5EF4-FFF2-40B4-BE49-F238E27FC236}">
                <a16:creationId xmlns:a16="http://schemas.microsoft.com/office/drawing/2014/main" id="{CC3E0B6B-6333-4782-8150-9F5FA426BA04}"/>
              </a:ext>
            </a:extLst>
          </p:cNvPr>
          <p:cNvSpPr/>
          <p:nvPr/>
        </p:nvSpPr>
        <p:spPr>
          <a:xfrm>
            <a:off x="7839786" y="2925409"/>
            <a:ext cx="1133988" cy="47452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 descr="Maxximum Portal : Četverica A, D E in K">
            <a:extLst>
              <a:ext uri="{FF2B5EF4-FFF2-40B4-BE49-F238E27FC236}">
                <a16:creationId xmlns:a16="http://schemas.microsoft.com/office/drawing/2014/main" id="{800DF881-DC1E-4321-AE55-1CCE2977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88" y="4241865"/>
            <a:ext cx="3000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6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Dajejo energijo---olje gori, je gorivo</a:t>
            </a:r>
          </a:p>
          <a:p>
            <a:r>
              <a:rPr lang="sl-SI" dirty="0">
                <a:solidFill>
                  <a:schemeClr val="bg1"/>
                </a:solidFill>
              </a:rPr>
              <a:t>1gram=9 kalorij (Kcal) ali</a:t>
            </a:r>
          </a:p>
          <a:p>
            <a:r>
              <a:rPr lang="sl-SI" dirty="0">
                <a:solidFill>
                  <a:schemeClr val="bg1"/>
                </a:solidFill>
              </a:rPr>
              <a:t>39 kilodžulov (KJ)</a:t>
            </a:r>
          </a:p>
          <a:p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     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97C1178-EE79-434E-B2EF-7BEAF827B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674" y="1212633"/>
            <a:ext cx="2950978" cy="192906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329B8AA-30BA-4A6A-A955-71567F7C2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6150" y="3268133"/>
            <a:ext cx="4569134" cy="2744861"/>
          </a:xfrm>
          <a:prstGeom prst="rect">
            <a:avLst/>
          </a:prstGeom>
        </p:spPr>
      </p:pic>
      <p:sp>
        <p:nvSpPr>
          <p:cNvPr id="17" name="Puščica: levo 16">
            <a:extLst>
              <a:ext uri="{FF2B5EF4-FFF2-40B4-BE49-F238E27FC236}">
                <a16:creationId xmlns:a16="http://schemas.microsoft.com/office/drawing/2014/main" id="{70CF45FA-2471-44D8-A4A7-98084BED4C70}"/>
              </a:ext>
            </a:extLst>
          </p:cNvPr>
          <p:cNvSpPr/>
          <p:nvPr/>
        </p:nvSpPr>
        <p:spPr>
          <a:xfrm>
            <a:off x="3426745" y="1863691"/>
            <a:ext cx="1127385" cy="3339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605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Varujejo notranje organe in telo-</a:t>
            </a:r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     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58E5A2F-DF3F-4E38-B6CA-1F009CB5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00529" y="2393999"/>
            <a:ext cx="2311796" cy="15373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CFD2E26-E429-4F8E-B21B-564FFD3C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53500" y="3985186"/>
            <a:ext cx="3111969" cy="20373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CDC1C04-1C5E-4F47-B9F3-1D40EE2DC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50130" y="286603"/>
            <a:ext cx="3056039" cy="2037359"/>
          </a:xfrm>
          <a:prstGeom prst="rect">
            <a:avLst/>
          </a:prstGeom>
        </p:spPr>
      </p:pic>
      <p:sp>
        <p:nvSpPr>
          <p:cNvPr id="19" name="Puščica: črtice desno 18">
            <a:extLst>
              <a:ext uri="{FF2B5EF4-FFF2-40B4-BE49-F238E27FC236}">
                <a16:creationId xmlns:a16="http://schemas.microsoft.com/office/drawing/2014/main" id="{CC3E0B6B-6333-4782-8150-9F5FA426BA04}"/>
              </a:ext>
            </a:extLst>
          </p:cNvPr>
          <p:cNvSpPr/>
          <p:nvPr/>
        </p:nvSpPr>
        <p:spPr>
          <a:xfrm>
            <a:off x="7839786" y="2925409"/>
            <a:ext cx="1133988" cy="47452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951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CD0FF-EFA1-4E60-9209-086A3DFC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Pomen za telo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F27D90-93AB-4EEC-BD2D-289C9355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29" y="1845734"/>
            <a:ext cx="3572539" cy="4023360"/>
          </a:xfrm>
        </p:spPr>
        <p:txBody>
          <a:bodyPr/>
          <a:lstStyle/>
          <a:p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so vir vitaminov in hormonov</a:t>
            </a:r>
          </a:p>
          <a:p>
            <a:r>
              <a:rPr lang="sl-SI" dirty="0">
                <a:solidFill>
                  <a:schemeClr val="bg1"/>
                </a:solidFill>
              </a:rPr>
              <a:t>ADEK =DEKA </a:t>
            </a:r>
            <a:r>
              <a:rPr lang="sl-SI" strike="sngStrike" dirty="0">
                <a:solidFill>
                  <a:schemeClr val="bg1"/>
                </a:solidFill>
              </a:rPr>
              <a:t>gram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026" name="Picture 2" descr="Maxximum Portal : Četverica A, D E in K">
            <a:extLst>
              <a:ext uri="{FF2B5EF4-FFF2-40B4-BE49-F238E27FC236}">
                <a16:creationId xmlns:a16="http://schemas.microsoft.com/office/drawing/2014/main" id="{800DF881-DC1E-4321-AE55-1CCE2977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3682776"/>
            <a:ext cx="4700252" cy="23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09AE1C-B041-4914-80CA-7E24CFD83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18573" y="787794"/>
            <a:ext cx="3173819" cy="21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24867D-A4A0-4D54-8653-E587FD12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i="0" dirty="0">
                <a:solidFill>
                  <a:srgbClr val="2B333F"/>
                </a:solidFill>
                <a:effectLst/>
                <a:latin typeface="Montserrat" panose="00000500000000000000" pitchFamily="2" charset="-18"/>
              </a:rPr>
              <a:t>Vse maščobe niso enake</a:t>
            </a:r>
            <a:endParaRPr lang="sl-SI" dirty="0"/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F91F6C6D-B721-4A09-A1AC-2BE1E179B5A9}"/>
              </a:ext>
            </a:extLst>
          </p:cNvPr>
          <p:cNvSpPr txBox="1"/>
          <p:nvPr/>
        </p:nvSpPr>
        <p:spPr>
          <a:xfrm>
            <a:off x="1798712" y="4987487"/>
            <a:ext cx="401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ESENCIALNE=OSNOVNE</a:t>
            </a:r>
          </a:p>
          <a:p>
            <a:r>
              <a:rPr lang="sl-SI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9 za odrasle</a:t>
            </a:r>
          </a:p>
          <a:p>
            <a:r>
              <a:rPr lang="sl-SI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11 za otroke</a:t>
            </a:r>
            <a:endParaRPr lang="sl-SI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1FD26B48-D8C9-463F-BDB7-52AFE3813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blak 8">
            <a:extLst>
              <a:ext uri="{FF2B5EF4-FFF2-40B4-BE49-F238E27FC236}">
                <a16:creationId xmlns:a16="http://schemas.microsoft.com/office/drawing/2014/main" id="{7B79BCCB-A902-4C6F-84CE-87DECE344C2E}"/>
              </a:ext>
            </a:extLst>
          </p:cNvPr>
          <p:cNvSpPr/>
          <p:nvPr/>
        </p:nvSpPr>
        <p:spPr>
          <a:xfrm>
            <a:off x="1452069" y="1979004"/>
            <a:ext cx="4168640" cy="1217428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TRANSMAŠČOBE</a:t>
            </a:r>
          </a:p>
        </p:txBody>
      </p:sp>
      <p:sp>
        <p:nvSpPr>
          <p:cNvPr id="27" name="Oblak 26">
            <a:extLst>
              <a:ext uri="{FF2B5EF4-FFF2-40B4-BE49-F238E27FC236}">
                <a16:creationId xmlns:a16="http://schemas.microsoft.com/office/drawing/2014/main" id="{90EDAFA0-32D6-4DA8-AC26-CD00A7C50F7A}"/>
              </a:ext>
            </a:extLst>
          </p:cNvPr>
          <p:cNvSpPr/>
          <p:nvPr/>
        </p:nvSpPr>
        <p:spPr>
          <a:xfrm>
            <a:off x="7341829" y="1845734"/>
            <a:ext cx="4168640" cy="12174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NASIČENE=TRDNE MAŠČOBE</a:t>
            </a:r>
          </a:p>
        </p:txBody>
      </p:sp>
      <p:sp>
        <p:nvSpPr>
          <p:cNvPr id="29" name="Oblak 28">
            <a:extLst>
              <a:ext uri="{FF2B5EF4-FFF2-40B4-BE49-F238E27FC236}">
                <a16:creationId xmlns:a16="http://schemas.microsoft.com/office/drawing/2014/main" id="{CF755174-22D2-4AB0-BD8B-A792CE10ADFE}"/>
              </a:ext>
            </a:extLst>
          </p:cNvPr>
          <p:cNvSpPr/>
          <p:nvPr/>
        </p:nvSpPr>
        <p:spPr>
          <a:xfrm>
            <a:off x="4011680" y="4547616"/>
            <a:ext cx="4168640" cy="121742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NENASIČENE=TEKOČE MAŠČOBE</a:t>
            </a:r>
          </a:p>
        </p:txBody>
      </p:sp>
    </p:spTree>
    <p:extLst>
      <p:ext uri="{BB962C8B-B14F-4D97-AF65-F5344CB8AC3E}">
        <p14:creationId xmlns:p14="http://schemas.microsoft.com/office/powerpoint/2010/main" val="329210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EFCDE466-C650-49D8-803A-BD4D83547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09" y="474663"/>
            <a:ext cx="10058400" cy="5702853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TRANSMAŠČOBE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74AAB6C-D57A-4E51-8E7D-C8B5C0084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39000" y="1043462"/>
            <a:ext cx="4762500" cy="35718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B9DFBF9-65A5-4068-B47D-744F0C5D6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350" y="3192735"/>
            <a:ext cx="4109613" cy="281491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44CEC94-3EB6-45D1-B5EB-6A42EC87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301182" y="-49961"/>
            <a:ext cx="3373991" cy="21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5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lak 8">
            <a:extLst>
              <a:ext uri="{FF2B5EF4-FFF2-40B4-BE49-F238E27FC236}">
                <a16:creationId xmlns:a16="http://schemas.microsoft.com/office/drawing/2014/main" id="{B36D6AC9-61A4-4A9C-9713-AC475A21AAD8}"/>
              </a:ext>
            </a:extLst>
          </p:cNvPr>
          <p:cNvSpPr/>
          <p:nvPr/>
        </p:nvSpPr>
        <p:spPr>
          <a:xfrm>
            <a:off x="643848" y="519932"/>
            <a:ext cx="10603271" cy="550367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NASIČENE=TRDNE MAŠČOBE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810ECBD-1DE8-4261-9E7A-71BE6EEA0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58693" y="3261751"/>
            <a:ext cx="4566177" cy="324198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2D1076F-6054-4EDE-9347-87CA9B2D5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17840" y="3337359"/>
            <a:ext cx="5124450" cy="20764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CCE7139-9762-4A11-AFBA-9626D52DE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41782" y="166126"/>
            <a:ext cx="2867025" cy="309562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6808C86-FD0B-40CA-8E38-379FF1224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29412" y="255659"/>
            <a:ext cx="1188720" cy="893064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B2AC63D5-6128-431D-9FBB-87E500468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117840" y="-115936"/>
            <a:ext cx="3930090" cy="3226811"/>
          </a:xfrm>
          <a:prstGeom prst="rect">
            <a:avLst/>
          </a:prstGeom>
        </p:spPr>
      </p:pic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41669CE3-F707-48BF-AF2B-7DB8F88B941F}"/>
              </a:ext>
            </a:extLst>
          </p:cNvPr>
          <p:cNvSpPr txBox="1"/>
          <p:nvPr/>
        </p:nvSpPr>
        <p:spPr>
          <a:xfrm>
            <a:off x="3076500" y="7000800"/>
            <a:ext cx="723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1" tooltip="https://fanaticcook.com/2015/07/24/new-study-reducing-saturated-fat-lowered-cholesterol-improved-blood-pressure/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2" tooltip="https://creativecommons.org/licenses/by-nc-sa/3.0/"/>
              </a:rPr>
              <a:t>CC BY-SA-NC</a:t>
            </a:r>
            <a:endParaRPr lang="sl-SI" sz="900"/>
          </a:p>
        </p:txBody>
      </p:sp>
    </p:spTree>
    <p:extLst>
      <p:ext uri="{BB962C8B-B14F-4D97-AF65-F5344CB8AC3E}">
        <p14:creationId xmlns:p14="http://schemas.microsoft.com/office/powerpoint/2010/main" val="261583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lak 3">
            <a:extLst>
              <a:ext uri="{FF2B5EF4-FFF2-40B4-BE49-F238E27FC236}">
                <a16:creationId xmlns:a16="http://schemas.microsoft.com/office/drawing/2014/main" id="{FE44601A-D6FD-4F37-9E7A-73E7DC290156}"/>
              </a:ext>
            </a:extLst>
          </p:cNvPr>
          <p:cNvSpPr/>
          <p:nvPr/>
        </p:nvSpPr>
        <p:spPr>
          <a:xfrm>
            <a:off x="365760" y="1108710"/>
            <a:ext cx="11407140" cy="465633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/>
              <a:t>NENASIČENE=TEKOČE MAŠČOBE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67EC5E7-8919-4E64-96C1-6E8C95D3D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41907" y="3454737"/>
            <a:ext cx="4072849" cy="271353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1FAAECF-3163-4127-9B2A-65230099C804}"/>
              </a:ext>
            </a:extLst>
          </p:cNvPr>
          <p:cNvSpPr txBox="1"/>
          <p:nvPr/>
        </p:nvSpPr>
        <p:spPr>
          <a:xfrm>
            <a:off x="949283" y="6858000"/>
            <a:ext cx="10293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3" tooltip="https://www.weightymatters.ca/2018/11/yes-current-evidence-still-suggests.html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4" tooltip="https://creativecommons.org/licenses/by-nc-nd/3.0/"/>
              </a:rPr>
              <a:t>CC BY-NC-ND</a:t>
            </a:r>
            <a:endParaRPr lang="sl-SI" sz="90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633737E-8FB0-4F9C-9A69-29BD6FEE2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87724" y="-136144"/>
            <a:ext cx="4416552" cy="294436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1C51049-AEA2-457C-8F7F-6CC07A59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02262" y="688866"/>
            <a:ext cx="3657600" cy="267208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C743C09-3A9C-4F1F-95B3-5CD2629DE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63007" y="156266"/>
            <a:ext cx="3226732" cy="2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6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198</TotalTime>
  <Words>167</Words>
  <Application>Microsoft Office PowerPoint</Application>
  <PresentationFormat>Širokozaslonsko</PresentationFormat>
  <Paragraphs>30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Retrospektiva</vt:lpstr>
      <vt:lpstr>MAŠČOBE</vt:lpstr>
      <vt:lpstr>Pomen za telo </vt:lpstr>
      <vt:lpstr>Pomen za telo </vt:lpstr>
      <vt:lpstr>Pomen za telo </vt:lpstr>
      <vt:lpstr>Pomen za telo </vt:lpstr>
      <vt:lpstr>Vse maščobe niso enake</vt:lpstr>
      <vt:lpstr>PowerPointova predstavitev</vt:lpstr>
      <vt:lpstr>PowerPointova predstavitev</vt:lpstr>
      <vt:lpstr>PowerPointova predstavitev</vt:lpstr>
      <vt:lpstr>Omega 3 maščobe omega 6 maščobe</vt:lpstr>
      <vt:lpstr>Naloga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BELJAKOVINE =PROTEINI</dc:title>
  <dc:creator>Vera Frank</dc:creator>
  <cp:lastModifiedBy>Vera Frank</cp:lastModifiedBy>
  <cp:revision>4</cp:revision>
  <dcterms:created xsi:type="dcterms:W3CDTF">2021-10-06T19:05:56Z</dcterms:created>
  <dcterms:modified xsi:type="dcterms:W3CDTF">2021-11-09T21:55:18Z</dcterms:modified>
</cp:coreProperties>
</file>