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5" r:id="rId9"/>
    <p:sldId id="269" r:id="rId10"/>
    <p:sldId id="270" r:id="rId11"/>
    <p:sldId id="271" r:id="rId12"/>
    <p:sldId id="263" r:id="rId13"/>
    <p:sldId id="272" r:id="rId14"/>
    <p:sldId id="274" r:id="rId15"/>
    <p:sldId id="275" r:id="rId16"/>
    <p:sldId id="262" r:id="rId17"/>
    <p:sldId id="266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AC0F0573-4E90-4319-9D56-10915C9F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D59CA2AE-731C-4C69-BA80-738A29FA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0A208800-2381-4D98-80A1-DE40169B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9A907B-C8A7-45D4-B5E6-05D8A88DCEC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580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21829F61-52CD-4C54-9532-D7578AD4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3D9043F-69B0-4C06-88BF-FEC81130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66C4CBF-6DEE-424D-8C34-9349407C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34FB-568C-4A0A-92A0-CF7FBB64F71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8617649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DCBWK_Hg5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PTnZnbXg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FpMEhfT2hqE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201496-A622-4E3A-B24E-93AFA935C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289" y="2130426"/>
            <a:ext cx="8353425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sl-SI" altLang="sl-SI" sz="9600" i="1" dirty="0">
                <a:latin typeface="Algerian" pitchFamily="82" charset="0"/>
              </a:rPr>
              <a:t>Indikatorji</a:t>
            </a:r>
            <a:r>
              <a:rPr lang="sl-SI" altLang="sl-SI" dirty="0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7DB9434-640A-4905-978B-B5DA2876B4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altLang="sl-SI" sz="4400" dirty="0">
                <a:latin typeface="Baskerville Old Face" pitchFamily="18" charset="0"/>
              </a:rPr>
              <a:t>Ugotavljanje pH vrednosti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Rdeč lakmus</a:t>
            </a:r>
          </a:p>
        </p:txBody>
      </p:sp>
      <p:pic>
        <p:nvPicPr>
          <p:cNvPr id="7170" name="Picture 2" descr="Rezultat iskanja slik za litm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9"/>
          <a:stretch/>
        </p:blipFill>
        <p:spPr bwMode="auto">
          <a:xfrm>
            <a:off x="1936260" y="3541446"/>
            <a:ext cx="190239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827797" y="458779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Bazično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040867" y="3541401"/>
            <a:ext cx="166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Nevtralno</a:t>
            </a:r>
          </a:p>
        </p:txBody>
      </p:sp>
      <p:pic>
        <p:nvPicPr>
          <p:cNvPr id="7172" name="Picture 4" descr="https://upload.wikimedia.org/wikipedia/commons/a/aa/7-hydroxyphenoxaz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861048"/>
            <a:ext cx="4773120" cy="24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Moder lakmus</a:t>
            </a:r>
          </a:p>
        </p:txBody>
      </p:sp>
      <p:pic>
        <p:nvPicPr>
          <p:cNvPr id="7170" name="Picture 2" descr="Rezultat iskanja slik za litm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52173"/>
          <a:stretch/>
        </p:blipFill>
        <p:spPr bwMode="auto">
          <a:xfrm>
            <a:off x="1604381" y="3359264"/>
            <a:ext cx="176022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478744" y="4711814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Kislo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478744" y="3359264"/>
            <a:ext cx="166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Nevtralno</a:t>
            </a:r>
          </a:p>
        </p:txBody>
      </p:sp>
      <p:pic>
        <p:nvPicPr>
          <p:cNvPr id="7172" name="Picture 4" descr="https://upload.wikimedia.org/wikipedia/commons/a/aa/7-hydroxyphenoxaz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99" y="3359264"/>
            <a:ext cx="4773120" cy="24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521249B-6327-4C1B-ACB3-9F00027DB871}"/>
              </a:ext>
            </a:extLst>
          </p:cNvPr>
          <p:cNvSpPr txBox="1"/>
          <p:nvPr/>
        </p:nvSpPr>
        <p:spPr>
          <a:xfrm>
            <a:off x="2898648" y="6247363"/>
            <a:ext cx="56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https://www.youtube.com/watch?v=6DCBWK_Hg5w</a:t>
            </a:r>
            <a:endParaRPr lang="en-GB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80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DFDE14-8252-41B3-8A6B-2512574CA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altLang="sl-SI" sz="5400"/>
              <a:t>Univerzalni pH papir</a:t>
            </a:r>
          </a:p>
        </p:txBody>
      </p:sp>
      <p:pic>
        <p:nvPicPr>
          <p:cNvPr id="11267" name="Picture 7" descr="univerzalni">
            <a:extLst>
              <a:ext uri="{FF2B5EF4-FFF2-40B4-BE49-F238E27FC236}">
                <a16:creationId xmlns:a16="http://schemas.microsoft.com/office/drawing/2014/main" id="{ED17F72A-CF9F-4AB5-808E-583E9123C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6402" y="2236617"/>
            <a:ext cx="3359196" cy="451690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366FF69-CAD9-465C-9B65-55D24D3DE3E0}"/>
              </a:ext>
            </a:extLst>
          </p:cNvPr>
          <p:cNvSpPr txBox="1"/>
          <p:nvPr/>
        </p:nvSpPr>
        <p:spPr>
          <a:xfrm>
            <a:off x="868680" y="2633472"/>
            <a:ext cx="2871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Za </a:t>
            </a:r>
            <a:r>
              <a:rPr lang="en-GB" sz="2400" dirty="0" err="1"/>
              <a:t>natančnejšo</a:t>
            </a:r>
            <a:r>
              <a:rPr lang="en-GB" sz="2400" dirty="0"/>
              <a:t> </a:t>
            </a:r>
            <a:r>
              <a:rPr lang="en-GB" sz="2400" dirty="0" err="1"/>
              <a:t>oceno</a:t>
            </a:r>
            <a:r>
              <a:rPr lang="sl-SI" sz="2400" dirty="0"/>
              <a:t> pH vrednosti</a:t>
            </a:r>
            <a:r>
              <a:rPr lang="en-GB" sz="2400" dirty="0"/>
              <a:t> </a:t>
            </a:r>
            <a:r>
              <a:rPr lang="en-GB" sz="2400" dirty="0" err="1"/>
              <a:t>uporabljamo</a:t>
            </a:r>
            <a:r>
              <a:rPr lang="en-GB" sz="2400" dirty="0"/>
              <a:t> </a:t>
            </a:r>
            <a:r>
              <a:rPr lang="en-GB" sz="2400" dirty="0" err="1"/>
              <a:t>elektronske</a:t>
            </a:r>
            <a:r>
              <a:rPr lang="en-GB" sz="2400" dirty="0"/>
              <a:t> pH metre in </a:t>
            </a:r>
            <a:r>
              <a:rPr lang="en-GB" sz="2400" dirty="0" err="1"/>
              <a:t>univerzalne</a:t>
            </a:r>
            <a:r>
              <a:rPr lang="en-GB" sz="2400" dirty="0"/>
              <a:t> </a:t>
            </a:r>
            <a:r>
              <a:rPr lang="en-GB" sz="2400" dirty="0" err="1"/>
              <a:t>indikatorje</a:t>
            </a:r>
            <a:r>
              <a:rPr lang="en-GB" sz="2400" dirty="0"/>
              <a:t> (v </a:t>
            </a:r>
            <a:r>
              <a:rPr lang="en-GB" sz="2400" dirty="0" err="1"/>
              <a:t>obliki</a:t>
            </a:r>
            <a:r>
              <a:rPr lang="en-GB" sz="2400" dirty="0"/>
              <a:t> </a:t>
            </a:r>
            <a:r>
              <a:rPr lang="en-GB" sz="2400" dirty="0" err="1"/>
              <a:t>papirčkov</a:t>
            </a:r>
            <a:r>
              <a:rPr lang="en-GB" sz="2400" dirty="0"/>
              <a:t>).</a:t>
            </a:r>
          </a:p>
        </p:txBody>
      </p:sp>
      <p:pic>
        <p:nvPicPr>
          <p:cNvPr id="1026" name="Picture 2" descr="Merjenje pH">
            <a:extLst>
              <a:ext uri="{FF2B5EF4-FFF2-40B4-BE49-F238E27FC236}">
                <a16:creationId xmlns:a16="http://schemas.microsoft.com/office/drawing/2014/main" id="{24B9BD2F-42A5-4AFB-AFC1-5FD47908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81" y="2236616"/>
            <a:ext cx="4100175" cy="41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AC5050-5D5A-4C91-A170-E263BED8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Barve</a:t>
            </a:r>
            <a:r>
              <a:rPr lang="en-GB" dirty="0"/>
              <a:t> </a:t>
            </a:r>
            <a:r>
              <a:rPr lang="en-GB" dirty="0" err="1"/>
              <a:t>indikatorjev</a:t>
            </a:r>
            <a:r>
              <a:rPr lang="en-GB" dirty="0"/>
              <a:t> v </a:t>
            </a:r>
            <a:r>
              <a:rPr lang="en-GB" dirty="0" err="1"/>
              <a:t>odvisnosti</a:t>
            </a:r>
            <a:r>
              <a:rPr lang="en-GB" dirty="0"/>
              <a:t> od </a:t>
            </a:r>
            <a:r>
              <a:rPr lang="en-GB" dirty="0" err="1"/>
              <a:t>kislosti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bazičnosti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7C9772-EFD5-43DB-B8F5-4E95AF12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AAE132-334B-4892-9902-CBD66DDD0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742508"/>
              </p:ext>
            </p:extLst>
          </p:nvPr>
        </p:nvGraphicFramePr>
        <p:xfrm>
          <a:off x="528505" y="2432806"/>
          <a:ext cx="11232860" cy="3408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204">
                <a:tc>
                  <a:txBody>
                    <a:bodyPr/>
                    <a:lstStyle/>
                    <a:p>
                      <a:r>
                        <a:rPr lang="en-GB" sz="2800" dirty="0" err="1"/>
                        <a:t>Indikator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kislo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nevtralno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bazično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204">
                <a:tc>
                  <a:txBody>
                    <a:bodyPr/>
                    <a:lstStyle/>
                    <a:p>
                      <a:r>
                        <a:rPr lang="en-GB" sz="2800" dirty="0" err="1"/>
                        <a:t>Lakmusov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papir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FF0000"/>
                          </a:solidFill>
                        </a:rPr>
                        <a:t>Rdeč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/>
                        <a:t>Ne</a:t>
                      </a:r>
                      <a:r>
                        <a:rPr lang="sl-SI" sz="2800" baseline="0" dirty="0"/>
                        <a:t> spremeni barve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</a:rPr>
                        <a:t>Moder</a:t>
                      </a:r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204">
                <a:tc>
                  <a:txBody>
                    <a:bodyPr/>
                    <a:lstStyle/>
                    <a:p>
                      <a:r>
                        <a:rPr lang="en-GB" sz="2800" dirty="0" err="1"/>
                        <a:t>Metil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oranž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FF0000"/>
                          </a:solidFill>
                        </a:rPr>
                        <a:t>Rdeč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FFC000"/>
                          </a:solidFill>
                        </a:rPr>
                        <a:t>Oranžen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FFFF00"/>
                          </a:solidFill>
                        </a:rPr>
                        <a:t>Rumen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204">
                <a:tc>
                  <a:txBody>
                    <a:bodyPr/>
                    <a:lstStyle/>
                    <a:p>
                      <a:r>
                        <a:rPr lang="en-GB" sz="2800" dirty="0" err="1"/>
                        <a:t>Fenolftalein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/>
                          </a:solidFill>
                        </a:rPr>
                        <a:t>Brezbarven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/>
                          </a:solidFill>
                        </a:rPr>
                        <a:t>Brezbarven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>
                          <a:solidFill>
                            <a:srgbClr val="D100D6"/>
                          </a:solidFill>
                        </a:rPr>
                        <a:t>Rožnato - </a:t>
                      </a:r>
                      <a:r>
                        <a:rPr lang="en-GB" sz="2800" dirty="0" err="1">
                          <a:solidFill>
                            <a:srgbClr val="D100D6"/>
                          </a:solidFill>
                        </a:rPr>
                        <a:t>Vijoličen</a:t>
                      </a:r>
                      <a:endParaRPr lang="en-GB" sz="2800" dirty="0">
                        <a:solidFill>
                          <a:srgbClr val="D100D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92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C2CB57-7892-4D7F-96A1-8DB5C2C71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/>
              <a:t>Lestvica </a:t>
            </a:r>
            <a:r>
              <a:rPr lang="sl-SI" altLang="sl-SI" cap="none" dirty="0"/>
              <a:t>p</a:t>
            </a:r>
            <a:r>
              <a:rPr lang="sl-SI" altLang="sl-SI" dirty="0"/>
              <a:t>H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94A1FFC-3E81-4632-AFCC-CA6ED78B9E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altLang="sl-SI" sz="2800" dirty="0"/>
              <a:t>Na pH lestvici so vrednosti od 0 do 14.</a:t>
            </a:r>
          </a:p>
          <a:p>
            <a:pPr eaLnBrk="1" hangingPunct="1"/>
            <a:r>
              <a:rPr lang="sl-SI" altLang="sl-SI" sz="2800" dirty="0"/>
              <a:t>Čim </a:t>
            </a:r>
            <a:r>
              <a:rPr lang="sl-SI" altLang="sl-SI" sz="2800" dirty="0">
                <a:solidFill>
                  <a:srgbClr val="FF0000"/>
                </a:solidFill>
              </a:rPr>
              <a:t>nižji</a:t>
            </a:r>
            <a:r>
              <a:rPr lang="sl-SI" altLang="sl-SI" sz="2800" dirty="0"/>
              <a:t> je pH tem bolj je snov </a:t>
            </a:r>
            <a:r>
              <a:rPr lang="sl-SI" altLang="sl-SI" sz="2800" dirty="0">
                <a:solidFill>
                  <a:srgbClr val="FF0000"/>
                </a:solidFill>
              </a:rPr>
              <a:t>kisla.</a:t>
            </a:r>
          </a:p>
          <a:p>
            <a:pPr eaLnBrk="1" hangingPunct="1"/>
            <a:r>
              <a:rPr lang="sl-SI" altLang="sl-SI" sz="2800" dirty="0"/>
              <a:t>Čim </a:t>
            </a:r>
            <a:r>
              <a:rPr lang="sl-SI" altLang="sl-SI" sz="2800" dirty="0">
                <a:solidFill>
                  <a:schemeClr val="accent2"/>
                </a:solidFill>
              </a:rPr>
              <a:t>višji</a:t>
            </a:r>
            <a:r>
              <a:rPr lang="sl-SI" altLang="sl-SI" sz="2800" dirty="0"/>
              <a:t> je pH tem bolj je snov </a:t>
            </a:r>
            <a:r>
              <a:rPr lang="sl-SI" altLang="sl-SI" sz="2800" dirty="0">
                <a:solidFill>
                  <a:schemeClr val="accent2"/>
                </a:solidFill>
              </a:rPr>
              <a:t>bazična</a:t>
            </a:r>
            <a:r>
              <a:rPr lang="sl-SI" altLang="sl-SI" sz="2800" dirty="0"/>
              <a:t>. </a:t>
            </a:r>
          </a:p>
        </p:txBody>
      </p:sp>
      <p:pic>
        <p:nvPicPr>
          <p:cNvPr id="7173" name="Picture 5" descr="PH-Skala-Unviersalindikator_mit_Beispielen">
            <a:extLst>
              <a:ext uri="{FF2B5EF4-FFF2-40B4-BE49-F238E27FC236}">
                <a16:creationId xmlns:a16="http://schemas.microsoft.com/office/drawing/2014/main" id="{964C9D37-6ED4-4B60-87A0-6283C2FDED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8678" b="50000"/>
          <a:stretch>
            <a:fillRect/>
          </a:stretch>
        </p:blipFill>
        <p:spPr>
          <a:xfrm>
            <a:off x="1774825" y="4221164"/>
            <a:ext cx="8604250" cy="1368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0AD15251-2C78-4BDA-95BB-6FCB2538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021389"/>
            <a:ext cx="309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l-SI" altLang="sl-SI" sz="3200">
                <a:latin typeface="Arial" panose="020B0604020202020204" pitchFamily="34" charset="0"/>
              </a:rPr>
              <a:t>narašča kislost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5C16B0C2-2537-4D90-B3D0-91D1455F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6021389"/>
            <a:ext cx="370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l-SI" altLang="sl-SI" sz="3200">
                <a:latin typeface="Arial" panose="020B0604020202020204" pitchFamily="34" charset="0"/>
              </a:rPr>
              <a:t>narašča bazičnost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5D6045FF-9AE4-49B2-B56F-6509F92E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500438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l-SI" altLang="sl-SI" sz="3600">
                <a:latin typeface="Arial" panose="020B0604020202020204" pitchFamily="34" charset="0"/>
              </a:rPr>
              <a:t>kislo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8498E75C-481A-4890-9B52-509FA437B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3573464"/>
            <a:ext cx="187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l-SI" altLang="sl-SI" sz="3200">
                <a:latin typeface="Arial" panose="020B0604020202020204" pitchFamily="34" charset="0"/>
              </a:rPr>
              <a:t>nevtralno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D207E3AF-CE42-4D44-8987-D95F3F85B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3573464"/>
            <a:ext cx="187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l-SI" altLang="sl-SI" sz="3200">
                <a:latin typeface="Arial" panose="020B0604020202020204" pitchFamily="34" charset="0"/>
              </a:rPr>
              <a:t>bazično</a:t>
            </a:r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32DCF197-132E-4E05-BADC-3CFCD93915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5189" y="5949950"/>
            <a:ext cx="32400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7812ADD3-AE1E-4832-ADED-887FF0C43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5949950"/>
            <a:ext cx="3384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hscale">
            <a:extLst>
              <a:ext uri="{FF2B5EF4-FFF2-40B4-BE49-F238E27FC236}">
                <a16:creationId xmlns:a16="http://schemas.microsoft.com/office/drawing/2014/main" id="{4742F4E1-820C-4A00-93FA-1B019809DF6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b="43701"/>
          <a:stretch>
            <a:fillRect/>
          </a:stretch>
        </p:blipFill>
        <p:spPr>
          <a:xfrm>
            <a:off x="2135188" y="261938"/>
            <a:ext cx="7632700" cy="65960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hscale">
            <a:extLst>
              <a:ext uri="{FF2B5EF4-FFF2-40B4-BE49-F238E27FC236}">
                <a16:creationId xmlns:a16="http://schemas.microsoft.com/office/drawing/2014/main" id="{2E8CE968-7D2D-499E-AA26-8BE0F3FDD0D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b="2"/>
          <a:stretch>
            <a:fillRect/>
          </a:stretch>
        </p:blipFill>
        <p:spPr>
          <a:xfrm>
            <a:off x="2424114" y="379413"/>
            <a:ext cx="6480175" cy="5746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ucb1_str129_sl09">
            <a:extLst>
              <a:ext uri="{FF2B5EF4-FFF2-40B4-BE49-F238E27FC236}">
                <a16:creationId xmlns:a16="http://schemas.microsoft.com/office/drawing/2014/main" id="{DCEBAEB1-42DB-4CF5-8394-CC1541A3CDF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74739"/>
            <a:ext cx="9144000" cy="3863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4C20FA99-0675-4971-A762-AA45D462B0A5}"/>
              </a:ext>
            </a:extLst>
          </p:cNvPr>
          <p:cNvSpPr/>
          <p:nvPr/>
        </p:nvSpPr>
        <p:spPr>
          <a:xfrm>
            <a:off x="2039112" y="1208015"/>
            <a:ext cx="8262569" cy="173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C0857CF5-6BB7-455F-8687-E351832729D3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" name="Picture 5" descr="ucb1_str128_sl07">
            <a:extLst>
              <a:ext uri="{FF2B5EF4-FFF2-40B4-BE49-F238E27FC236}">
                <a16:creationId xmlns:a16="http://schemas.microsoft.com/office/drawing/2014/main" id="{A006C2C5-392E-4A4C-BC08-4E7C8B35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29" y="274639"/>
            <a:ext cx="4321175" cy="307181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ucb1_str128_sl08">
            <a:extLst>
              <a:ext uri="{FF2B5EF4-FFF2-40B4-BE49-F238E27FC236}">
                <a16:creationId xmlns:a16="http://schemas.microsoft.com/office/drawing/2014/main" id="{875D42F3-B663-4AB7-B658-75DD1BAC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98" y="3346451"/>
            <a:ext cx="44037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13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D16DED-E908-4BCD-9D72-16FFE3902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sz="5400"/>
              <a:t>Vrednost pH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001C7DC-C45B-4AB8-B6B8-52CD9BD5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4000" dirty="0"/>
              <a:t>Na pH vrednost vpliva:</a:t>
            </a:r>
          </a:p>
          <a:p>
            <a:pPr lvl="1" eaLnBrk="1" hangingPunct="1"/>
            <a:r>
              <a:rPr lang="sl-SI" altLang="sl-SI" sz="3600" dirty="0"/>
              <a:t>Koncentracija kisline oz. baze</a:t>
            </a:r>
          </a:p>
          <a:p>
            <a:pPr lvl="1" eaLnBrk="1" hangingPunct="1"/>
            <a:r>
              <a:rPr lang="sl-SI" altLang="sl-SI" sz="3600" dirty="0"/>
              <a:t>Jakost kisline oz. baze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8938FE2-0395-43EF-9E6B-986B09E50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5400"/>
              <a:t>Kaj so indikatorji?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1B46C24-962D-4A1E-AEF5-63C41527D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Indikatorji</a:t>
            </a:r>
            <a:r>
              <a:rPr lang="en-GB" sz="2400" dirty="0"/>
              <a:t> so </a:t>
            </a:r>
            <a:r>
              <a:rPr lang="en-GB" sz="2400" dirty="0" err="1"/>
              <a:t>organska</a:t>
            </a:r>
            <a:r>
              <a:rPr lang="en-GB" sz="2400" dirty="0"/>
              <a:t> </a:t>
            </a:r>
            <a:r>
              <a:rPr lang="en-GB" sz="2400" dirty="0" err="1"/>
              <a:t>barvila</a:t>
            </a:r>
            <a:r>
              <a:rPr lang="en-GB" sz="2400" dirty="0"/>
              <a:t>, </a:t>
            </a:r>
            <a:r>
              <a:rPr lang="en-GB" sz="2400" dirty="0" err="1"/>
              <a:t>ki</a:t>
            </a:r>
            <a:r>
              <a:rPr lang="en-GB" sz="2400" dirty="0"/>
              <a:t> </a:t>
            </a:r>
            <a:r>
              <a:rPr lang="en-GB" sz="2400" dirty="0" err="1"/>
              <a:t>spremenijo</a:t>
            </a:r>
            <a:r>
              <a:rPr lang="en-GB" sz="2400" dirty="0"/>
              <a:t> </a:t>
            </a:r>
            <a:r>
              <a:rPr lang="en-GB" sz="2400" dirty="0" err="1"/>
              <a:t>svojo</a:t>
            </a:r>
            <a:r>
              <a:rPr lang="en-GB" sz="2400" dirty="0"/>
              <a:t> </a:t>
            </a:r>
            <a:r>
              <a:rPr lang="en-GB" sz="2400" dirty="0" err="1"/>
              <a:t>barvo</a:t>
            </a:r>
            <a:r>
              <a:rPr lang="en-GB" sz="2400" dirty="0"/>
              <a:t> v </a:t>
            </a:r>
            <a:r>
              <a:rPr lang="en-GB" sz="2400" dirty="0" err="1"/>
              <a:t>prisotnosti</a:t>
            </a:r>
            <a:r>
              <a:rPr lang="en-GB" sz="2400" dirty="0"/>
              <a:t> </a:t>
            </a:r>
            <a:r>
              <a:rPr lang="en-GB" sz="2400" dirty="0" err="1"/>
              <a:t>kisline</a:t>
            </a:r>
            <a:r>
              <a:rPr lang="en-GB" sz="2400" dirty="0"/>
              <a:t> </a:t>
            </a:r>
            <a:r>
              <a:rPr lang="en-GB" sz="2400" dirty="0" err="1"/>
              <a:t>ali</a:t>
            </a:r>
            <a:r>
              <a:rPr lang="en-GB" sz="2400" dirty="0"/>
              <a:t> </a:t>
            </a:r>
            <a:r>
              <a:rPr lang="en-GB" sz="2400" dirty="0" err="1"/>
              <a:t>baze</a:t>
            </a:r>
            <a:r>
              <a:rPr lang="en-GB" sz="2400" dirty="0"/>
              <a:t>.</a:t>
            </a:r>
          </a:p>
          <a:p>
            <a:pPr eaLnBrk="1" hangingPunct="1"/>
            <a:r>
              <a:rPr lang="sl-SI" altLang="sl-SI" sz="2400" dirty="0"/>
              <a:t>Pokažejo prisotnost posameznih snovi.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1ECFEA-6346-4186-869B-A45AAD87D80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109709"/>
            <a:ext cx="10972800" cy="5016455"/>
          </a:xfrm>
        </p:spPr>
        <p:txBody>
          <a:bodyPr/>
          <a:lstStyle/>
          <a:p>
            <a:r>
              <a:rPr lang="en-GB" sz="2800" dirty="0" err="1"/>
              <a:t>Naravni</a:t>
            </a:r>
            <a:r>
              <a:rPr lang="en-GB" sz="2800" dirty="0"/>
              <a:t> </a:t>
            </a:r>
            <a:r>
              <a:rPr lang="en-GB" sz="2800" dirty="0" err="1"/>
              <a:t>indikatorji</a:t>
            </a:r>
            <a:r>
              <a:rPr lang="en-GB" sz="2800" dirty="0"/>
              <a:t>: </a:t>
            </a:r>
          </a:p>
          <a:p>
            <a:pPr lvl="1"/>
            <a:r>
              <a:rPr lang="en-GB" sz="2400" dirty="0" err="1"/>
              <a:t>Cvetovi</a:t>
            </a:r>
            <a:r>
              <a:rPr lang="en-GB" sz="2400" dirty="0"/>
              <a:t> </a:t>
            </a:r>
            <a:r>
              <a:rPr lang="en-GB" sz="2400" dirty="0" err="1"/>
              <a:t>hortenzij</a:t>
            </a:r>
            <a:endParaRPr lang="en-GB" sz="2400" dirty="0"/>
          </a:p>
          <a:p>
            <a:pPr lvl="1"/>
            <a:r>
              <a:rPr lang="en-GB" sz="2400" dirty="0" err="1"/>
              <a:t>Rdeče</a:t>
            </a:r>
            <a:r>
              <a:rPr lang="en-GB" sz="2400" dirty="0"/>
              <a:t> </a:t>
            </a:r>
            <a:r>
              <a:rPr lang="en-GB" sz="2400" dirty="0" err="1"/>
              <a:t>zelje</a:t>
            </a:r>
            <a:endParaRPr lang="sl-SI" sz="2400" dirty="0"/>
          </a:p>
          <a:p>
            <a:pPr lvl="1"/>
            <a:r>
              <a:rPr lang="sl-SI" sz="2400" dirty="0"/>
              <a:t>Kurkuma</a:t>
            </a:r>
          </a:p>
          <a:p>
            <a:r>
              <a:rPr lang="en-GB" sz="2800" dirty="0" err="1"/>
              <a:t>Umetni</a:t>
            </a:r>
            <a:r>
              <a:rPr lang="en-GB" sz="2800" dirty="0"/>
              <a:t> </a:t>
            </a:r>
            <a:r>
              <a:rPr lang="en-GB" sz="2800" dirty="0" err="1"/>
              <a:t>indikatorji</a:t>
            </a:r>
            <a:r>
              <a:rPr lang="en-GB" sz="2800" dirty="0"/>
              <a:t>:</a:t>
            </a:r>
          </a:p>
          <a:p>
            <a:pPr lvl="1"/>
            <a:r>
              <a:rPr lang="en-GB" sz="2400" dirty="0" err="1"/>
              <a:t>Lakmusov</a:t>
            </a:r>
            <a:r>
              <a:rPr lang="en-GB" sz="2400" dirty="0"/>
              <a:t> </a:t>
            </a:r>
            <a:r>
              <a:rPr lang="en-GB" sz="2400" dirty="0" err="1"/>
              <a:t>papir</a:t>
            </a:r>
            <a:endParaRPr lang="en-GB" sz="2400" dirty="0"/>
          </a:p>
          <a:p>
            <a:pPr lvl="1"/>
            <a:r>
              <a:rPr lang="en-GB" sz="2400" dirty="0" err="1"/>
              <a:t>Metil</a:t>
            </a:r>
            <a:r>
              <a:rPr lang="en-GB" sz="2400" dirty="0"/>
              <a:t> </a:t>
            </a:r>
            <a:r>
              <a:rPr lang="en-GB" sz="2400" dirty="0" err="1"/>
              <a:t>oranž</a:t>
            </a:r>
            <a:endParaRPr lang="en-GB" sz="2400" dirty="0"/>
          </a:p>
          <a:p>
            <a:pPr lvl="1"/>
            <a:r>
              <a:rPr lang="en-GB" sz="2400" dirty="0" err="1"/>
              <a:t>Fenolftalein</a:t>
            </a:r>
            <a:endParaRPr lang="en-GB" sz="2400" dirty="0"/>
          </a:p>
          <a:p>
            <a:r>
              <a:rPr lang="en-GB" sz="2800" dirty="0" err="1"/>
              <a:t>Univerzalni</a:t>
            </a:r>
            <a:r>
              <a:rPr lang="en-GB" sz="2800" dirty="0"/>
              <a:t> </a:t>
            </a:r>
            <a:r>
              <a:rPr lang="en-GB" sz="2800" dirty="0" err="1"/>
              <a:t>indikator</a:t>
            </a:r>
            <a:endParaRPr lang="en-GB" sz="2800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6A4F5A-C7C7-4FC9-BFFC-1027D386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0" y="1275581"/>
            <a:ext cx="2871224" cy="430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dikatorji">
            <a:extLst>
              <a:ext uri="{FF2B5EF4-FFF2-40B4-BE49-F238E27FC236}">
                <a16:creationId xmlns:a16="http://schemas.microsoft.com/office/drawing/2014/main" id="{67192438-D541-4C88-A525-ACB917F5E81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476251"/>
            <a:ext cx="7993062" cy="6010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83769BE4-9E55-4F47-BF9B-2F8D63E81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5400" dirty="0" err="1"/>
              <a:t>Metiloranž</a:t>
            </a:r>
            <a:r>
              <a:rPr lang="sl-SI" altLang="sl-SI" sz="5400" dirty="0"/>
              <a:t> 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2FAF5166-3A1D-4FB2-AB6D-C0A0169A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80" y="5893308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 dirty="0">
                <a:latin typeface="Arial" panose="020B0604020202020204" pitchFamily="34" charset="0"/>
              </a:rPr>
              <a:t>kislo</a:t>
            </a: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44251DE1-A86A-400C-95EB-5A1CAF2D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339" y="5893308"/>
            <a:ext cx="2233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 dirty="0">
                <a:latin typeface="Arial" panose="020B0604020202020204" pitchFamily="34" charset="0"/>
              </a:rPr>
              <a:t>bazično</a:t>
            </a: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7EE4D1EA-D689-4BA6-98B5-0F7EF131B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572" y="5893308"/>
            <a:ext cx="2592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 dirty="0">
                <a:latin typeface="Arial" panose="020B0604020202020204" pitchFamily="34" charset="0"/>
              </a:rPr>
              <a:t>nevtralno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074E30-92EB-4FC8-B2E1-6B2B2F519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Picture 4" descr="Povezana slika">
            <a:extLst>
              <a:ext uri="{FF2B5EF4-FFF2-40B4-BE49-F238E27FC236}">
                <a16:creationId xmlns:a16="http://schemas.microsoft.com/office/drawing/2014/main" id="{9634AADC-4DF9-43BF-9A7F-781916D45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8"/>
          <a:stretch/>
        </p:blipFill>
        <p:spPr bwMode="auto">
          <a:xfrm>
            <a:off x="2340260" y="2893092"/>
            <a:ext cx="7511480" cy="29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Fenolftalein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367813" y="230795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Bazično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487492" y="2307952"/>
            <a:ext cx="277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Kislo in nevtralno</a:t>
            </a:r>
          </a:p>
        </p:txBody>
      </p:sp>
      <p:pic>
        <p:nvPicPr>
          <p:cNvPr id="3076" name="Picture 4" descr="Rezultat iskanja slik za phenolphtha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6" y="3501008"/>
            <a:ext cx="2736304" cy="26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henolphthalein Indica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19699" r="15271" b="4511"/>
          <a:stretch/>
        </p:blipFill>
        <p:spPr bwMode="auto">
          <a:xfrm>
            <a:off x="1703517" y="2956024"/>
            <a:ext cx="4392483" cy="31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9A7D80-04DD-4D1B-850F-DF7346D40860}"/>
              </a:ext>
            </a:extLst>
          </p:cNvPr>
          <p:cNvSpPr txBox="1"/>
          <p:nvPr/>
        </p:nvSpPr>
        <p:spPr>
          <a:xfrm>
            <a:off x="898845" y="6144456"/>
            <a:ext cx="10863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Fenolftalein</a:t>
            </a:r>
            <a:r>
              <a:rPr lang="sl-SI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sl-SI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metiloranž</a:t>
            </a:r>
            <a:r>
              <a:rPr lang="sl-SI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r>
              <a:rPr lang="en-GB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https://www.youtube.com/watch?v=XPTnZnbXgDs</a:t>
            </a:r>
            <a:endParaRPr lang="en-GB" dirty="0">
              <a:solidFill>
                <a:srgbClr val="00B0F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48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Bromtimol</a:t>
            </a:r>
            <a:r>
              <a:rPr lang="sl-SI" dirty="0"/>
              <a:t> modro</a:t>
            </a:r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717032"/>
            <a:ext cx="49851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289001" y="311454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Bazično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291264" y="3114546"/>
            <a:ext cx="166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Nevtralno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063553" y="3114546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Kislo</a:t>
            </a:r>
          </a:p>
        </p:txBody>
      </p:sp>
      <p:pic>
        <p:nvPicPr>
          <p:cNvPr id="4100" name="Picture 4" descr="Rezultat iskanja slik za bromtimol bl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b="7339"/>
          <a:stretch/>
        </p:blipFill>
        <p:spPr bwMode="auto">
          <a:xfrm>
            <a:off x="8401217" y="3892462"/>
            <a:ext cx="2325894" cy="18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8283220" y="3079995"/>
            <a:ext cx="236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Osnovna barva</a:t>
            </a:r>
          </a:p>
        </p:txBody>
      </p:sp>
    </p:spTree>
    <p:extLst>
      <p:ext uri="{BB962C8B-B14F-4D97-AF65-F5344CB8AC3E}">
        <p14:creationId xmlns:p14="http://schemas.microsoft.com/office/powerpoint/2010/main" val="17590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Fenol rdeče</a:t>
            </a:r>
          </a:p>
        </p:txBody>
      </p:sp>
      <p:pic>
        <p:nvPicPr>
          <p:cNvPr id="5122" name="Picture 2" descr="Rezultat iskanja slik za phenol 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189308"/>
            <a:ext cx="4829214" cy="26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321039" y="2623394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Bazično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323302" y="2623394"/>
            <a:ext cx="166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Nevtralno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095591" y="2623394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Kislo</a:t>
            </a:r>
          </a:p>
        </p:txBody>
      </p:sp>
      <p:pic>
        <p:nvPicPr>
          <p:cNvPr id="5124" name="Picture 4" descr="Rezultat iskanja slik za phenol 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59" y="3772768"/>
            <a:ext cx="1080120" cy="28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8660650" y="2905780"/>
            <a:ext cx="236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Osnovna barva</a:t>
            </a:r>
          </a:p>
        </p:txBody>
      </p:sp>
    </p:spTree>
    <p:extLst>
      <p:ext uri="{BB962C8B-B14F-4D97-AF65-F5344CB8AC3E}">
        <p14:creationId xmlns:p14="http://schemas.microsoft.com/office/powerpoint/2010/main" val="30324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467042"/>
            <a:ext cx="7729728" cy="1188720"/>
          </a:xfrm>
        </p:spPr>
        <p:txBody>
          <a:bodyPr/>
          <a:lstStyle/>
          <a:p>
            <a:r>
              <a:rPr lang="sl-SI" dirty="0"/>
              <a:t>Rdeče zelje</a:t>
            </a:r>
          </a:p>
        </p:txBody>
      </p:sp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4" b="5294"/>
          <a:stretch/>
        </p:blipFill>
        <p:spPr bwMode="auto">
          <a:xfrm>
            <a:off x="652047" y="2224252"/>
            <a:ext cx="5690884" cy="22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80010" y="170103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Bazično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924226" y="1701032"/>
            <a:ext cx="166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Nevtralno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265153" y="1701032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Kislo</a:t>
            </a:r>
          </a:p>
        </p:txBody>
      </p:sp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4" y="4553849"/>
            <a:ext cx="2149022" cy="21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zultat iskanja slik za red cabbage indicator 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14" y="3187057"/>
            <a:ext cx="5131612" cy="24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D0AF265-99D1-4FAB-BA37-CF38ED2EC9CA}"/>
              </a:ext>
            </a:extLst>
          </p:cNvPr>
          <p:cNvSpPr txBox="1"/>
          <p:nvPr/>
        </p:nvSpPr>
        <p:spPr>
          <a:xfrm>
            <a:off x="3602736" y="5971032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5"/>
              </a:rPr>
              <a:t>https://youtu.be/FpMEhfT2hqE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8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181</TotalTime>
  <Words>227</Words>
  <Application>Microsoft Office PowerPoint</Application>
  <PresentationFormat>Širokozaslonsko</PresentationFormat>
  <Paragraphs>77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Algerian</vt:lpstr>
      <vt:lpstr>Arial</vt:lpstr>
      <vt:lpstr>Baskerville Old Face</vt:lpstr>
      <vt:lpstr>Gill Sans MT</vt:lpstr>
      <vt:lpstr>Paket</vt:lpstr>
      <vt:lpstr>Indikatorji </vt:lpstr>
      <vt:lpstr>Kaj so indikatorji?</vt:lpstr>
      <vt:lpstr>PowerPointova predstavitev</vt:lpstr>
      <vt:lpstr>PowerPointova predstavitev</vt:lpstr>
      <vt:lpstr>Metiloranž </vt:lpstr>
      <vt:lpstr>Fenolftalein</vt:lpstr>
      <vt:lpstr>Bromtimol modro</vt:lpstr>
      <vt:lpstr>Fenol rdeče</vt:lpstr>
      <vt:lpstr>Rdeče zelje</vt:lpstr>
      <vt:lpstr>Rdeč lakmus</vt:lpstr>
      <vt:lpstr>Moder lakmus</vt:lpstr>
      <vt:lpstr>Univerzalni pH papir</vt:lpstr>
      <vt:lpstr>Barve indikatorjev v odvisnosti od kislosti ali bazičnosti</vt:lpstr>
      <vt:lpstr>Lestvica pH</vt:lpstr>
      <vt:lpstr>PowerPointova predstavitev</vt:lpstr>
      <vt:lpstr>PowerPointova predstavitev</vt:lpstr>
      <vt:lpstr>PowerPointova predstavitev</vt:lpstr>
      <vt:lpstr>PowerPointova predstavitev</vt:lpstr>
      <vt:lpstr>Vrednost 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Indikatorji</dc:title>
  <dc:creator>Neven</dc:creator>
  <cp:lastModifiedBy>Profesor</cp:lastModifiedBy>
  <cp:revision>8</cp:revision>
  <dcterms:created xsi:type="dcterms:W3CDTF">2020-12-22T08:47:59Z</dcterms:created>
  <dcterms:modified xsi:type="dcterms:W3CDTF">2022-04-11T09:41:34Z</dcterms:modified>
</cp:coreProperties>
</file>