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57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B3F08-3384-4CA9-B8BE-F9B42BDCB4E4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F51FBBB-CD17-475A-8398-2846A818E886}">
      <dgm:prSet phldrT="[besedilo]"/>
      <dgm:spPr/>
      <dgm:t>
        <a:bodyPr/>
        <a:lstStyle/>
        <a:p>
          <a:r>
            <a:rPr lang="sl-SI" b="1" dirty="0"/>
            <a:t>EVROPA</a:t>
          </a:r>
          <a:br>
            <a:rPr lang="sl-SI" dirty="0"/>
          </a:br>
          <a:r>
            <a:rPr lang="sl-SI" dirty="0"/>
            <a:t>Zelo razčlenjena, gosto poseljena. Naravno okolje je močno spremenjeno. Ima visoko razvito kmetijstvo, industrijo in turizem.</a:t>
          </a:r>
        </a:p>
      </dgm:t>
    </dgm:pt>
    <dgm:pt modelId="{C3DA87CC-2DD0-458A-AB38-0BFF19714301}" type="parTrans" cxnId="{B072DBB4-5740-4648-BD3C-F7A1389AE432}">
      <dgm:prSet/>
      <dgm:spPr/>
      <dgm:t>
        <a:bodyPr/>
        <a:lstStyle/>
        <a:p>
          <a:endParaRPr lang="sl-SI"/>
        </a:p>
      </dgm:t>
    </dgm:pt>
    <dgm:pt modelId="{3DD319B8-B367-4998-9D7A-E765AEFA8A22}" type="sibTrans" cxnId="{B072DBB4-5740-4648-BD3C-F7A1389AE432}">
      <dgm:prSet/>
      <dgm:spPr/>
      <dgm:t>
        <a:bodyPr/>
        <a:lstStyle/>
        <a:p>
          <a:endParaRPr lang="sl-SI"/>
        </a:p>
      </dgm:t>
    </dgm:pt>
    <dgm:pt modelId="{CED8EB9E-74A3-408F-B978-E2BC0896F2C9}" type="pres">
      <dgm:prSet presAssocID="{91DB3F08-3384-4CA9-B8BE-F9B42BDCB4E4}" presName="composite" presStyleCnt="0">
        <dgm:presLayoutVars>
          <dgm:chMax val="1"/>
          <dgm:dir/>
          <dgm:resizeHandles val="exact"/>
        </dgm:presLayoutVars>
      </dgm:prSet>
      <dgm:spPr/>
    </dgm:pt>
    <dgm:pt modelId="{C1CCF278-F7D0-4147-95F4-0B620476B945}" type="pres">
      <dgm:prSet presAssocID="{91DB3F08-3384-4CA9-B8BE-F9B42BDCB4E4}" presName="radial" presStyleCnt="0">
        <dgm:presLayoutVars>
          <dgm:animLvl val="ctr"/>
        </dgm:presLayoutVars>
      </dgm:prSet>
      <dgm:spPr/>
    </dgm:pt>
    <dgm:pt modelId="{42077A7D-89A4-4117-B471-4A885AAC5396}" type="pres">
      <dgm:prSet presAssocID="{1F51FBBB-CD17-475A-8398-2846A818E886}" presName="centerShape" presStyleLbl="vennNode1" presStyleIdx="0" presStyleCnt="1" custLinFactNeighborX="2865" custLinFactNeighborY="-1523"/>
      <dgm:spPr/>
    </dgm:pt>
  </dgm:ptLst>
  <dgm:cxnLst>
    <dgm:cxn modelId="{B072DBB4-5740-4648-BD3C-F7A1389AE432}" srcId="{91DB3F08-3384-4CA9-B8BE-F9B42BDCB4E4}" destId="{1F51FBBB-CD17-475A-8398-2846A818E886}" srcOrd="0" destOrd="0" parTransId="{C3DA87CC-2DD0-458A-AB38-0BFF19714301}" sibTransId="{3DD319B8-B367-4998-9D7A-E765AEFA8A22}"/>
    <dgm:cxn modelId="{805757B8-E5E5-4340-A2C4-6588AD583B54}" type="presOf" srcId="{1F51FBBB-CD17-475A-8398-2846A818E886}" destId="{42077A7D-89A4-4117-B471-4A885AAC5396}" srcOrd="0" destOrd="0" presId="urn:microsoft.com/office/officeart/2005/8/layout/radial3"/>
    <dgm:cxn modelId="{DC4096E1-8FD9-44EC-A50B-5661AB8DDC3A}" type="presOf" srcId="{91DB3F08-3384-4CA9-B8BE-F9B42BDCB4E4}" destId="{CED8EB9E-74A3-408F-B978-E2BC0896F2C9}" srcOrd="0" destOrd="0" presId="urn:microsoft.com/office/officeart/2005/8/layout/radial3"/>
    <dgm:cxn modelId="{4E33B0D0-B948-4082-85AA-B5F3A88C8E36}" type="presParOf" srcId="{CED8EB9E-74A3-408F-B978-E2BC0896F2C9}" destId="{C1CCF278-F7D0-4147-95F4-0B620476B945}" srcOrd="0" destOrd="0" presId="urn:microsoft.com/office/officeart/2005/8/layout/radial3"/>
    <dgm:cxn modelId="{A07617F7-4E9C-4108-90A8-8AED70C5F2DA}" type="presParOf" srcId="{C1CCF278-F7D0-4147-95F4-0B620476B945}" destId="{42077A7D-89A4-4117-B471-4A885AAC5396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014E2-9962-47F3-8773-FCE9BC650E9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1D6C0B4-C592-44D4-8B19-A2893BD0E66B}">
      <dgm:prSet phldrT="[besedilo]" custT="1"/>
      <dgm:spPr/>
      <dgm:t>
        <a:bodyPr/>
        <a:lstStyle/>
        <a:p>
          <a:r>
            <a:rPr lang="sl-SI" sz="1700" b="1" dirty="0"/>
            <a:t>AZIJA</a:t>
          </a:r>
          <a:br>
            <a:rPr lang="sl-SI" sz="1700" dirty="0"/>
          </a:br>
          <a:r>
            <a:rPr lang="sl-SI" sz="1700" dirty="0"/>
            <a:t>Zelo raznolika, gosto in neenakomerno poseljena. V Aziji živi več kot polovica svetovnega prebivalstva.</a:t>
          </a:r>
        </a:p>
      </dgm:t>
    </dgm:pt>
    <dgm:pt modelId="{62D2998F-8F77-43A7-90F6-780F0C3AF421}" type="parTrans" cxnId="{39C52DE1-02B0-4E4F-8AE7-5A836B9E3B81}">
      <dgm:prSet/>
      <dgm:spPr/>
      <dgm:t>
        <a:bodyPr/>
        <a:lstStyle/>
        <a:p>
          <a:endParaRPr lang="sl-SI"/>
        </a:p>
      </dgm:t>
    </dgm:pt>
    <dgm:pt modelId="{47A24804-FD09-4E07-ABEF-AA99F43F83E5}" type="sibTrans" cxnId="{39C52DE1-02B0-4E4F-8AE7-5A836B9E3B81}">
      <dgm:prSet/>
      <dgm:spPr/>
      <dgm:t>
        <a:bodyPr/>
        <a:lstStyle/>
        <a:p>
          <a:endParaRPr lang="sl-SI"/>
        </a:p>
      </dgm:t>
    </dgm:pt>
    <dgm:pt modelId="{062E7059-C092-4745-899D-C7A706C1832C}" type="pres">
      <dgm:prSet presAssocID="{2A9014E2-9962-47F3-8773-FCE9BC650E90}" presName="composite" presStyleCnt="0">
        <dgm:presLayoutVars>
          <dgm:chMax val="1"/>
          <dgm:dir/>
          <dgm:resizeHandles val="exact"/>
        </dgm:presLayoutVars>
      </dgm:prSet>
      <dgm:spPr/>
    </dgm:pt>
    <dgm:pt modelId="{EFF4F495-35C5-4B93-814C-E892A296DE46}" type="pres">
      <dgm:prSet presAssocID="{2A9014E2-9962-47F3-8773-FCE9BC650E90}" presName="radial" presStyleCnt="0">
        <dgm:presLayoutVars>
          <dgm:animLvl val="ctr"/>
        </dgm:presLayoutVars>
      </dgm:prSet>
      <dgm:spPr/>
    </dgm:pt>
    <dgm:pt modelId="{BB8498CF-FADB-455F-82FC-17A314DC6BFE}" type="pres">
      <dgm:prSet presAssocID="{81D6C0B4-C592-44D4-8B19-A2893BD0E66B}" presName="centerShape" presStyleLbl="vennNode1" presStyleIdx="0" presStyleCnt="1" custLinFactNeighborX="-3308" custLinFactNeighborY="1961"/>
      <dgm:spPr/>
    </dgm:pt>
  </dgm:ptLst>
  <dgm:cxnLst>
    <dgm:cxn modelId="{8248CB78-F995-4E9E-8C44-3983AFB11B4E}" type="presOf" srcId="{81D6C0B4-C592-44D4-8B19-A2893BD0E66B}" destId="{BB8498CF-FADB-455F-82FC-17A314DC6BFE}" srcOrd="0" destOrd="0" presId="urn:microsoft.com/office/officeart/2005/8/layout/radial3"/>
    <dgm:cxn modelId="{91B17EA7-9625-401C-94C0-03182F52C45D}" type="presOf" srcId="{2A9014E2-9962-47F3-8773-FCE9BC650E90}" destId="{062E7059-C092-4745-899D-C7A706C1832C}" srcOrd="0" destOrd="0" presId="urn:microsoft.com/office/officeart/2005/8/layout/radial3"/>
    <dgm:cxn modelId="{39C52DE1-02B0-4E4F-8AE7-5A836B9E3B81}" srcId="{2A9014E2-9962-47F3-8773-FCE9BC650E90}" destId="{81D6C0B4-C592-44D4-8B19-A2893BD0E66B}" srcOrd="0" destOrd="0" parTransId="{62D2998F-8F77-43A7-90F6-780F0C3AF421}" sibTransId="{47A24804-FD09-4E07-ABEF-AA99F43F83E5}"/>
    <dgm:cxn modelId="{EE4AA098-6D05-43AA-81C4-31CE1A41B531}" type="presParOf" srcId="{062E7059-C092-4745-899D-C7A706C1832C}" destId="{EFF4F495-35C5-4B93-814C-E892A296DE46}" srcOrd="0" destOrd="0" presId="urn:microsoft.com/office/officeart/2005/8/layout/radial3"/>
    <dgm:cxn modelId="{E2A29294-588C-4BC7-8E41-AA4392B6DF66}" type="presParOf" srcId="{EFF4F495-35C5-4B93-814C-E892A296DE46}" destId="{BB8498CF-FADB-455F-82FC-17A314DC6BF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77A7D-89A4-4117-B471-4A885AAC5396}">
      <dsp:nvSpPr>
        <dsp:cNvPr id="0" name=""/>
        <dsp:cNvSpPr/>
      </dsp:nvSpPr>
      <dsp:spPr>
        <a:xfrm>
          <a:off x="1181763" y="0"/>
          <a:ext cx="3089897" cy="30898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/>
            <a:t>EVROPA</a:t>
          </a:r>
          <a:br>
            <a:rPr lang="sl-SI" sz="1800" kern="1200" dirty="0"/>
          </a:br>
          <a:r>
            <a:rPr lang="sl-SI" sz="1800" kern="1200" dirty="0"/>
            <a:t>Zelo razčlenjena, gosto poseljena. Naravno okolje je močno spremenjeno. Ima visoko razvito kmetijstvo, industrijo in turizem.</a:t>
          </a:r>
        </a:p>
      </dsp:txBody>
      <dsp:txXfrm>
        <a:off x="1634268" y="452505"/>
        <a:ext cx="2184887" cy="2184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498CF-FADB-455F-82FC-17A314DC6BFE}">
      <dsp:nvSpPr>
        <dsp:cNvPr id="0" name=""/>
        <dsp:cNvSpPr/>
      </dsp:nvSpPr>
      <dsp:spPr>
        <a:xfrm>
          <a:off x="47258" y="0"/>
          <a:ext cx="3019331" cy="3019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/>
            <a:t>AZIJA</a:t>
          </a:r>
          <a:br>
            <a:rPr lang="sl-SI" sz="1700" kern="1200" dirty="0"/>
          </a:br>
          <a:r>
            <a:rPr lang="sl-SI" sz="1700" kern="1200" dirty="0"/>
            <a:t>Zelo raznolika, gosto in neenakomerno poseljena. V Aziji živi več kot polovica svetovnega prebivalstva.</a:t>
          </a:r>
        </a:p>
      </dsp:txBody>
      <dsp:txXfrm>
        <a:off x="489429" y="442171"/>
        <a:ext cx="2134989" cy="213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748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46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065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401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l-S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41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075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905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89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762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653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7063434-9DA1-46E8-BDF0-A9328AF6E9F5}" type="datetimeFigureOut">
              <a:rPr lang="sl-SI" smtClean="0"/>
              <a:t>10. 09. 2023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3151FE4D-F797-4EF8-BC0C-44BCBC4AE7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295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242F9C-43DF-ABC3-B6C1-22BC80E0D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EVRAZIJA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74D25EB-7C3B-8552-FBC9-7181B114CD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7. RAZRED</a:t>
            </a:r>
          </a:p>
        </p:txBody>
      </p:sp>
    </p:spTree>
    <p:extLst>
      <p:ext uri="{BB962C8B-B14F-4D97-AF65-F5344CB8AC3E}">
        <p14:creationId xmlns:p14="http://schemas.microsoft.com/office/powerpoint/2010/main" val="33976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urasia - Simple English Wikipedia, the free encyclopedia">
            <a:extLst>
              <a:ext uri="{FF2B5EF4-FFF2-40B4-BE49-F238E27FC236}">
                <a16:creationId xmlns:a16="http://schemas.microsoft.com/office/drawing/2014/main" id="{DD93E8A8-2527-EACD-9114-15DCD4D9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9113"/>
            <a:ext cx="114300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9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D1AF09-1E68-443C-A7CD-4B5B23010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Eurasia - Simple English Wikipedia, the free encyclopedia">
            <a:extLst>
              <a:ext uri="{FF2B5EF4-FFF2-40B4-BE49-F238E27FC236}">
                <a16:creationId xmlns:a16="http://schemas.microsoft.com/office/drawing/2014/main" id="{952A8395-28B2-305D-E177-A743D5738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1" b="1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299C32-C39C-436C-88D5-9A6C8094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5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DE7CBD-570C-4610-583F-20F4FDC3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l-SI" dirty="0"/>
              <a:t>Evrazija – ena ali dve celini?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246384-1E8D-EA04-4B14-C43BEDD6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sl-SI" dirty="0"/>
              <a:t>Evrazija je skupno ime za Evropo in Azijo.</a:t>
            </a:r>
          </a:p>
          <a:p>
            <a:r>
              <a:rPr lang="sl-SI" dirty="0"/>
              <a:t>Zaradi razlik med naravnimi in družbenimi značilnostmi Evropo in Azijo obravnavamo kot samostojni celini.</a:t>
            </a:r>
          </a:p>
          <a:p>
            <a:r>
              <a:rPr lang="sl-SI" dirty="0"/>
              <a:t>Meja med njima je dogovorjena.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260FE6-23CD-43B6-BCA3-58DE4732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CFDD0C6E-09A3-4544-956D-AB5ACD07B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CBD82160-CA19-4E1E-8235-1462F7B84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40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7803D5-CC70-E2E3-4CD7-899FAEF8E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779141"/>
              </p:ext>
            </p:extLst>
          </p:nvPr>
        </p:nvGraphicFramePr>
        <p:xfrm>
          <a:off x="2064668" y="2236355"/>
          <a:ext cx="4745911" cy="308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E77501-30BD-471A-1B99-1DF3C45DD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005863"/>
              </p:ext>
            </p:extLst>
          </p:nvPr>
        </p:nvGraphicFramePr>
        <p:xfrm>
          <a:off x="6444803" y="2236355"/>
          <a:ext cx="3912103" cy="301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Atenska Akropola se začasno zapira - siol.net">
            <a:extLst>
              <a:ext uri="{FF2B5EF4-FFF2-40B4-BE49-F238E27FC236}">
                <a16:creationId xmlns:a16="http://schemas.microsoft.com/office/drawing/2014/main" id="{721E6D7E-7BCA-46F5-EF0C-0E7C270F8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44" y="4278756"/>
            <a:ext cx="2862045" cy="253226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Amsterdam is still the perfect city break destination | The Independent">
            <a:extLst>
              <a:ext uri="{FF2B5EF4-FFF2-40B4-BE49-F238E27FC236}">
                <a16:creationId xmlns:a16="http://schemas.microsoft.com/office/drawing/2014/main" id="{C9439373-DE96-DDEC-7A9D-11A91535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50" y="5766"/>
            <a:ext cx="2738118" cy="264065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zhodne Alpe - Wikipedija, prosta enciklopedija">
            <a:extLst>
              <a:ext uri="{FF2B5EF4-FFF2-40B4-BE49-F238E27FC236}">
                <a16:creationId xmlns:a16="http://schemas.microsoft.com/office/drawing/2014/main" id="{57A634C1-A494-FA99-E523-F3BBC6042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7" y="806635"/>
            <a:ext cx="2738118" cy="235261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zleti in potovanja">
            <a:extLst>
              <a:ext uri="{FF2B5EF4-FFF2-40B4-BE49-F238E27FC236}">
                <a16:creationId xmlns:a16="http://schemas.microsoft.com/office/drawing/2014/main" id="{BF237A4A-9640-242E-5339-D8CE2E24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" y="2781825"/>
            <a:ext cx="2839183" cy="25322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imalaja | Dnevnik">
            <a:extLst>
              <a:ext uri="{FF2B5EF4-FFF2-40B4-BE49-F238E27FC236}">
                <a16:creationId xmlns:a16="http://schemas.microsoft.com/office/drawing/2014/main" id="{C6161769-CDA6-B70B-3A2E-577F7884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231775"/>
            <a:ext cx="2839185" cy="262622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 Šanghaj za samo 225€ iz Milana! | PO SVETU">
            <a:extLst>
              <a:ext uri="{FF2B5EF4-FFF2-40B4-BE49-F238E27FC236}">
                <a16:creationId xmlns:a16="http://schemas.microsoft.com/office/drawing/2014/main" id="{035CAC49-93FF-CACD-6E4F-B05B46F29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99" y="111725"/>
            <a:ext cx="2839184" cy="253110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aj Mahal - UNESCO World Heritage Centre">
            <a:extLst>
              <a:ext uri="{FF2B5EF4-FFF2-40B4-BE49-F238E27FC236}">
                <a16:creationId xmlns:a16="http://schemas.microsoft.com/office/drawing/2014/main" id="{12B6E8A8-9539-02F1-396E-11085244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47" y="204834"/>
            <a:ext cx="2907146" cy="290714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itajski znanstvenik razvil riž, ki raste v morski vodi">
            <a:extLst>
              <a:ext uri="{FF2B5EF4-FFF2-40B4-BE49-F238E27FC236}">
                <a16:creationId xmlns:a16="http://schemas.microsoft.com/office/drawing/2014/main" id="{D643DAB4-48A1-C32D-5FF6-2C05A5C62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0"/>
          <a:stretch/>
        </p:blipFill>
        <p:spPr bwMode="auto">
          <a:xfrm>
            <a:off x="9354739" y="2581302"/>
            <a:ext cx="2697018" cy="258127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FFBAC81-0C5B-9B00-9FD3-0C52B47A6A4A}"/>
              </a:ext>
            </a:extLst>
          </p:cNvPr>
          <p:cNvGrpSpPr/>
          <p:nvPr/>
        </p:nvGrpSpPr>
        <p:grpSpPr>
          <a:xfrm>
            <a:off x="-1" y="0"/>
            <a:ext cx="12553025" cy="6858000"/>
            <a:chOff x="0" y="147126"/>
            <a:chExt cx="12192000" cy="6303966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E7018356-C31D-7485-0229-8BC98EDFC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094" t="11529" r="8125" b="13749"/>
            <a:stretch/>
          </p:blipFill>
          <p:spPr>
            <a:xfrm>
              <a:off x="0" y="147126"/>
              <a:ext cx="12192000" cy="6303966"/>
            </a:xfrm>
            <a:prstGeom prst="rect">
              <a:avLst/>
            </a:prstGeom>
          </p:spPr>
        </p:pic>
        <p:sp>
          <p:nvSpPr>
            <p:cNvPr id="13" name="Prostoročno: oblika 12">
              <a:extLst>
                <a:ext uri="{FF2B5EF4-FFF2-40B4-BE49-F238E27FC236}">
                  <a16:creationId xmlns:a16="http://schemas.microsoft.com/office/drawing/2014/main" id="{897E330C-F053-AF5E-96DB-D75FB3208979}"/>
                </a:ext>
              </a:extLst>
            </p:cNvPr>
            <p:cNvSpPr/>
            <p:nvPr/>
          </p:nvSpPr>
          <p:spPr>
            <a:xfrm>
              <a:off x="4098987" y="406908"/>
              <a:ext cx="2923250" cy="4050792"/>
            </a:xfrm>
            <a:custGeom>
              <a:avLst/>
              <a:gdLst>
                <a:gd name="connsiteX0" fmla="*/ 2781300 w 2936198"/>
                <a:gd name="connsiteY0" fmla="*/ 0 h 3848100"/>
                <a:gd name="connsiteX1" fmla="*/ 2924175 w 2936198"/>
                <a:gd name="connsiteY1" fmla="*/ 2247900 h 3848100"/>
                <a:gd name="connsiteX2" fmla="*/ 2505075 w 2936198"/>
                <a:gd name="connsiteY2" fmla="*/ 2486025 h 3848100"/>
                <a:gd name="connsiteX3" fmla="*/ 2676525 w 2936198"/>
                <a:gd name="connsiteY3" fmla="*/ 3095625 h 3848100"/>
                <a:gd name="connsiteX4" fmla="*/ 2362200 w 2936198"/>
                <a:gd name="connsiteY4" fmla="*/ 3648075 h 3848100"/>
                <a:gd name="connsiteX5" fmla="*/ 1162050 w 2936198"/>
                <a:gd name="connsiteY5" fmla="*/ 3238500 h 3848100"/>
                <a:gd name="connsiteX6" fmla="*/ 1333500 w 2936198"/>
                <a:gd name="connsiteY6" fmla="*/ 3600450 h 3848100"/>
                <a:gd name="connsiteX7" fmla="*/ 0 w 2936198"/>
                <a:gd name="connsiteY7" fmla="*/ 3848100 h 3848100"/>
                <a:gd name="connsiteX8" fmla="*/ 0 w 2936198"/>
                <a:gd name="connsiteY8" fmla="*/ 3848100 h 384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6198" h="3848100">
                  <a:moveTo>
                    <a:pt x="2781300" y="0"/>
                  </a:moveTo>
                  <a:cubicBezTo>
                    <a:pt x="2875756" y="916781"/>
                    <a:pt x="2970213" y="1833563"/>
                    <a:pt x="2924175" y="2247900"/>
                  </a:cubicBezTo>
                  <a:cubicBezTo>
                    <a:pt x="2878138" y="2662238"/>
                    <a:pt x="2546350" y="2344738"/>
                    <a:pt x="2505075" y="2486025"/>
                  </a:cubicBezTo>
                  <a:cubicBezTo>
                    <a:pt x="2463800" y="2627312"/>
                    <a:pt x="2700337" y="2901950"/>
                    <a:pt x="2676525" y="3095625"/>
                  </a:cubicBezTo>
                  <a:cubicBezTo>
                    <a:pt x="2652713" y="3289300"/>
                    <a:pt x="2614612" y="3624263"/>
                    <a:pt x="2362200" y="3648075"/>
                  </a:cubicBezTo>
                  <a:cubicBezTo>
                    <a:pt x="2109788" y="3671887"/>
                    <a:pt x="1333500" y="3246438"/>
                    <a:pt x="1162050" y="3238500"/>
                  </a:cubicBezTo>
                  <a:cubicBezTo>
                    <a:pt x="990600" y="3230563"/>
                    <a:pt x="1527175" y="3498850"/>
                    <a:pt x="1333500" y="3600450"/>
                  </a:cubicBezTo>
                  <a:cubicBezTo>
                    <a:pt x="1139825" y="3702050"/>
                    <a:pt x="0" y="3848100"/>
                    <a:pt x="0" y="3848100"/>
                  </a:cubicBezTo>
                  <a:lnTo>
                    <a:pt x="0" y="384810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27BDD1A-497B-CB0B-B1A0-78054D79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48656"/>
            <a:ext cx="10058400" cy="1609344"/>
          </a:xfrm>
        </p:spPr>
        <p:txBody>
          <a:bodyPr/>
          <a:lstStyle/>
          <a:p>
            <a:r>
              <a:rPr lang="sl-SI" dirty="0"/>
              <a:t>Meja med Evropo in Azijo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D815549-EAF8-F608-5082-C4781B2C80FE}"/>
              </a:ext>
            </a:extLst>
          </p:cNvPr>
          <p:cNvSpPr txBox="1"/>
          <p:nvPr/>
        </p:nvSpPr>
        <p:spPr>
          <a:xfrm>
            <a:off x="7421733" y="1633492"/>
            <a:ext cx="142859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/>
              <a:t>gorstvo Ural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EFD26B5-1185-292C-1902-000462470D94}"/>
              </a:ext>
            </a:extLst>
          </p:cNvPr>
          <p:cNvSpPr txBox="1"/>
          <p:nvPr/>
        </p:nvSpPr>
        <p:spPr>
          <a:xfrm>
            <a:off x="7139498" y="3151641"/>
            <a:ext cx="112082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/>
              <a:t>reka Ural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390CEB4E-E991-2751-40DF-3FED97006FC3}"/>
              </a:ext>
            </a:extLst>
          </p:cNvPr>
          <p:cNvSpPr txBox="1"/>
          <p:nvPr/>
        </p:nvSpPr>
        <p:spPr>
          <a:xfrm>
            <a:off x="7094680" y="4080214"/>
            <a:ext cx="186461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/>
              <a:t>Kaspijsko jezero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175F469-B5BA-374E-EA82-5DC7E1B410C5}"/>
              </a:ext>
            </a:extLst>
          </p:cNvPr>
          <p:cNvSpPr txBox="1"/>
          <p:nvPr/>
        </p:nvSpPr>
        <p:spPr>
          <a:xfrm>
            <a:off x="5563933" y="4639455"/>
            <a:ext cx="176202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/>
              <a:t>gorstvo Kavkaz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1C76D81-D828-AFE5-6A7D-BFFEB28EB589}"/>
              </a:ext>
            </a:extLst>
          </p:cNvPr>
          <p:cNvSpPr txBox="1"/>
          <p:nvPr/>
        </p:nvSpPr>
        <p:spPr>
          <a:xfrm>
            <a:off x="3906175" y="3851426"/>
            <a:ext cx="132600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/>
              <a:t>Črno morje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F78F7BA7-C998-27B5-3EB2-EA132CA46585}"/>
              </a:ext>
            </a:extLst>
          </p:cNvPr>
          <p:cNvSpPr txBox="1"/>
          <p:nvPr/>
        </p:nvSpPr>
        <p:spPr>
          <a:xfrm>
            <a:off x="1974595" y="4802919"/>
            <a:ext cx="282641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/>
              <a:t>ožini Bospor in Dardanele</a:t>
            </a:r>
          </a:p>
        </p:txBody>
      </p:sp>
    </p:spTree>
    <p:extLst>
      <p:ext uri="{BB962C8B-B14F-4D97-AF65-F5344CB8AC3E}">
        <p14:creationId xmlns:p14="http://schemas.microsoft.com/office/powerpoint/2010/main" val="3245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Zeleno-rume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rsta lesa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sta les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50</TotalTime>
  <Words>102</Words>
  <Application>Microsoft Office PowerPoint</Application>
  <PresentationFormat>Širokozaslonsko</PresentationFormat>
  <Paragraphs>15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Rockwell Extra Bold</vt:lpstr>
      <vt:lpstr>Wingdings</vt:lpstr>
      <vt:lpstr>Vrsta lesa</vt:lpstr>
      <vt:lpstr>EVRAZIJA</vt:lpstr>
      <vt:lpstr>PowerPointova predstavitev</vt:lpstr>
      <vt:lpstr>Evrazija – ena ali dve celini?</vt:lpstr>
      <vt:lpstr>PowerPointova predstavitev</vt:lpstr>
      <vt:lpstr>Meja med Evropo in Azijo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EVRAZIJA</dc:title>
  <dc:creator>monika kastelic</dc:creator>
  <cp:lastModifiedBy>monika kastelic</cp:lastModifiedBy>
  <cp:revision>1</cp:revision>
  <dcterms:created xsi:type="dcterms:W3CDTF">2023-09-10T18:36:01Z</dcterms:created>
  <dcterms:modified xsi:type="dcterms:W3CDTF">2023-09-10T19:26:24Z</dcterms:modified>
</cp:coreProperties>
</file>