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8A97A-D942-4CAC-9830-46431617807C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87C58-9334-4613-9971-A677DB7EA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50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E3DE7-24D2-4F55-BD27-9365EEB08C43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6767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966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039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48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676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02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80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59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89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778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483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285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11408-AD32-4CAA-8212-27C0B7511D2E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05D75-723F-438A-8C2C-5A404181D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9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4400" dirty="0" smtClean="0"/>
              <a:t>Reševanje matematičnih problemov – izhodišča in primeri </a:t>
            </a:r>
            <a:br>
              <a:rPr lang="sl-SI" sz="4400" dirty="0" smtClean="0"/>
            </a:br>
            <a:r>
              <a:rPr lang="sl-SI" sz="4400" dirty="0"/>
              <a:t> 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sl-SI" dirty="0" smtClean="0"/>
          </a:p>
          <a:p>
            <a:r>
              <a:rPr lang="sl-SI" dirty="0" smtClean="0"/>
              <a:t>prof. dr. Tatjana Hodnik</a:t>
            </a:r>
          </a:p>
          <a:p>
            <a:r>
              <a:rPr lang="sl-SI" dirty="0" smtClean="0"/>
              <a:t>(izročki za predavanja pri predmetu osnove didaktike matematike, 2. l., dvopredmetni učitelj, matematika z vezavami)</a:t>
            </a:r>
            <a:endParaRPr lang="en-GB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83984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Primeri raziskovanja učinkovitosti hevristik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38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Analiziranje modelov vpeljevanja hevristik (</a:t>
            </a:r>
            <a:r>
              <a:rPr lang="sl-SI" dirty="0" err="1" smtClean="0">
                <a:latin typeface="+mj-lt"/>
              </a:rPr>
              <a:t>Kilpatrick</a:t>
            </a:r>
            <a:r>
              <a:rPr lang="sl-SI" dirty="0" smtClean="0">
                <a:latin typeface="+mj-lt"/>
              </a:rPr>
              <a:t>, 1985):</a:t>
            </a:r>
          </a:p>
          <a:p>
            <a:r>
              <a:rPr lang="sl-SI" i="1" dirty="0" smtClean="0">
                <a:latin typeface="+mj-lt"/>
              </a:rPr>
              <a:t>osmoza</a:t>
            </a:r>
            <a:r>
              <a:rPr lang="sl-SI" dirty="0" smtClean="0">
                <a:latin typeface="+mj-lt"/>
              </a:rPr>
              <a:t> (postopen, sistematičen proces učenja hevristik), </a:t>
            </a:r>
          </a:p>
          <a:p>
            <a:r>
              <a:rPr lang="sl-SI" i="1" dirty="0" smtClean="0">
                <a:latin typeface="+mj-lt"/>
              </a:rPr>
              <a:t>pomnjenje</a:t>
            </a:r>
            <a:r>
              <a:rPr lang="sl-SI" dirty="0" smtClean="0">
                <a:latin typeface="+mj-lt"/>
              </a:rPr>
              <a:t> (osvajanje hevristik za posamezne vrste problemov z ustreznim postavljanjem vprašanj),</a:t>
            </a:r>
          </a:p>
          <a:p>
            <a:r>
              <a:rPr lang="sl-SI" i="1" dirty="0" smtClean="0">
                <a:latin typeface="+mj-lt"/>
              </a:rPr>
              <a:t>imitiranje</a:t>
            </a:r>
            <a:r>
              <a:rPr lang="sl-SI" dirty="0" smtClean="0">
                <a:latin typeface="+mj-lt"/>
              </a:rPr>
              <a:t> </a:t>
            </a:r>
            <a:r>
              <a:rPr lang="sl-SI" dirty="0">
                <a:latin typeface="+mj-lt"/>
              </a:rPr>
              <a:t>(osvajanje </a:t>
            </a:r>
            <a:r>
              <a:rPr lang="sl-SI" dirty="0" smtClean="0">
                <a:latin typeface="+mj-lt"/>
              </a:rPr>
              <a:t>hevristik </a:t>
            </a:r>
            <a:r>
              <a:rPr lang="sl-SI" dirty="0">
                <a:latin typeface="+mj-lt"/>
              </a:rPr>
              <a:t>na osnovi posnemanja eksperta, matematika</a:t>
            </a:r>
            <a:r>
              <a:rPr lang="sl-SI" dirty="0" smtClean="0">
                <a:latin typeface="+mj-lt"/>
              </a:rPr>
              <a:t>),</a:t>
            </a:r>
          </a:p>
          <a:p>
            <a:r>
              <a:rPr lang="sl-SI" i="1" dirty="0" smtClean="0">
                <a:latin typeface="+mj-lt"/>
              </a:rPr>
              <a:t>sodelovanje</a:t>
            </a:r>
            <a:r>
              <a:rPr lang="sl-SI" dirty="0" smtClean="0">
                <a:latin typeface="+mj-lt"/>
              </a:rPr>
              <a:t> (oblikovanje, soočanje s hevristikami z reševanjem </a:t>
            </a:r>
            <a:r>
              <a:rPr lang="sl-SI" dirty="0">
                <a:latin typeface="+mj-lt"/>
              </a:rPr>
              <a:t>problemov v manjših skupinah), </a:t>
            </a:r>
            <a:endParaRPr lang="sl-SI" dirty="0" smtClean="0">
              <a:latin typeface="+mj-lt"/>
            </a:endParaRPr>
          </a:p>
          <a:p>
            <a:r>
              <a:rPr lang="sl-SI" i="1" dirty="0" err="1" smtClean="0">
                <a:latin typeface="+mj-lt"/>
              </a:rPr>
              <a:t>reflektiranje</a:t>
            </a:r>
            <a:r>
              <a:rPr lang="sl-SI" dirty="0" smtClean="0">
                <a:latin typeface="+mj-lt"/>
              </a:rPr>
              <a:t> (hevristike </a:t>
            </a:r>
            <a:r>
              <a:rPr lang="sl-SI" dirty="0">
                <a:latin typeface="+mj-lt"/>
              </a:rPr>
              <a:t>za reševanje problemov se razvijejo v procesu </a:t>
            </a:r>
            <a:r>
              <a:rPr lang="sl-SI" dirty="0" err="1">
                <a:latin typeface="+mj-lt"/>
              </a:rPr>
              <a:t>reflektiranja</a:t>
            </a:r>
            <a:r>
              <a:rPr lang="sl-SI" dirty="0">
                <a:latin typeface="+mj-lt"/>
              </a:rPr>
              <a:t> pristopov k reševanju problemov). 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en-US" sz="1600" dirty="0"/>
              <a:t>Kilpatrick, J. (1985). A retrospective account of the past 25 years of research on </a:t>
            </a:r>
            <a:r>
              <a:rPr lang="en-US" sz="1600" dirty="0" smtClean="0"/>
              <a:t>teaching</a:t>
            </a:r>
            <a:r>
              <a:rPr lang="sl-SI" sz="1600" dirty="0" smtClean="0"/>
              <a:t> </a:t>
            </a:r>
            <a:r>
              <a:rPr lang="en-US" sz="1600" dirty="0" smtClean="0"/>
              <a:t>mathematical </a:t>
            </a:r>
            <a:r>
              <a:rPr lang="en-US" sz="1600" dirty="0"/>
              <a:t>problem solving. In E. Silver (Ed.), Teaching and learning </a:t>
            </a:r>
            <a:r>
              <a:rPr lang="en-US" sz="1600" dirty="0" smtClean="0"/>
              <a:t>mathematical</a:t>
            </a:r>
            <a:r>
              <a:rPr lang="sl-SI" sz="1600" dirty="0" smtClean="0"/>
              <a:t> </a:t>
            </a:r>
            <a:r>
              <a:rPr lang="en-US" sz="1600" dirty="0" smtClean="0"/>
              <a:t>problem </a:t>
            </a:r>
            <a:r>
              <a:rPr lang="en-US" sz="1600" dirty="0"/>
              <a:t>solving: Multiple research perspectives (pp. 1–15). Hillsdale, New Jersey: </a:t>
            </a:r>
            <a:r>
              <a:rPr lang="en-US" sz="1600" dirty="0" smtClean="0"/>
              <a:t>Lawrence</a:t>
            </a:r>
            <a:r>
              <a:rPr lang="sl-SI" sz="1600" dirty="0" smtClean="0"/>
              <a:t> Erlbaum</a:t>
            </a:r>
            <a:r>
              <a:rPr lang="sl-SI" sz="1600" dirty="0"/>
              <a:t>.</a:t>
            </a:r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849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Reševanje problemov v šolskem obdobju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Dejavniki, ki vplivajo na reševanje problemov:</a:t>
            </a: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učencem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poznan kontekst;</a:t>
            </a:r>
          </a:p>
          <a:p>
            <a:r>
              <a:rPr lang="sl-SI" dirty="0">
                <a:solidFill>
                  <a:srgbClr val="FF0000"/>
                </a:solidFill>
                <a:latin typeface="+mj-lt"/>
              </a:rPr>
              <a:t>j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asen namen </a:t>
            </a:r>
            <a:r>
              <a:rPr lang="sl-SI" dirty="0" smtClean="0">
                <a:latin typeface="+mj-lt"/>
              </a:rPr>
              <a:t>dejavnosti/problema – za učence mora imeti rešitev pomen;</a:t>
            </a:r>
          </a:p>
          <a:p>
            <a:r>
              <a:rPr lang="sl-SI" dirty="0">
                <a:solidFill>
                  <a:srgbClr val="FF0000"/>
                </a:solidFill>
                <a:latin typeface="+mj-lt"/>
              </a:rPr>
              <a:t>m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atematična kompleksnost </a:t>
            </a:r>
            <a:r>
              <a:rPr lang="sl-SI" dirty="0" smtClean="0">
                <a:latin typeface="+mj-lt"/>
              </a:rPr>
              <a:t>– pomemben je pravi izziv v matematičnem smislu.</a:t>
            </a:r>
          </a:p>
        </p:txBody>
      </p:sp>
    </p:spTree>
    <p:extLst>
      <p:ext uri="{BB962C8B-B14F-4D97-AF65-F5344CB8AC3E}">
        <p14:creationId xmlns:p14="http://schemas.microsoft.com/office/powerpoint/2010/main" val="3153602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Dober problem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dirty="0" smtClean="0">
                <a:latin typeface="+mj-lt"/>
              </a:rPr>
              <a:t>Ima več rešitev</a:t>
            </a:r>
          </a:p>
          <a:p>
            <a:r>
              <a:rPr lang="sl-SI" dirty="0" smtClean="0">
                <a:latin typeface="+mj-lt"/>
              </a:rPr>
              <a:t>Ga je mogoče rešiti na različne načine</a:t>
            </a: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593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Vemo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>
                <a:latin typeface="+mj-lt"/>
              </a:rPr>
              <a:t>Reševanje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problemov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ni uniformna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dejavnost.</a:t>
            </a:r>
            <a:r>
              <a:rPr lang="sl-SI" dirty="0" smtClean="0">
                <a:latin typeface="+mj-lt"/>
              </a:rPr>
              <a:t> </a:t>
            </a:r>
          </a:p>
          <a:p>
            <a:r>
              <a:rPr lang="sl-SI" dirty="0" smtClean="0">
                <a:latin typeface="+mj-lt"/>
              </a:rPr>
              <a:t>Glede poučevanja hevristik ostaja še vedno izziv, kako ga udejanjiti v praksi. </a:t>
            </a:r>
          </a:p>
          <a:p>
            <a:r>
              <a:rPr lang="sl-SI" dirty="0" smtClean="0">
                <a:latin typeface="+mj-lt"/>
              </a:rPr>
              <a:t>Razvijanje miselnih shem za reševanje problemov omogoča reševalcu transfer strategij, hevristik na kompleksnejše probleme.</a:t>
            </a:r>
          </a:p>
          <a:p>
            <a:r>
              <a:rPr lang="sl-SI" dirty="0" smtClean="0">
                <a:latin typeface="+mj-lt"/>
              </a:rPr>
              <a:t>Večina raziskav preučuje kompetence individualnega reševalca, bistveno manj se jih ukvarja z upravljanjem reševanja problemov v razredu učencev (zahtevno za raziskovanje in tudi za poučevanje).</a:t>
            </a:r>
          </a:p>
          <a:p>
            <a:r>
              <a:rPr lang="sl-SI" dirty="0" smtClean="0">
                <a:latin typeface="+mj-lt"/>
              </a:rPr>
              <a:t>Vprašanje kompetenc učitelja za reševanje problemov in za organiziranje izkušenj s problemi ostaja aktualno.</a:t>
            </a:r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733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Eden od pomembnejših vidikov reševanja problemov - posploševanje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2307771"/>
            <a:ext cx="10515600" cy="3869192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Posploševanje </a:t>
            </a:r>
            <a:r>
              <a:rPr lang="sl-SI" dirty="0">
                <a:latin typeface="+mj-lt"/>
              </a:rPr>
              <a:t>je ključno pri razvijanju matematičnega mišljenja, hkrati pa tudi </a:t>
            </a:r>
            <a:r>
              <a:rPr lang="sl-SI" dirty="0" smtClean="0">
                <a:latin typeface="+mj-lt"/>
              </a:rPr>
              <a:t>gonilna sila </a:t>
            </a:r>
            <a:r>
              <a:rPr lang="sl-SI" dirty="0">
                <a:latin typeface="+mj-lt"/>
              </a:rPr>
              <a:t>pri razvoju pojmov na praktično vseh področjih človekovega delovanja in ustvarjanja. </a:t>
            </a: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11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latin typeface="+mj-lt"/>
              </a:rPr>
              <a:t>Posploševanje v matematiki temelji na tehtnem premisleku, ki je v splošnem dveh vrst: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  <a:p>
            <a:pPr marL="514350" indent="-514350">
              <a:buAutoNum type="arabicParenBoth"/>
            </a:pPr>
            <a:r>
              <a:rPr lang="sl-SI" dirty="0" smtClean="0">
                <a:latin typeface="+mj-lt"/>
              </a:rPr>
              <a:t>‘videti </a:t>
            </a:r>
            <a:r>
              <a:rPr lang="sl-SI" dirty="0">
                <a:latin typeface="+mj-lt"/>
              </a:rPr>
              <a:t>splošno v posameznem’ </a:t>
            </a:r>
            <a:r>
              <a:rPr lang="sl-SI" dirty="0" smtClean="0">
                <a:latin typeface="+mj-lt"/>
              </a:rPr>
              <a:t> - </a:t>
            </a:r>
            <a:r>
              <a:rPr lang="sl-SI" i="1" dirty="0" smtClean="0">
                <a:latin typeface="+mj-lt"/>
              </a:rPr>
              <a:t>induktivno sklepanje </a:t>
            </a:r>
          </a:p>
          <a:p>
            <a:pPr marL="514350" indent="-514350">
              <a:buAutoNum type="arabicParenBoth"/>
            </a:pPr>
            <a:r>
              <a:rPr lang="sl-SI" dirty="0" smtClean="0">
                <a:latin typeface="+mj-lt"/>
              </a:rPr>
              <a:t>‘videti </a:t>
            </a:r>
            <a:r>
              <a:rPr lang="sl-SI" dirty="0">
                <a:latin typeface="+mj-lt"/>
              </a:rPr>
              <a:t>posamezno v splošnem</a:t>
            </a:r>
            <a:r>
              <a:rPr lang="sl-SI" dirty="0" smtClean="0">
                <a:latin typeface="+mj-lt"/>
              </a:rPr>
              <a:t>’ – </a:t>
            </a:r>
            <a:r>
              <a:rPr lang="sl-SI" i="1" dirty="0" smtClean="0">
                <a:latin typeface="+mj-lt"/>
              </a:rPr>
              <a:t>deduktivno sklepanje</a:t>
            </a:r>
            <a:r>
              <a:rPr lang="sl-SI" i="1" dirty="0" smtClean="0"/>
              <a:t> 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159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Induktivno sklepanje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Ima </a:t>
            </a:r>
            <a:r>
              <a:rPr lang="sl-SI" dirty="0">
                <a:latin typeface="+mj-lt"/>
              </a:rPr>
              <a:t>svoje zakonitosti, največkrat vključuje </a:t>
            </a:r>
            <a:r>
              <a:rPr lang="sl-SI">
                <a:latin typeface="+mj-lt"/>
              </a:rPr>
              <a:t>naslednje </a:t>
            </a:r>
            <a:r>
              <a:rPr lang="sl-SI" smtClean="0">
                <a:latin typeface="+mj-lt"/>
              </a:rPr>
              <a:t>procese:</a:t>
            </a:r>
            <a:endParaRPr 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oblikovanje </a:t>
            </a:r>
            <a:r>
              <a:rPr lang="sl-SI" dirty="0">
                <a:latin typeface="+mj-lt"/>
              </a:rPr>
              <a:t>različnih primerov, </a:t>
            </a:r>
            <a:endParaRPr 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iskanje povezave med primeri, </a:t>
            </a:r>
          </a:p>
          <a:p>
            <a:r>
              <a:rPr lang="sl-SI" dirty="0" smtClean="0">
                <a:latin typeface="+mj-lt"/>
              </a:rPr>
              <a:t>sklepanje </a:t>
            </a:r>
            <a:r>
              <a:rPr lang="sl-SI" dirty="0">
                <a:latin typeface="+mj-lt"/>
              </a:rPr>
              <a:t>o pravilu, </a:t>
            </a:r>
            <a:endParaRPr 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preverjanje </a:t>
            </a:r>
            <a:r>
              <a:rPr lang="sl-SI" dirty="0">
                <a:latin typeface="+mj-lt"/>
              </a:rPr>
              <a:t>pravila na nadaljnjih primerih.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Induktivno sklepanje lahko izpeljemo </a:t>
            </a:r>
            <a:r>
              <a:rPr lang="sl-SI" dirty="0">
                <a:latin typeface="+mj-lt"/>
              </a:rPr>
              <a:t>tudi na osnovi rekurzivnega </a:t>
            </a:r>
            <a:r>
              <a:rPr lang="sl-SI" dirty="0" smtClean="0">
                <a:latin typeface="+mj-lt"/>
              </a:rPr>
              <a:t>sklepanja ali </a:t>
            </a:r>
            <a:r>
              <a:rPr lang="sl-SI" dirty="0">
                <a:latin typeface="+mj-lt"/>
              </a:rPr>
              <a:t>posplošitve  </a:t>
            </a:r>
            <a:r>
              <a:rPr lang="sl-SI" dirty="0" smtClean="0">
                <a:latin typeface="+mj-lt"/>
              </a:rPr>
              <a:t>sklepanja. </a:t>
            </a:r>
            <a:r>
              <a:rPr lang="sl-SI" dirty="0">
                <a:latin typeface="+mj-lt"/>
              </a:rPr>
              <a:t>Reševalec </a:t>
            </a:r>
            <a:r>
              <a:rPr lang="sl-SI" dirty="0" smtClean="0">
                <a:latin typeface="+mj-lt"/>
              </a:rPr>
              <a:t>posplošitev </a:t>
            </a:r>
            <a:r>
              <a:rPr lang="sl-SI" dirty="0">
                <a:latin typeface="+mj-lt"/>
              </a:rPr>
              <a:t>lahko zapiše/predstavi na različne načine: </a:t>
            </a:r>
            <a:r>
              <a:rPr lang="sl-SI" dirty="0" err="1" smtClean="0">
                <a:solidFill>
                  <a:srgbClr val="FF0000"/>
                </a:solidFill>
                <a:latin typeface="+mj-lt"/>
              </a:rPr>
              <a:t>abduktivno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, aritmetično,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algebraično, narativno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ali naivno</a:t>
            </a:r>
            <a:r>
              <a:rPr lang="sl-SI" dirty="0">
                <a:latin typeface="+mj-lt"/>
              </a:rPr>
              <a:t>. </a:t>
            </a: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72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Učiteljeva poučevalna vloga pri razvijanju reševanja problemov pri učencih</a:t>
            </a: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>
                <a:latin typeface="+mj-lt"/>
              </a:rPr>
              <a:t>Uspešni reševalci problemov:</a:t>
            </a:r>
          </a:p>
          <a:p>
            <a:r>
              <a:rPr lang="sl-SI" dirty="0" smtClean="0">
                <a:solidFill>
                  <a:srgbClr val="FF0000"/>
                </a:solidFill>
                <a:latin typeface="+mj-lt"/>
              </a:rPr>
              <a:t>načrtujejo </a:t>
            </a:r>
            <a:r>
              <a:rPr lang="sl-SI" dirty="0" smtClean="0">
                <a:latin typeface="+mj-lt"/>
              </a:rPr>
              <a:t>reševanje problema;</a:t>
            </a:r>
            <a:endParaRPr lang="sl-SI" dirty="0">
              <a:latin typeface="+mj-lt"/>
            </a:endParaRPr>
          </a:p>
          <a:p>
            <a:r>
              <a:rPr lang="sl-SI" dirty="0">
                <a:solidFill>
                  <a:srgbClr val="FF0000"/>
                </a:solidFill>
                <a:latin typeface="+mj-lt"/>
              </a:rPr>
              <a:t>s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proti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spremljajo proces </a:t>
            </a:r>
            <a:r>
              <a:rPr lang="sl-SI" dirty="0" smtClean="0">
                <a:latin typeface="+mj-lt"/>
              </a:rPr>
              <a:t>reševanja (</a:t>
            </a:r>
            <a:r>
              <a:rPr lang="sl-SI" dirty="0" err="1" smtClean="0">
                <a:latin typeface="+mj-lt"/>
              </a:rPr>
              <a:t>metakognitivni</a:t>
            </a:r>
            <a:r>
              <a:rPr lang="sl-SI" dirty="0" smtClean="0">
                <a:latin typeface="+mj-lt"/>
              </a:rPr>
              <a:t> sistem, glej </a:t>
            </a:r>
            <a:r>
              <a:rPr lang="sl-SI" dirty="0" err="1" smtClean="0">
                <a:latin typeface="+mj-lt"/>
              </a:rPr>
              <a:t>Marzano</a:t>
            </a:r>
            <a:r>
              <a:rPr lang="sl-SI" dirty="0" smtClean="0">
                <a:latin typeface="+mj-lt"/>
              </a:rPr>
              <a:t>);</a:t>
            </a:r>
            <a:endParaRPr lang="sl-SI" dirty="0">
              <a:latin typeface="+mj-lt"/>
            </a:endParaRPr>
          </a:p>
          <a:p>
            <a:r>
              <a:rPr lang="sl-SI" dirty="0">
                <a:latin typeface="+mj-lt"/>
              </a:rPr>
              <a:t>s</a:t>
            </a:r>
            <a:r>
              <a:rPr lang="sl-SI" dirty="0" smtClean="0">
                <a:latin typeface="+mj-lt"/>
              </a:rPr>
              <a:t>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sistematični</a:t>
            </a:r>
            <a:r>
              <a:rPr lang="sl-SI" dirty="0" smtClean="0">
                <a:latin typeface="+mj-lt"/>
              </a:rPr>
              <a:t>;</a:t>
            </a:r>
            <a:endParaRPr lang="sl-SI" dirty="0">
              <a:latin typeface="+mj-lt"/>
            </a:endParaRPr>
          </a:p>
          <a:p>
            <a:r>
              <a:rPr lang="sl-SI" dirty="0">
                <a:latin typeface="+mj-lt"/>
              </a:rPr>
              <a:t>poznajo različne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hevristike </a:t>
            </a:r>
            <a:r>
              <a:rPr lang="sl-SI" dirty="0">
                <a:latin typeface="+mj-lt"/>
              </a:rPr>
              <a:t>in jih smiselno povezujejo v </a:t>
            </a:r>
            <a:r>
              <a:rPr lang="sl-SI" dirty="0" smtClean="0">
                <a:latin typeface="+mj-lt"/>
              </a:rPr>
              <a:t>strategije;</a:t>
            </a:r>
          </a:p>
          <a:p>
            <a:r>
              <a:rPr lang="sl-SI" dirty="0">
                <a:latin typeface="+mj-lt"/>
              </a:rPr>
              <a:t>i</a:t>
            </a:r>
            <a:r>
              <a:rPr lang="sl-SI" dirty="0" smtClean="0">
                <a:latin typeface="+mj-lt"/>
              </a:rPr>
              <a:t>majo interes za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razširjanje problemskih </a:t>
            </a:r>
            <a:r>
              <a:rPr lang="sl-SI" dirty="0" smtClean="0">
                <a:latin typeface="+mj-lt"/>
              </a:rPr>
              <a:t>situacij; (Kaj se zgodi, če…?)</a:t>
            </a:r>
          </a:p>
          <a:p>
            <a:r>
              <a:rPr lang="sl-SI" dirty="0">
                <a:solidFill>
                  <a:srgbClr val="FF0000"/>
                </a:solidFill>
                <a:latin typeface="+mj-lt"/>
              </a:rPr>
              <a:t>p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rikličejo</a:t>
            </a:r>
            <a:r>
              <a:rPr lang="sl-SI" dirty="0" smtClean="0">
                <a:latin typeface="+mj-lt"/>
              </a:rPr>
              <a:t> ustrezno matematično znanje pri reševanju problema;</a:t>
            </a:r>
          </a:p>
          <a:p>
            <a:r>
              <a:rPr lang="sl-SI" dirty="0">
                <a:solidFill>
                  <a:srgbClr val="FF0000"/>
                </a:solidFill>
                <a:latin typeface="+mj-lt"/>
              </a:rPr>
              <a:t>p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resodijo</a:t>
            </a:r>
            <a:r>
              <a:rPr lang="sl-SI" dirty="0" smtClean="0">
                <a:latin typeface="+mj-lt"/>
              </a:rPr>
              <a:t> o intelektualni in/ali uporabni vrednosti rešitve/rešitev problema.</a:t>
            </a:r>
            <a:endParaRPr lang="sl-SI" dirty="0">
              <a:latin typeface="+mj-lt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67754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Vprašanja učitelja pri vodenju reševanja problemov (samo nekatere smernice, ne navodilo)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Opisovanje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Utemeljevanje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Razširjanje situacije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Učenčevo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r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eprezentiranja idej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Razmislite o vodenju reševanja problema ‚krogi v kvadratu‘ (navodila boste prejeli na predavanjih)</a:t>
            </a:r>
          </a:p>
        </p:txBody>
      </p:sp>
    </p:spTree>
    <p:extLst>
      <p:ext uri="{BB962C8B-B14F-4D97-AF65-F5344CB8AC3E}">
        <p14:creationId xmlns:p14="http://schemas.microsoft.com/office/powerpoint/2010/main" val="108210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Ideje za probleme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363807"/>
            <a:ext cx="10515600" cy="6634884"/>
          </a:xfrm>
        </p:spPr>
        <p:txBody>
          <a:bodyPr>
            <a:noAutofit/>
          </a:bodyPr>
          <a:lstStyle/>
          <a:p>
            <a:r>
              <a:rPr lang="sl-SI" sz="2000" dirty="0" smtClean="0">
                <a:latin typeface="+mj-lt"/>
              </a:rPr>
              <a:t>Ulm, V. (2011) </a:t>
            </a:r>
            <a:r>
              <a:rPr lang="sl-SI" sz="2000" i="1" dirty="0" err="1" smtClean="0">
                <a:latin typeface="+mj-lt"/>
              </a:rPr>
              <a:t>Inquiry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based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mathematics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education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for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gifted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children</a:t>
            </a:r>
            <a:r>
              <a:rPr lang="sl-SI" sz="2000" i="1" dirty="0" smtClean="0">
                <a:latin typeface="+mj-lt"/>
              </a:rPr>
              <a:t> in </a:t>
            </a:r>
            <a:r>
              <a:rPr lang="sl-SI" sz="2000" i="1" dirty="0" err="1" smtClean="0">
                <a:latin typeface="+mj-lt"/>
              </a:rPr>
              <a:t>primary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school</a:t>
            </a:r>
            <a:r>
              <a:rPr lang="sl-SI" sz="2000" dirty="0" smtClean="0">
                <a:latin typeface="+mj-lt"/>
              </a:rPr>
              <a:t>. Augsburg: </a:t>
            </a:r>
            <a:r>
              <a:rPr lang="sl-SI" sz="2000" dirty="0" err="1" smtClean="0">
                <a:latin typeface="+mj-lt"/>
              </a:rPr>
              <a:t>University</a:t>
            </a:r>
            <a:r>
              <a:rPr lang="sl-SI" sz="2000" dirty="0" smtClean="0">
                <a:latin typeface="+mj-lt"/>
              </a:rPr>
              <a:t> </a:t>
            </a:r>
            <a:r>
              <a:rPr lang="sl-SI" sz="2000" dirty="0" err="1" smtClean="0">
                <a:latin typeface="+mj-lt"/>
              </a:rPr>
              <a:t>of</a:t>
            </a:r>
            <a:r>
              <a:rPr lang="sl-SI" sz="2000" dirty="0" smtClean="0">
                <a:latin typeface="+mj-lt"/>
              </a:rPr>
              <a:t> Augsburg. (dokument v spletni učilnici)</a:t>
            </a:r>
          </a:p>
          <a:p>
            <a:endParaRPr lang="sl-SI" sz="2000" dirty="0">
              <a:latin typeface="+mj-lt"/>
            </a:endParaRPr>
          </a:p>
          <a:p>
            <a:r>
              <a:rPr lang="sl-SI" sz="2000" dirty="0" smtClean="0">
                <a:latin typeface="+mj-lt"/>
              </a:rPr>
              <a:t>Fermijevi problemi</a:t>
            </a:r>
          </a:p>
        </p:txBody>
      </p:sp>
    </p:spTree>
    <p:extLst>
      <p:ext uri="{BB962C8B-B14F-4D97-AF65-F5344CB8AC3E}">
        <p14:creationId xmlns:p14="http://schemas.microsoft.com/office/powerpoint/2010/main" val="102917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Opredelitev problema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latin typeface="+mj-lt"/>
              </a:rPr>
              <a:t>Problem je situacija, </a:t>
            </a:r>
            <a:endParaRPr 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ki </a:t>
            </a:r>
            <a:r>
              <a:rPr lang="sl-SI" dirty="0">
                <a:latin typeface="+mj-lt"/>
              </a:rPr>
              <a:t>jo reševalec prepozna </a:t>
            </a:r>
            <a:r>
              <a:rPr lang="sl-SI" dirty="0" smtClean="0">
                <a:latin typeface="+mj-lt"/>
              </a:rPr>
              <a:t>kot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izziv</a:t>
            </a:r>
            <a:r>
              <a:rPr lang="sl-SI" dirty="0">
                <a:latin typeface="+mj-lt"/>
              </a:rPr>
              <a:t>, </a:t>
            </a:r>
            <a:endParaRPr lang="sl-SI" dirty="0" smtClean="0">
              <a:latin typeface="+mj-lt"/>
            </a:endParaRPr>
          </a:p>
          <a:p>
            <a:r>
              <a:rPr lang="sl-SI" dirty="0">
                <a:latin typeface="+mj-lt"/>
              </a:rPr>
              <a:t>z</a:t>
            </a:r>
            <a:r>
              <a:rPr lang="sl-SI" dirty="0" smtClean="0">
                <a:latin typeface="+mj-lt"/>
              </a:rPr>
              <a:t>a katero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nima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vnaprej izdelane strategije </a:t>
            </a:r>
            <a:r>
              <a:rPr lang="sl-SI" dirty="0">
                <a:latin typeface="+mj-lt"/>
              </a:rPr>
              <a:t>reševanja oz. je ne more </a:t>
            </a:r>
            <a:r>
              <a:rPr lang="sl-SI" dirty="0" smtClean="0">
                <a:latin typeface="+mj-lt"/>
              </a:rPr>
              <a:t>priklicati,</a:t>
            </a:r>
          </a:p>
          <a:p>
            <a:r>
              <a:rPr lang="sl-SI" dirty="0">
                <a:latin typeface="+mj-lt"/>
              </a:rPr>
              <a:t>k</a:t>
            </a:r>
            <a:r>
              <a:rPr lang="sl-SI" dirty="0" smtClean="0">
                <a:latin typeface="+mj-lt"/>
              </a:rPr>
              <a:t>atere rešitev ima </a:t>
            </a:r>
            <a:r>
              <a:rPr lang="sl-SI" dirty="0">
                <a:latin typeface="+mj-lt"/>
              </a:rPr>
              <a:t>zanj intelektualno in /ali uporabno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vrednost</a:t>
            </a:r>
            <a:r>
              <a:rPr lang="sl-SI" dirty="0">
                <a:latin typeface="+mj-lt"/>
              </a:rPr>
              <a:t>. </a:t>
            </a:r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851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 reševati matematične probleme?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rgbClr val="FF0000"/>
                </a:solidFill>
                <a:latin typeface="+mj-lt"/>
              </a:rPr>
              <a:t>Učenci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se učijo reševati matematične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probleme</a:t>
            </a: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z namenom, </a:t>
            </a:r>
            <a:r>
              <a:rPr lang="sl-SI" dirty="0">
                <a:latin typeface="+mj-lt"/>
              </a:rPr>
              <a:t>da </a:t>
            </a:r>
            <a:r>
              <a:rPr lang="sl-SI" dirty="0" smtClean="0">
                <a:latin typeface="+mj-lt"/>
              </a:rPr>
              <a:t>napredujejo </a:t>
            </a:r>
            <a:r>
              <a:rPr lang="sl-SI" dirty="0">
                <a:latin typeface="+mj-lt"/>
              </a:rPr>
              <a:t>v matematičnem </a:t>
            </a:r>
            <a:r>
              <a:rPr lang="sl-SI" dirty="0" smtClean="0">
                <a:latin typeface="+mj-lt"/>
              </a:rPr>
              <a:t>znanju, postanejo </a:t>
            </a:r>
            <a:r>
              <a:rPr lang="sl-SI" dirty="0">
                <a:latin typeface="+mj-lt"/>
              </a:rPr>
              <a:t>spretni reševalci problemov in posledično razumejo proces 'nastajanja'  matematike;  </a:t>
            </a:r>
          </a:p>
          <a:p>
            <a:pPr lvl="0"/>
            <a:r>
              <a:rPr lang="sl-SI" dirty="0" smtClean="0">
                <a:solidFill>
                  <a:srgbClr val="FF0000"/>
                </a:solidFill>
                <a:latin typeface="+mj-lt"/>
              </a:rPr>
              <a:t>učitelji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v pristopih poučevanja </a:t>
            </a:r>
            <a:r>
              <a:rPr lang="sl-SI" dirty="0" smtClean="0">
                <a:latin typeface="+mj-lt"/>
              </a:rPr>
              <a:t>za </a:t>
            </a:r>
            <a:r>
              <a:rPr lang="sl-SI" dirty="0">
                <a:latin typeface="+mj-lt"/>
              </a:rPr>
              <a:t>pridobivanje matematičnih pojmov organizirajo dejavnosti reševanja problemov, s katerimi </a:t>
            </a:r>
            <a:r>
              <a:rPr lang="sl-SI" dirty="0" smtClean="0">
                <a:latin typeface="+mj-lt"/>
              </a:rPr>
              <a:t>učenci </a:t>
            </a:r>
            <a:r>
              <a:rPr lang="sl-SI" dirty="0">
                <a:latin typeface="+mj-lt"/>
              </a:rPr>
              <a:t>odkrivajo zakonitosti pojmov in relacije med njimi;</a:t>
            </a:r>
          </a:p>
          <a:p>
            <a:pPr lvl="0"/>
            <a:r>
              <a:rPr lang="sl-SI" dirty="0" smtClean="0">
                <a:latin typeface="+mj-lt"/>
              </a:rPr>
              <a:t>učenci </a:t>
            </a:r>
            <a:r>
              <a:rPr lang="sl-SI" dirty="0">
                <a:latin typeface="+mj-lt"/>
              </a:rPr>
              <a:t>z reševanjem problemov med drugim razvijajo tudi </a:t>
            </a:r>
            <a:r>
              <a:rPr lang="sl-SI" dirty="0" err="1">
                <a:latin typeface="+mj-lt"/>
              </a:rPr>
              <a:t>t.i</a:t>
            </a:r>
            <a:r>
              <a:rPr lang="sl-SI" dirty="0">
                <a:latin typeface="+mj-lt"/>
              </a:rPr>
              <a:t>.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generične kompetence </a:t>
            </a:r>
            <a:r>
              <a:rPr lang="sl-SI" dirty="0">
                <a:latin typeface="+mj-lt"/>
              </a:rPr>
              <a:t>kot na primer:  fleksibilnost, odprtost za novo, sprejemanje tveganja, prevzemanje odgovornosti za odločitve,  </a:t>
            </a:r>
            <a:r>
              <a:rPr lang="sl-SI" dirty="0" smtClean="0">
                <a:latin typeface="+mj-lt"/>
              </a:rPr>
              <a:t>predanost, prizadevanje za rešitev, </a:t>
            </a:r>
            <a:r>
              <a:rPr lang="sl-SI" dirty="0">
                <a:latin typeface="+mj-lt"/>
              </a:rPr>
              <a:t>vztrajnost…</a:t>
            </a: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906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Reševanje problemov kot proces (</a:t>
            </a:r>
            <a:r>
              <a:rPr lang="sl-SI" dirty="0" err="1" smtClean="0"/>
              <a:t>pomenjanje</a:t>
            </a:r>
            <a:r>
              <a:rPr lang="sl-SI" dirty="0" smtClean="0"/>
              <a:t>, razumevanje)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Reševanje problemov je zaporedje v cilj usmerjenih kognitivnih procesov, pri čemer:</a:t>
            </a:r>
          </a:p>
          <a:p>
            <a:pPr marL="514350" indent="-514350">
              <a:buAutoNum type="arabicParenBoth"/>
            </a:pPr>
            <a:r>
              <a:rPr lang="sl-SI" dirty="0" smtClean="0">
                <a:latin typeface="+mj-lt"/>
              </a:rPr>
              <a:t>reševalec </a:t>
            </a:r>
            <a:r>
              <a:rPr lang="sl-SI" i="1" dirty="0">
                <a:latin typeface="+mj-lt"/>
              </a:rPr>
              <a:t>ustvari miselno konstrukcijo </a:t>
            </a:r>
            <a:r>
              <a:rPr lang="sl-SI" dirty="0">
                <a:latin typeface="+mj-lt"/>
              </a:rPr>
              <a:t>problema (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notranjo reprezentacijo</a:t>
            </a:r>
            <a:r>
              <a:rPr lang="sl-SI" dirty="0">
                <a:latin typeface="+mj-lt"/>
              </a:rPr>
              <a:t>), ki je </a:t>
            </a:r>
            <a:r>
              <a:rPr lang="sl-SI" dirty="0" smtClean="0">
                <a:latin typeface="+mj-lt"/>
              </a:rPr>
              <a:t>kompleksna, </a:t>
            </a:r>
            <a:r>
              <a:rPr lang="sl-SI" dirty="0">
                <a:latin typeface="+mj-lt"/>
              </a:rPr>
              <a:t>saj vključuje reševalčeva </a:t>
            </a:r>
            <a:r>
              <a:rPr lang="sl-SI" dirty="0" smtClean="0">
                <a:latin typeface="+mj-lt"/>
              </a:rPr>
              <a:t>strukturirana in nestrukturirana znanja in </a:t>
            </a:r>
          </a:p>
          <a:p>
            <a:pPr marL="514350" indent="-514350">
              <a:buAutoNum type="arabicParenBoth"/>
            </a:pPr>
            <a:r>
              <a:rPr lang="sl-SI" dirty="0" smtClean="0">
                <a:latin typeface="+mj-lt"/>
              </a:rPr>
              <a:t>reševalec </a:t>
            </a:r>
            <a:r>
              <a:rPr lang="sl-SI" dirty="0">
                <a:latin typeface="+mj-lt"/>
              </a:rPr>
              <a:t>s to </a:t>
            </a:r>
            <a:r>
              <a:rPr lang="sl-SI" i="1" dirty="0">
                <a:latin typeface="+mj-lt"/>
              </a:rPr>
              <a:t>miselno konstrukcijo </a:t>
            </a:r>
            <a:r>
              <a:rPr lang="sl-SI" dirty="0">
                <a:latin typeface="+mj-lt"/>
              </a:rPr>
              <a:t>problema </a:t>
            </a:r>
            <a:r>
              <a:rPr lang="sl-SI" i="1" dirty="0">
                <a:latin typeface="+mj-lt"/>
              </a:rPr>
              <a:t>upravlja</a:t>
            </a:r>
            <a:r>
              <a:rPr lang="sl-SI" dirty="0">
                <a:latin typeface="+mj-lt"/>
              </a:rPr>
              <a:t>, kar običajno izkazuje z </a:t>
            </a:r>
            <a:r>
              <a:rPr lang="sl-SI" dirty="0" smtClean="0">
                <a:latin typeface="+mj-lt"/>
              </a:rPr>
              <a:t>rokovanjem/delovanjem </a:t>
            </a:r>
            <a:r>
              <a:rPr lang="sl-SI" dirty="0">
                <a:latin typeface="+mj-lt"/>
              </a:rPr>
              <a:t>z izbrano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zunanjo reprezentacijo </a:t>
            </a:r>
            <a:r>
              <a:rPr lang="sl-SI" dirty="0">
                <a:latin typeface="+mj-lt"/>
              </a:rPr>
              <a:t>(konkretno, grafično in/ali simbolno). </a:t>
            </a:r>
            <a:endParaRPr lang="sl-SI" dirty="0" smtClean="0">
              <a:latin typeface="+mj-lt"/>
            </a:endParaRP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986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354162"/>
          </a:xfrm>
        </p:spPr>
        <p:txBody>
          <a:bodyPr>
            <a:noAutofit/>
          </a:bodyPr>
          <a:lstStyle/>
          <a:p>
            <a:pPr algn="l"/>
            <a:r>
              <a:rPr lang="sl-SI" sz="3600" dirty="0"/>
              <a:t>Prehajanje med reprezentacijami – model </a:t>
            </a:r>
            <a:r>
              <a:rPr lang="sl-SI" sz="3600" dirty="0" err="1"/>
              <a:t>reprezentacijskih</a:t>
            </a:r>
            <a:r>
              <a:rPr lang="sl-SI" sz="3600" dirty="0"/>
              <a:t> preslikav (Hodnik </a:t>
            </a:r>
            <a:r>
              <a:rPr lang="sl-SI" sz="3600" dirty="0" smtClean="0"/>
              <a:t>2001</a:t>
            </a:r>
            <a:r>
              <a:rPr lang="sl-SI" sz="3600" dirty="0"/>
              <a:t>)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43009" name="Object 1"/>
          <p:cNvGraphicFramePr>
            <a:graphicFrameLocks noChangeAspect="1"/>
          </p:cNvGraphicFramePr>
          <p:nvPr/>
        </p:nvGraphicFramePr>
        <p:xfrm>
          <a:off x="3503712" y="1700808"/>
          <a:ext cx="5161844" cy="4248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Bitna slika" r:id="rId3" imgW="4723810" imgH="3591426" progId="PBrush">
                  <p:embed/>
                </p:oleObj>
              </mc:Choice>
              <mc:Fallback>
                <p:oleObj name="Bitna slika" r:id="rId3" imgW="4723810" imgH="3591426" progId="PBrush">
                  <p:embed/>
                  <p:pic>
                    <p:nvPicPr>
                      <p:cNvPr id="4300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712" y="1700808"/>
                        <a:ext cx="5161844" cy="42484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6320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Ključne komponente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Reševanje </a:t>
            </a:r>
            <a:r>
              <a:rPr lang="sl-SI" dirty="0">
                <a:latin typeface="+mj-lt"/>
              </a:rPr>
              <a:t>problemov je določeno s tremi komponentami: </a:t>
            </a:r>
          </a:p>
          <a:p>
            <a:r>
              <a:rPr lang="sl-SI" dirty="0" smtClean="0">
                <a:latin typeface="+mj-lt"/>
              </a:rPr>
              <a:t>vrsta problema (konceptualni, proceduralni), </a:t>
            </a:r>
          </a:p>
          <a:p>
            <a:r>
              <a:rPr lang="sl-SI" dirty="0" smtClean="0">
                <a:latin typeface="+mj-lt"/>
              </a:rPr>
              <a:t>reprezentacija problema, </a:t>
            </a:r>
          </a:p>
          <a:p>
            <a:r>
              <a:rPr lang="sl-SI" dirty="0" smtClean="0">
                <a:latin typeface="+mj-lt"/>
              </a:rPr>
              <a:t>individualne karakteristike reševalca.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Reševalčeva sposobnost reševanja problemov je odvisna od njegove spodobnosti reguliranja/usklajevanja/uglaševanja kognitivnih in afektivnih procesov.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Primeri problemov: ‚bazen‘, ‚kartončki s števili‘, ‚delitev pravokotnika‘</a:t>
            </a:r>
            <a:endParaRPr lang="sl-SI" dirty="0">
              <a:latin typeface="+mj-lt"/>
            </a:endParaRP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953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Hevristike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997495"/>
          </a:xfrm>
        </p:spPr>
        <p:txBody>
          <a:bodyPr>
            <a:normAutofit/>
          </a:bodyPr>
          <a:lstStyle/>
          <a:p>
            <a:r>
              <a:rPr lang="sl-SI" dirty="0" smtClean="0">
                <a:latin typeface="+mj-lt"/>
              </a:rPr>
              <a:t>Hevristike je skupen izraz za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pravila, postopke, ‚orodja‘ (skica, preglednica, načrt…) in kognitivne procese</a:t>
            </a:r>
            <a:r>
              <a:rPr lang="sl-SI" dirty="0" smtClean="0">
                <a:latin typeface="+mj-lt"/>
              </a:rPr>
              <a:t>, ki omogočajo reševanje problemov (čeprav ne zagotavljajo rešitve). Poznamo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splošne</a:t>
            </a:r>
            <a:r>
              <a:rPr lang="sl-SI" dirty="0" smtClean="0">
                <a:latin typeface="+mj-lt"/>
              </a:rPr>
              <a:t> hevristike (npr. reševanje ‘nazaj‘, analogija) in vsebinsko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specifične</a:t>
            </a:r>
            <a:r>
              <a:rPr lang="sl-SI" dirty="0" smtClean="0">
                <a:latin typeface="+mj-lt"/>
              </a:rPr>
              <a:t> (npr. krajšanje, razširjanje ulomkov, preoblikovanje enačbe v ekvivalentno). </a:t>
            </a:r>
          </a:p>
          <a:p>
            <a:r>
              <a:rPr lang="sl-SI" dirty="0" smtClean="0">
                <a:latin typeface="+mj-lt"/>
              </a:rPr>
              <a:t>Hevristike so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uporabne v vseh fazah </a:t>
            </a:r>
            <a:r>
              <a:rPr lang="sl-SI" dirty="0" smtClean="0">
                <a:latin typeface="+mj-lt"/>
              </a:rPr>
              <a:t>reševanja problemov: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	pri analizi začetnega stanja,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	transformaciji problema in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	pri evalvacija rešitve. </a:t>
            </a: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45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+mj-lt"/>
              </a:rPr>
              <a:t>Hevristike lahko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zmanjšajo reševalčev napor </a:t>
            </a:r>
            <a:r>
              <a:rPr lang="sl-SI" dirty="0">
                <a:latin typeface="+mj-lt"/>
              </a:rPr>
              <a:t>(ko zna npr. reševalec poenostaviti problem),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generirajo nove ideje </a:t>
            </a:r>
            <a:r>
              <a:rPr lang="sl-SI" dirty="0">
                <a:latin typeface="+mj-lt"/>
              </a:rPr>
              <a:t>(npr. s spremembo reprezentacije problema) in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strukturirajo reševanje </a:t>
            </a:r>
            <a:r>
              <a:rPr lang="sl-SI" dirty="0">
                <a:latin typeface="+mj-lt"/>
              </a:rPr>
              <a:t>(npr. z izbiranjem in </a:t>
            </a:r>
            <a:r>
              <a:rPr lang="sl-SI" dirty="0" smtClean="0">
                <a:latin typeface="+mj-lt"/>
              </a:rPr>
              <a:t>vrednotenjem </a:t>
            </a:r>
            <a:r>
              <a:rPr lang="sl-SI" dirty="0">
                <a:latin typeface="+mj-lt"/>
              </a:rPr>
              <a:t>različnih strategij). </a:t>
            </a:r>
          </a:p>
          <a:p>
            <a:r>
              <a:rPr lang="sl-SI" dirty="0">
                <a:latin typeface="+mj-lt"/>
              </a:rPr>
              <a:t>Čeprav so hevristike predvsem kognitivna kategorija, je njihovo apliciranje in </a:t>
            </a:r>
            <a:r>
              <a:rPr lang="sl-SI" dirty="0" smtClean="0">
                <a:latin typeface="+mj-lt"/>
              </a:rPr>
              <a:t>vrednotenje </a:t>
            </a:r>
            <a:r>
              <a:rPr lang="sl-SI" dirty="0">
                <a:latin typeface="+mj-lt"/>
              </a:rPr>
              <a:t>regulirano z </a:t>
            </a:r>
            <a:r>
              <a:rPr lang="sl-SI" dirty="0" err="1">
                <a:latin typeface="+mj-lt"/>
              </a:rPr>
              <a:t>metakognitivnimi</a:t>
            </a:r>
            <a:r>
              <a:rPr lang="sl-SI" dirty="0">
                <a:latin typeface="+mj-lt"/>
              </a:rPr>
              <a:t> procesi. </a:t>
            </a: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45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0094"/>
          </a:xfrm>
        </p:spPr>
        <p:txBody>
          <a:bodyPr>
            <a:normAutofit/>
          </a:bodyPr>
          <a:lstStyle/>
          <a:p>
            <a:r>
              <a:rPr lang="sl-SI" dirty="0" smtClean="0"/>
              <a:t>Primeri hevristik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384917"/>
            <a:ext cx="10515600" cy="47920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P</a:t>
            </a:r>
            <a:r>
              <a:rPr lang="en-US" dirty="0">
                <a:latin typeface="+mj-lt"/>
              </a:rPr>
              <a:t>ó</a:t>
            </a:r>
            <a:r>
              <a:rPr lang="sl-SI" dirty="0" err="1" smtClean="0">
                <a:latin typeface="+mj-lt"/>
              </a:rPr>
              <a:t>lya</a:t>
            </a:r>
            <a:r>
              <a:rPr lang="sl-SI" dirty="0" smtClean="0">
                <a:latin typeface="+mj-lt"/>
              </a:rPr>
              <a:t> (1945):</a:t>
            </a:r>
          </a:p>
          <a:p>
            <a:r>
              <a:rPr lang="sl-SI" b="1" dirty="0" smtClean="0">
                <a:latin typeface="+mj-lt"/>
              </a:rPr>
              <a:t>razumeti problem </a:t>
            </a:r>
            <a:r>
              <a:rPr lang="sl-SI" dirty="0" smtClean="0">
                <a:latin typeface="+mj-lt"/>
              </a:rPr>
              <a:t>(kaj je neznano, kakšni so podatki, pogoji…; je mogoče zadostiti pogojem; nariši skico; označi podatke; loči različne vidike problema; poskušaj jih zapisati…) </a:t>
            </a:r>
          </a:p>
          <a:p>
            <a:r>
              <a:rPr lang="sl-SI" b="1" dirty="0" smtClean="0">
                <a:latin typeface="+mj-lt"/>
              </a:rPr>
              <a:t>izdelati načrt </a:t>
            </a:r>
            <a:r>
              <a:rPr lang="sl-SI" dirty="0" smtClean="0">
                <a:latin typeface="+mj-lt"/>
              </a:rPr>
              <a:t>(poišči odnos med podatki in neznanim, poznaš podoben problem; razmisli o vsebini problema (opredeli pojme); kako bi se lotil problema; bi se ga lahko lotil tudi drugače…), </a:t>
            </a:r>
          </a:p>
          <a:p>
            <a:r>
              <a:rPr lang="sl-SI" b="1" dirty="0" smtClean="0">
                <a:latin typeface="+mj-lt"/>
              </a:rPr>
              <a:t>izvesti načrt </a:t>
            </a:r>
            <a:r>
              <a:rPr lang="sl-SI" dirty="0" smtClean="0">
                <a:latin typeface="+mj-lt"/>
              </a:rPr>
              <a:t>(izvedi načrt po korakih; kako se prepričaš, da je vsak korak pravi; lahko to dokažeš), </a:t>
            </a:r>
          </a:p>
          <a:p>
            <a:r>
              <a:rPr lang="sl-SI" b="1" dirty="0" smtClean="0">
                <a:latin typeface="+mj-lt"/>
              </a:rPr>
              <a:t>pogledati nazaj </a:t>
            </a:r>
            <a:r>
              <a:rPr lang="sl-SI" dirty="0" smtClean="0">
                <a:latin typeface="+mj-lt"/>
              </a:rPr>
              <a:t>(razmisli o rešitvi; bi do nje lahko prišel tudi kako drugače; je rešitev ali strategija reševanja uporabna/primerna tudi za druge probleme; katere…)</a:t>
            </a:r>
          </a:p>
          <a:p>
            <a:pPr marL="0" indent="0">
              <a:buNone/>
            </a:pPr>
            <a:r>
              <a:rPr lang="en-US" sz="1500" dirty="0" err="1"/>
              <a:t>Pólya</a:t>
            </a:r>
            <a:r>
              <a:rPr lang="en-US" sz="1500" dirty="0"/>
              <a:t>, G. (1945). How to solve It. Princeton NJ: Princeton University.</a:t>
            </a:r>
            <a:endParaRPr lang="sl-SI" sz="1500" dirty="0"/>
          </a:p>
          <a:p>
            <a:pPr marL="0" indent="0">
              <a:buNone/>
            </a:pPr>
            <a:endParaRPr lang="sl-SI" dirty="0" smtClean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842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1115</Words>
  <Application>Microsoft Office PowerPoint</Application>
  <PresentationFormat>Širokozaslonsko</PresentationFormat>
  <Paragraphs>108</Paragraphs>
  <Slides>19</Slides>
  <Notes>1</Notes>
  <HiddenSlides>0</HiddenSlides>
  <MMClips>0</MMClips>
  <ScaleCrop>false</ScaleCrop>
  <HeadingPairs>
    <vt:vector size="8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Officeova tema</vt:lpstr>
      <vt:lpstr>Bitna slika</vt:lpstr>
      <vt:lpstr>Reševanje matematičnih problemov – izhodišča in primeri   </vt:lpstr>
      <vt:lpstr>Opredelitev problema</vt:lpstr>
      <vt:lpstr>Zakaj reševati matematične probleme?</vt:lpstr>
      <vt:lpstr>Reševanje problemov kot proces (pomenjanje, razumevanje)</vt:lpstr>
      <vt:lpstr>Prehajanje med reprezentacijami – model reprezentacijskih preslikav (Hodnik 2001)</vt:lpstr>
      <vt:lpstr>Ključne komponente</vt:lpstr>
      <vt:lpstr>Hevristike</vt:lpstr>
      <vt:lpstr>PowerPointova predstavitev</vt:lpstr>
      <vt:lpstr>Primeri hevristik</vt:lpstr>
      <vt:lpstr>Primeri raziskovanja učinkovitosti hevristik</vt:lpstr>
      <vt:lpstr>Reševanje problemov v šolskem obdobju</vt:lpstr>
      <vt:lpstr>Dober problem</vt:lpstr>
      <vt:lpstr>Vemo</vt:lpstr>
      <vt:lpstr>Eden od pomembnejših vidikov reševanja problemov - posploševanje</vt:lpstr>
      <vt:lpstr>PowerPointova predstavitev</vt:lpstr>
      <vt:lpstr>Induktivno sklepanje</vt:lpstr>
      <vt:lpstr>Učiteljeva poučevalna vloga pri razvijanju reševanja problemov pri učencih</vt:lpstr>
      <vt:lpstr>PowerPointova predstavitev</vt:lpstr>
      <vt:lpstr>Ideje za probleme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Reševanje matematičnih problemov – izhodišča in primeri</dc:title>
  <dc:creator>Tatjana</dc:creator>
  <cp:lastModifiedBy>Tatjana</cp:lastModifiedBy>
  <cp:revision>5</cp:revision>
  <dcterms:created xsi:type="dcterms:W3CDTF">2023-04-04T17:54:38Z</dcterms:created>
  <dcterms:modified xsi:type="dcterms:W3CDTF">2023-04-04T18:45:58Z</dcterms:modified>
</cp:coreProperties>
</file>