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m4a" ContentType="audio/mp4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63" r:id="rId2"/>
    <p:sldId id="273" r:id="rId3"/>
    <p:sldId id="328" r:id="rId4"/>
    <p:sldId id="350" r:id="rId5"/>
    <p:sldId id="334" r:id="rId6"/>
    <p:sldId id="342" r:id="rId7"/>
    <p:sldId id="274" r:id="rId8"/>
    <p:sldId id="346" r:id="rId9"/>
    <p:sldId id="343" r:id="rId10"/>
    <p:sldId id="336" r:id="rId11"/>
    <p:sldId id="340" r:id="rId12"/>
    <p:sldId id="341" r:id="rId13"/>
    <p:sldId id="276" r:id="rId14"/>
    <p:sldId id="277" r:id="rId15"/>
    <p:sldId id="338" r:id="rId16"/>
    <p:sldId id="344" r:id="rId17"/>
    <p:sldId id="345" r:id="rId18"/>
    <p:sldId id="349" r:id="rId19"/>
    <p:sldId id="347" r:id="rId20"/>
    <p:sldId id="348" r:id="rId21"/>
    <p:sldId id="286" r:id="rId22"/>
    <p:sldId id="318" r:id="rId23"/>
    <p:sldId id="352" r:id="rId24"/>
    <p:sldId id="319" r:id="rId25"/>
    <p:sldId id="287" r:id="rId26"/>
    <p:sldId id="360" r:id="rId27"/>
    <p:sldId id="351" r:id="rId28"/>
    <p:sldId id="325" r:id="rId29"/>
    <p:sldId id="288" r:id="rId30"/>
    <p:sldId id="289" r:id="rId31"/>
    <p:sldId id="304" r:id="rId32"/>
    <p:sldId id="333" r:id="rId33"/>
    <p:sldId id="305" r:id="rId34"/>
    <p:sldId id="355" r:id="rId35"/>
    <p:sldId id="354" r:id="rId36"/>
    <p:sldId id="356" r:id="rId37"/>
    <p:sldId id="315" r:id="rId38"/>
    <p:sldId id="353" r:id="rId39"/>
    <p:sldId id="306" r:id="rId40"/>
    <p:sldId id="357" r:id="rId41"/>
    <p:sldId id="307" r:id="rId42"/>
    <p:sldId id="308" r:id="rId43"/>
    <p:sldId id="309" r:id="rId44"/>
    <p:sldId id="358" r:id="rId45"/>
    <p:sldId id="310" r:id="rId46"/>
    <p:sldId id="359" r:id="rId47"/>
    <p:sldId id="329" r:id="rId48"/>
  </p:sldIdLst>
  <p:sldSz cx="9144000" cy="6858000" type="screen4x3"/>
  <p:notesSz cx="7099300" cy="102346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D23A"/>
    <a:srgbClr val="ED001D"/>
    <a:srgbClr val="FACE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17" autoAdjust="0"/>
    <p:restoredTop sz="88934" autoAdjust="0"/>
  </p:normalViewPr>
  <p:slideViewPr>
    <p:cSldViewPr snapToGrid="0">
      <p:cViewPr varScale="1">
        <p:scale>
          <a:sx n="78" d="100"/>
          <a:sy n="78" d="100"/>
        </p:scale>
        <p:origin x="614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100F149-DFD8-4BF0-9DDB-273A67A11997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D4DF6E2-5585-4BFE-89E2-42AB6203C01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005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sourcephysics.org/osp/EJSS/4116/144.htm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Primeri uporabe pojava magnetnega polja.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1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68787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http://www.opensourcephysics.org/osp/EJSS/4116/144.htm</a:t>
            </a:r>
            <a:endParaRPr lang="en-GB" dirty="0" smtClean="0"/>
          </a:p>
          <a:p>
            <a:r>
              <a:rPr lang="sl-SI" dirty="0" smtClean="0"/>
              <a:t>http://www.szynalski.com/tone-generator/</a:t>
            </a:r>
            <a:endParaRPr lang="en-GB" dirty="0" smtClean="0"/>
          </a:p>
          <a:p>
            <a:r>
              <a:rPr lang="sl-SI" dirty="0" smtClean="0"/>
              <a:t>http://onlinetonegenerator.com/noise.html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6868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3020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https://www.earq.com/hearing-loss/ear-anatomy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96261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10601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http://www.esa.int/var/esa/storage/images/esa_multimedia/images/2006/04/deep_space_radio_antenna_in_cebreros/9679107-3-eng-GB/Deep_space_radio_antenna_in_Cebreros.jpg</a:t>
            </a:r>
            <a:endParaRPr lang="en-GB" dirty="0" smtClean="0"/>
          </a:p>
          <a:p>
            <a:r>
              <a:rPr lang="sl-SI" dirty="0" smtClean="0"/>
              <a:t>http://i.ebayimg.com/00/s/NTY2WDg0OA==/z/mXcAAOSwl8NVYuN2/$_32.JPG?set_id=880000500F</a:t>
            </a:r>
            <a:endParaRPr lang="en-GB" dirty="0" smtClean="0"/>
          </a:p>
          <a:p>
            <a:r>
              <a:rPr lang="en-GB" dirty="0" smtClean="0"/>
              <a:t>http://www.geeky-gadgets.com/wp-content/uploads/2009/12/GSM-Encryption-Gets-Hacked_1.jpg</a:t>
            </a:r>
          </a:p>
          <a:p>
            <a:r>
              <a:rPr lang="en-GB" dirty="0" smtClean="0"/>
              <a:t>http://johnlewis.scene7.com/is/image/JohnLewis/231283644?$prod_exlrg$</a:t>
            </a:r>
          </a:p>
          <a:p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40155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https://i.ytimg.com/vi/WB5jmdJvQeU/maxresdefault.jpg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09080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http://www.theneweconomy.com/wp-content/uploads/2014/03/A-heat-loss-detection-device-used-with-an-infrared-thermal-camera.jpg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8625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http://cdn.zmescience.com/wp-content/uploads/2015/02/UV_and_Vis_Sunscreen.jpg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DF6E2-5585-4BFE-89E2-42AB6203C013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5871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10. 03. 2021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gi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youtube.com/watch?v=o1H2hdhAgr8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phet.colorado.edu/sims/html/wave-on-a-string/latest/wave-on-a-string_en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www.youtube.com/watch?v=KWzyQKcJBY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www.youtube.com/watch?feature=fvwp&amp;NR=1&amp;v=7yPTa8qi5X8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www.youtube.com/watch?v=jESV9UFIZ0I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www.youtube.com/watch?v=dbeK1fg1Rew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youtube.com/watch?v=GkNJvZINSEY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www.youtube.com/watch?v=6f0hsbFHYvs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media10.m4a"/><Relationship Id="rId13" Type="http://schemas.openxmlformats.org/officeDocument/2006/relationships/hyperlink" Target="http://onlinetonegenerator.com/noise.html" TargetMode="External"/><Relationship Id="rId3" Type="http://schemas.microsoft.com/office/2007/relationships/media" Target="../media/media8.m4a"/><Relationship Id="rId7" Type="http://schemas.microsoft.com/office/2007/relationships/media" Target="../media/media10.m4a"/><Relationship Id="rId12" Type="http://schemas.openxmlformats.org/officeDocument/2006/relationships/hyperlink" Target="http://www.opensourcephysics.org/osp/EJSS/4116/144.htm" TargetMode="Externa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audio" Target="../media/media9.m4a"/><Relationship Id="rId11" Type="http://schemas.openxmlformats.org/officeDocument/2006/relationships/image" Target="../media/image37.png"/><Relationship Id="rId5" Type="http://schemas.microsoft.com/office/2007/relationships/media" Target="../media/media9.m4a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8.m4a"/><Relationship Id="rId9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vkipAlRKq0" TargetMode="External"/><Relationship Id="rId6" Type="http://schemas.openxmlformats.org/officeDocument/2006/relationships/image" Target="../media/image39.png"/><Relationship Id="rId5" Type="http://schemas.openxmlformats.org/officeDocument/2006/relationships/hyperlink" Target="https://www.youtube.com/watch?v=hvkipAlRKq0" TargetMode="Externa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youtube.com/watch?v=8KgtQHbQnDk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ww.youtube.com/watch?v=ce7AMJdq0Gw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eucbeniki.sio.si/nar7/1222/index1.html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7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://www.youtube.com/watch?v=cfXzwh3KadE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youtube.com/watch?v=1bpmI3wdqW8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://www.youtube.com/watch?v=al7sFP4C2TY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phet.colorado.edu/sims/html/waves-intro/latest/waves-intro_en.html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hyperlink" Target="https://www.youtube.com/watch?v=zmiU5tJRJd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QW5zeVy8aE0" TargetMode="External"/><Relationship Id="rId5" Type="http://schemas.openxmlformats.org/officeDocument/2006/relationships/image" Target="../media/image64.png"/><Relationship Id="rId4" Type="http://schemas.openxmlformats.org/officeDocument/2006/relationships/hyperlink" Target="https://www.youtube.com/watch?v=PMtC34pzKGc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hyperlink" Target="https://www.youtube.com/watch?v=CCAYcuCWOnM" TargetMode="Externa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https://www.youtube.com/watch?v=TA5SLDiIUWs" TargetMode="Externa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hyperlink" Target="https://www.youtube.com/watch?v=sR2-sV-dhHw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youtube.com/watch?v=LG9JxAjS6FI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.mp4"/><Relationship Id="rId7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15.png"/><Relationship Id="rId4" Type="http://schemas.openxmlformats.org/officeDocument/2006/relationships/video" Target="../media/media2.mp4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youtube.com/watch?v=LeWu0qEHOts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2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5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mediacollege.com/audio/images/loudspeaker-waveform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761" y="920703"/>
            <a:ext cx="4161133" cy="195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pion.cz/_sites/pion/upload/images/a14cf10a5583d19f7cfdebd63cf64382_electromagnetic-spectru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930" y="3627881"/>
            <a:ext cx="4290793" cy="2547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764" y="3618356"/>
            <a:ext cx="3152775" cy="1447800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8693" y="3627881"/>
            <a:ext cx="1428750" cy="14287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857" y="2041149"/>
            <a:ext cx="3514725" cy="130492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1630" y="5100876"/>
            <a:ext cx="2392966" cy="179241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64" y="920703"/>
            <a:ext cx="41814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9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2919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1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jeZBesedilom 2"/>
              <p:cNvSpPr txBox="1"/>
              <p:nvPr/>
            </p:nvSpPr>
            <p:spPr>
              <a:xfrm>
                <a:off x="2325329" y="160229"/>
                <a:ext cx="449334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2800" dirty="0" smtClean="0"/>
                  <a:t>Valovna enačba:   </a:t>
                </a:r>
                <a14:m>
                  <m:oMath xmlns:m="http://schemas.openxmlformats.org/officeDocument/2006/math">
                    <m:r>
                      <a:rPr lang="sl-SI" sz="28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l-SI" sz="2800" b="0" i="1" smtClean="0">
                        <a:latin typeface="Cambria Math" panose="02040503050406030204" pitchFamily="18" charset="0"/>
                      </a:rPr>
                      <m:t>= </m:t>
                    </m:r>
                    <m:r>
                      <a:rPr lang="sl-SI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sl-SI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l-SI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endParaRPr lang="sl-SI" sz="2800" dirty="0"/>
              </a:p>
            </p:txBody>
          </p:sp>
        </mc:Choice>
        <mc:Fallback xmlns="">
          <p:sp>
            <p:nvSpPr>
              <p:cNvPr id="3" name="PoljeZBesedilom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329" y="160229"/>
                <a:ext cx="4493341" cy="523220"/>
              </a:xfrm>
              <a:prstGeom prst="rect">
                <a:avLst/>
              </a:prstGeom>
              <a:blipFill>
                <a:blip r:embed="rId4"/>
                <a:stretch>
                  <a:fillRect l="-2710" t="-10465" b="-3255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Pravokotnik 2"/>
          <p:cNvSpPr/>
          <p:nvPr/>
        </p:nvSpPr>
        <p:spPr>
          <a:xfrm>
            <a:off x="0" y="852726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Izvor valovanja, ki niha s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frekvenco </a:t>
            </a:r>
            <a:r>
              <a:rPr lang="el-GR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ν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(Hz), povzroči, da se po snovi s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hitrostjo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c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(m/s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 širi valovanje z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valovno dolžino </a:t>
            </a:r>
            <a:r>
              <a:rPr lang="el-GR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(m).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05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CC7A7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4563" y="1058863"/>
            <a:ext cx="7254875" cy="47402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717755" y="304800"/>
                <a:ext cx="77084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l-SI" sz="2400" dirty="0" smtClean="0"/>
                  <a:t>Enačba sinusnega valovanja: </a:t>
                </a:r>
                <a14:m>
                  <m:oMath xmlns:m="http://schemas.openxmlformats.org/officeDocument/2006/math">
                    <m:r>
                      <a:rPr lang="sl-SI" sz="2400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sl-SI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l-SI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sl-SI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l-SI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sl-SI" sz="2400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sl-SI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sl-SI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sl-SI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sl-SI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sin</m:t>
                    </m:r>
                    <m:r>
                      <a:rPr lang="sl-SI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</m:t>
                    </m:r>
                    <m:r>
                      <a:rPr lang="sl-SI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sl-SI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sl-SI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l-SI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𝑘𝑥</m:t>
                    </m:r>
                    <m:r>
                      <a:rPr lang="sl-SI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l-SI" sz="2400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755" y="304800"/>
                <a:ext cx="7708490" cy="461665"/>
              </a:xfrm>
              <a:prstGeom prst="rect">
                <a:avLst/>
              </a:prstGeom>
              <a:blipFill>
                <a:blip r:embed="rId5"/>
                <a:stretch>
                  <a:fillRect l="-1266" t="-10526" b="-2894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029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otnik 2"/>
          <p:cNvSpPr/>
          <p:nvPr/>
        </p:nvSpPr>
        <p:spPr>
          <a:xfrm>
            <a:off x="51294" y="319331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 širjenja valovanja na vrvi je odvisno od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natezne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sile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(F)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mase na dolžinsko enoto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(µ):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4"/>
              <p:cNvSpPr txBox="1"/>
              <p:nvPr/>
            </p:nvSpPr>
            <p:spPr>
              <a:xfrm>
                <a:off x="1357062" y="1500458"/>
                <a:ext cx="1343316" cy="1455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μ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062" y="1500458"/>
                <a:ext cx="1343316" cy="1455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24"/>
              <p:cNvSpPr txBox="1"/>
              <p:nvPr/>
            </p:nvSpPr>
            <p:spPr>
              <a:xfrm>
                <a:off x="6682074" y="1670295"/>
                <a:ext cx="1189813" cy="8400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μ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2074" y="1670295"/>
                <a:ext cx="1189813" cy="8400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90" y="3968230"/>
            <a:ext cx="3574090" cy="1615580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144" y="1611160"/>
            <a:ext cx="2126164" cy="1592718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2412" y="3509125"/>
            <a:ext cx="3421677" cy="30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1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0" y="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 krožnem valovanju se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valovi v koncentričnih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krogih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širijo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središča.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 ponazorimo z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valovnimi črtami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 povezujejo sosednje točke z enakim odmikom.</a:t>
            </a:r>
          </a:p>
        </p:txBody>
      </p:sp>
      <p:pic>
        <p:nvPicPr>
          <p:cNvPr id="3076" name="Picture 4" descr="https://greatmiddleway.files.wordpress.com/2013/09/concentr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291" y="1814146"/>
            <a:ext cx="6725139" cy="504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3446584" y="3493477"/>
            <a:ext cx="2192215" cy="158261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Oval 5"/>
          <p:cNvSpPr/>
          <p:nvPr/>
        </p:nvSpPr>
        <p:spPr>
          <a:xfrm>
            <a:off x="2936630" y="3135923"/>
            <a:ext cx="3270739" cy="2297724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Oval 6"/>
          <p:cNvSpPr/>
          <p:nvPr/>
        </p:nvSpPr>
        <p:spPr>
          <a:xfrm>
            <a:off x="3950675" y="3833446"/>
            <a:ext cx="1242648" cy="90267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Oval 7"/>
          <p:cNvSpPr/>
          <p:nvPr/>
        </p:nvSpPr>
        <p:spPr>
          <a:xfrm>
            <a:off x="2561490" y="2790093"/>
            <a:ext cx="4073771" cy="2965938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pSp>
        <p:nvGrpSpPr>
          <p:cNvPr id="19" name="Group 18"/>
          <p:cNvGrpSpPr/>
          <p:nvPr/>
        </p:nvGrpSpPr>
        <p:grpSpPr>
          <a:xfrm>
            <a:off x="2283068" y="2542563"/>
            <a:ext cx="4610101" cy="3365868"/>
            <a:chOff x="2283068" y="2542563"/>
            <a:chExt cx="4610101" cy="3365868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4736123" y="2869534"/>
              <a:ext cx="1277816" cy="1233543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V="1">
              <a:off x="5058507" y="4255477"/>
              <a:ext cx="1834662" cy="61547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654061" y="4564864"/>
              <a:ext cx="423502" cy="1343567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 flipV="1">
              <a:off x="4213465" y="2542563"/>
              <a:ext cx="315062" cy="150111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 flipV="1">
              <a:off x="2283068" y="4296721"/>
              <a:ext cx="1930397" cy="53359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 flipV="1">
              <a:off x="2825262" y="3197441"/>
              <a:ext cx="1388203" cy="1001478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H="1">
              <a:off x="3263414" y="4599846"/>
              <a:ext cx="1112225" cy="1100190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>
              <a:off x="4989393" y="4502044"/>
              <a:ext cx="1374041" cy="780092"/>
            </a:xfrm>
            <a:prstGeom prst="straightConnector1">
              <a:avLst/>
            </a:prstGeom>
            <a:noFill/>
            <a:ln w="381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6" name="Pravokotnik 2"/>
          <p:cNvSpPr/>
          <p:nvPr/>
        </p:nvSpPr>
        <p:spPr>
          <a:xfrm>
            <a:off x="-1" y="615695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 širjenja valovanja (valovnih črt) ponazorimo z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357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 animBg="1"/>
      <p:bldP spid="6" grpId="0" animBg="1"/>
      <p:bldP spid="7" grpId="0" animBg="1"/>
      <p:bldP spid="8" grpId="0" animBg="1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971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4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718" y="1631829"/>
            <a:ext cx="6770346" cy="407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8023"/>
            <a:ext cx="9144000" cy="5143500"/>
          </a:xfrm>
          <a:prstGeom prst="rect">
            <a:avLst/>
          </a:prstGeom>
        </p:spPr>
      </p:pic>
      <p:sp>
        <p:nvSpPr>
          <p:cNvPr id="3" name="PoljeZBesedilom 2"/>
          <p:cNvSpPr txBox="1"/>
          <p:nvPr/>
        </p:nvSpPr>
        <p:spPr>
          <a:xfrm>
            <a:off x="3957484" y="176981"/>
            <a:ext cx="1229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ZVOK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176600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51" y="1214287"/>
            <a:ext cx="8611346" cy="531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428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5092" y="1115894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9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ucbeniki.sio.si/nar7/1222/wave-trans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21" y="3552946"/>
            <a:ext cx="9156621" cy="330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avokotnik 2"/>
          <p:cNvSpPr/>
          <p:nvPr/>
        </p:nvSpPr>
        <p:spPr>
          <a:xfrm>
            <a:off x="0" y="104807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4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razširjanje nihanja v prostor.</a:t>
            </a:r>
          </a:p>
        </p:txBody>
      </p:sp>
      <p:sp>
        <p:nvSpPr>
          <p:cNvPr id="7" name="Pravokotnik 1"/>
          <p:cNvSpPr/>
          <p:nvPr/>
        </p:nvSpPr>
        <p:spPr>
          <a:xfrm>
            <a:off x="-235974" y="248791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Pravokotnik 1"/>
              <p:cNvSpPr/>
              <p:nvPr/>
            </p:nvSpPr>
            <p:spPr>
              <a:xfrm>
                <a:off x="678426" y="1616525"/>
                <a:ext cx="7659329" cy="12450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0"/>
                  </a:spcAft>
                </a:pPr>
                <a:r>
                  <a:rPr lang="sl-SI" sz="2400" b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Valovanje</a:t>
                </a:r>
                <a:r>
                  <a:rPr lang="sl-SI" sz="24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je nihanje snovi ali fizikalne količine (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sl-SI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sl-SI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𝐸</m:t>
                        </m:r>
                      </m:e>
                    </m:acc>
                    <m:r>
                      <a:rPr lang="sl-SI" sz="2400" i="1"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acc>
                      <m:accPr>
                        <m:chr m:val="⃑"/>
                        <m:ctrlPr>
                          <a:rPr lang="sl-SI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sl-SI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sl-SI" sz="24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) v prostoru, v katerem potujejo značilne motnje (hribi in doline ali zgoščine in razredčine).</a:t>
                </a:r>
              </a:p>
            </p:txBody>
          </p:sp>
        </mc:Choice>
        <mc:Fallback xmlns=""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426" y="1616525"/>
                <a:ext cx="7659329" cy="1245084"/>
              </a:xfrm>
              <a:prstGeom prst="rect">
                <a:avLst/>
              </a:prstGeom>
              <a:blipFill>
                <a:blip r:embed="rId3"/>
                <a:stretch>
                  <a:fillRect l="-1193" r="-716" b="-1078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106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4396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13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917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Zvok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0" y="616231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Delitev glede na frekvenco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infrazvok (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 &lt; 20 Hz)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slišni zvok (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20 Hz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&lt;  </a:t>
            </a:r>
            <a:r>
              <a:rPr lang="sl-SI" sz="2500" b="1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&lt; 20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kHz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ultrazvok (20kHz &lt;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)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3"/>
          <p:cNvSpPr/>
          <p:nvPr/>
        </p:nvSpPr>
        <p:spPr>
          <a:xfrm>
            <a:off x="433754" y="3211423"/>
            <a:ext cx="303627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ton</a:t>
            </a:r>
          </a:p>
        </p:txBody>
      </p:sp>
      <p:sp>
        <p:nvSpPr>
          <p:cNvPr id="12" name="Pravokotnik 3"/>
          <p:cNvSpPr/>
          <p:nvPr/>
        </p:nvSpPr>
        <p:spPr>
          <a:xfrm>
            <a:off x="433754" y="4284769"/>
            <a:ext cx="303627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zven</a:t>
            </a:r>
          </a:p>
        </p:txBody>
      </p:sp>
      <p:sp>
        <p:nvSpPr>
          <p:cNvPr id="14" name="Pravokotnik 3"/>
          <p:cNvSpPr/>
          <p:nvPr/>
        </p:nvSpPr>
        <p:spPr>
          <a:xfrm>
            <a:off x="5181600" y="4361638"/>
            <a:ext cx="18288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pok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Pravokotnik 3"/>
          <p:cNvSpPr/>
          <p:nvPr/>
        </p:nvSpPr>
        <p:spPr>
          <a:xfrm>
            <a:off x="5263661" y="3211423"/>
            <a:ext cx="166467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šum</a:t>
            </a:r>
          </a:p>
        </p:txBody>
      </p:sp>
      <p:pic>
        <p:nvPicPr>
          <p:cNvPr id="17" name="šu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05600" y="3184815"/>
            <a:ext cx="609600" cy="609600"/>
          </a:xfrm>
          <a:prstGeom prst="rect">
            <a:avLst/>
          </a:prstGeom>
        </p:spPr>
      </p:pic>
      <p:pic>
        <p:nvPicPr>
          <p:cNvPr id="18" name="pok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05600" y="4295639"/>
            <a:ext cx="609600" cy="609600"/>
          </a:xfrm>
          <a:prstGeom prst="rect">
            <a:avLst/>
          </a:prstGeom>
        </p:spPr>
      </p:pic>
      <p:pic>
        <p:nvPicPr>
          <p:cNvPr id="19" name="440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60433" y="3211423"/>
            <a:ext cx="609600" cy="609600"/>
          </a:xfrm>
          <a:prstGeom prst="rect">
            <a:avLst/>
          </a:prstGeom>
        </p:spPr>
      </p:pic>
      <p:pic>
        <p:nvPicPr>
          <p:cNvPr id="20" name="orkester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860433" y="4284769"/>
            <a:ext cx="609600" cy="609600"/>
          </a:xfrm>
          <a:prstGeom prst="rect">
            <a:avLst/>
          </a:prstGeom>
        </p:spPr>
      </p:pic>
      <p:sp>
        <p:nvSpPr>
          <p:cNvPr id="22" name="Pravokotnik 2"/>
          <p:cNvSpPr/>
          <p:nvPr/>
        </p:nvSpPr>
        <p:spPr>
          <a:xfrm>
            <a:off x="0" y="2526539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Delitev </a:t>
            </a:r>
            <a:r>
              <a:rPr lang="en-GB" sz="2500" u="sng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zvoka</a:t>
            </a:r>
            <a:r>
              <a:rPr lang="en-GB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glede na spekter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105833" y="6091046"/>
            <a:ext cx="158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12"/>
              </a:rPr>
              <a:t>URL Fourier</a:t>
            </a:r>
            <a:endParaRPr lang="sl-SI" dirty="0"/>
          </a:p>
        </p:txBody>
      </p:sp>
      <p:sp>
        <p:nvSpPr>
          <p:cNvPr id="16" name="Rectangle 15"/>
          <p:cNvSpPr/>
          <p:nvPr/>
        </p:nvSpPr>
        <p:spPr>
          <a:xfrm>
            <a:off x="1689100" y="6091046"/>
            <a:ext cx="158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13"/>
              </a:rPr>
              <a:t>URL </a:t>
            </a:r>
            <a:r>
              <a:rPr lang="en-GB" dirty="0" err="1" smtClean="0">
                <a:hlinkClick r:id="rId13"/>
              </a:rPr>
              <a:t>šum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9711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505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1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004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505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2" grpId="0" build="p"/>
      <p:bldP spid="3" grpId="0" uiExpand="1" build="p"/>
      <p:bldP spid="4" grpId="0" build="p"/>
      <p:bldP spid="12" grpId="0" build="p"/>
      <p:bldP spid="14" grpId="0" build="p"/>
      <p:bldP spid="15" grpId="0" build="p"/>
      <p:bldP spid="2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vkipAlRKq0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16506"/>
            <a:ext cx="9144000" cy="5143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5833" y="6091046"/>
            <a:ext cx="1583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hlinkClick r:id="rId5"/>
              </a:rPr>
              <a:t>URL</a:t>
            </a: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953000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9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272" y="1371421"/>
            <a:ext cx="7323455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649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2" y="0"/>
            <a:ext cx="9128658" cy="435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63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kotnik 4"/>
          <p:cNvSpPr/>
          <p:nvPr/>
        </p:nvSpPr>
        <p:spPr>
          <a:xfrm>
            <a:off x="-147484" y="86521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 širjenja zvoka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315205"/>
              </p:ext>
            </p:extLst>
          </p:nvPr>
        </p:nvGraphicFramePr>
        <p:xfrm>
          <a:off x="1376516" y="3352945"/>
          <a:ext cx="6096000" cy="283464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snov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c (m/s)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zrak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340</a:t>
                      </a:r>
                      <a:endParaRPr lang="sl-SI" sz="2500" b="1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voda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1500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beton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3100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steklo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5300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železo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500" dirty="0" smtClean="0">
                          <a:latin typeface="Cambria" panose="02040503050406030204" pitchFamily="18" charset="0"/>
                        </a:rPr>
                        <a:t>5950</a:t>
                      </a:r>
                      <a:endParaRPr lang="sl-SI" sz="2500" b="0" dirty="0"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24"/>
              <p:cNvSpPr txBox="1"/>
              <p:nvPr/>
            </p:nvSpPr>
            <p:spPr>
              <a:xfrm>
                <a:off x="1557702" y="1620101"/>
                <a:ext cx="1899045" cy="1455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c</m:t>
                          </m:r>
                        </m:e>
                        <m:sub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T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sl-SI" sz="3200" b="0" i="1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sl-SI" sz="32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a:rPr lang="sl-SI" sz="3200" b="0" i="0" smtClean="0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7702" y="1620101"/>
                <a:ext cx="1899045" cy="1455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4117612" y="1724360"/>
            <a:ext cx="377558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 širjenja zvočnega </a:t>
            </a:r>
            <a:r>
              <a:rPr lang="sl-SI" sz="25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 v zraku se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spreminja s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temperaturo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: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11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1347"/>
            <a:ext cx="9144000" cy="5143500"/>
          </a:xfrm>
          <a:prstGeom prst="rect">
            <a:avLst/>
          </a:prstGeom>
        </p:spPr>
      </p:pic>
      <p:sp>
        <p:nvSpPr>
          <p:cNvPr id="4" name="Pravokotnik 4"/>
          <p:cNvSpPr/>
          <p:nvPr/>
        </p:nvSpPr>
        <p:spPr>
          <a:xfrm>
            <a:off x="-147484" y="81605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 širjenja zvoka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7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5" y="700410"/>
            <a:ext cx="9128485" cy="554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437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earq.com/images/EarQ_Anatomy_of_the_Ear_Cha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0"/>
            <a:ext cx="9124950" cy="58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01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4034554" y="272532"/>
            <a:ext cx="503702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Gostota energijskega toka (W/m</a:t>
            </a:r>
            <a:r>
              <a:rPr lang="sl-SI" sz="2500" u="sng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24"/>
              <p:cNvSpPr txBox="1"/>
              <p:nvPr/>
            </p:nvSpPr>
            <p:spPr>
              <a:xfrm>
                <a:off x="5324017" y="919183"/>
                <a:ext cx="965392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4017" y="919183"/>
                <a:ext cx="965392" cy="92198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24"/>
              <p:cNvSpPr txBox="1"/>
              <p:nvPr/>
            </p:nvSpPr>
            <p:spPr>
              <a:xfrm>
                <a:off x="6289409" y="919183"/>
                <a:ext cx="1360565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num>
                        <m:den>
                          <m:r>
                            <a:rPr lang="en-GB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l-GR" sz="32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π</m:t>
                          </m:r>
                          <m:sSup>
                            <m:sSupPr>
                              <m:ctrlPr>
                                <a:rPr lang="el-GR" sz="32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en-GB" sz="3200" b="0" i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70C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409" y="919183"/>
                <a:ext cx="1360565" cy="92198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Pravokotnik 2"/>
          <p:cNvSpPr/>
          <p:nvPr/>
        </p:nvSpPr>
        <p:spPr>
          <a:xfrm>
            <a:off x="224192" y="4291403"/>
            <a:ext cx="8584442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Primer: </a:t>
            </a:r>
            <a:r>
              <a:rPr lang="en-GB" dirty="0" err="1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Kladnik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[r = 2,8 m]</a:t>
            </a:r>
            <a:endParaRPr lang="sl-SI" dirty="0" smtClean="0">
              <a:ln w="3175">
                <a:noFill/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najmanjša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oddaljanost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od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zvočnika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oddaja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moč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 = 100 W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enakomerno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vse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da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gostota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zvočnega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toka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preseže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zgornje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dopustne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meje</a:t>
            </a:r>
            <a:endParaRPr lang="en-GB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</a:t>
            </a:r>
            <a:r>
              <a:rPr lang="en-GB" sz="2500" baseline="-250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1W/m</a:t>
            </a:r>
            <a:r>
              <a:rPr lang="en-GB" sz="25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1" name="Pravokotnik 6"/>
          <p:cNvSpPr/>
          <p:nvPr/>
        </p:nvSpPr>
        <p:spPr>
          <a:xfrm>
            <a:off x="4034554" y="2270092"/>
            <a:ext cx="25105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10</a:t>
            </a:r>
            <a:r>
              <a:rPr lang="sl-SI" sz="2500" baseline="30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-12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W/m</a:t>
            </a:r>
            <a:r>
              <a:rPr lang="sl-SI" sz="2500" baseline="300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aseline="30000" dirty="0">
              <a:ln w="3175">
                <a:noFill/>
              </a:ln>
              <a:solidFill>
                <a:srgbClr val="00B05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3" name="Pravokotnik 7"/>
          <p:cNvSpPr/>
          <p:nvPr/>
        </p:nvSpPr>
        <p:spPr>
          <a:xfrm>
            <a:off x="4148792" y="2849294"/>
            <a:ext cx="225485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j</a:t>
            </a:r>
            <a:r>
              <a:rPr lang="sl-SI" sz="2500" b="1" baseline="-25000" dirty="0" err="1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max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1 W/m</a:t>
            </a:r>
            <a:r>
              <a:rPr lang="sl-SI" sz="2500" b="1" baseline="300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="1" baseline="30000" dirty="0">
              <a:ln w="3175">
                <a:noFill/>
              </a:ln>
              <a:solidFill>
                <a:srgbClr val="FF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" name="Pravokotnik 2"/>
          <p:cNvSpPr/>
          <p:nvPr/>
        </p:nvSpPr>
        <p:spPr>
          <a:xfrm>
            <a:off x="6545108" y="2279408"/>
            <a:ext cx="206678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meja slišnosti</a:t>
            </a:r>
          </a:p>
        </p:txBody>
      </p:sp>
      <p:sp>
        <p:nvSpPr>
          <p:cNvPr id="25" name="Pravokotnik 2"/>
          <p:cNvSpPr/>
          <p:nvPr/>
        </p:nvSpPr>
        <p:spPr>
          <a:xfrm>
            <a:off x="6517885" y="2849294"/>
            <a:ext cx="226417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prag</a:t>
            </a:r>
            <a:r>
              <a:rPr lang="sl-SI" sz="2500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solidFill>
                  <a:srgbClr val="FF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bolečine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34554" cy="433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8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7" grpId="0"/>
      <p:bldP spid="21" grpId="0"/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470" y="1346466"/>
            <a:ext cx="8197025" cy="4608576"/>
          </a:xfrm>
          <a:prstGeom prst="rect">
            <a:avLst/>
          </a:prstGeom>
        </p:spPr>
      </p:pic>
      <p:sp>
        <p:nvSpPr>
          <p:cNvPr id="3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78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11932" y="24397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u="sng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Glasnost 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sl-SI" sz="2500" u="sng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dB</a:t>
            </a:r>
            <a:r>
              <a:rPr lang="sl-SI" sz="2500" u="sng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</a:t>
            </a:r>
            <a:endParaRPr lang="sl-SI" sz="2500" u="sng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24"/>
              <p:cNvSpPr txBox="1"/>
              <p:nvPr/>
            </p:nvSpPr>
            <p:spPr>
              <a:xfrm>
                <a:off x="1506327" y="954491"/>
                <a:ext cx="2197012" cy="10041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J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=10 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log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num>
                        <m:den>
                          <m:sSub>
                            <m:sSubPr>
                              <m:ctrlPr>
                                <a:rPr lang="sl-SI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</m:e>
                            <m:sub>
                              <m:r>
                                <a:rPr lang="sl-SI" sz="3200" b="0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327" y="954491"/>
                <a:ext cx="2197012" cy="100412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ravokotnik 2"/>
          <p:cNvSpPr/>
          <p:nvPr/>
        </p:nvSpPr>
        <p:spPr>
          <a:xfrm>
            <a:off x="0" y="3678713"/>
            <a:ext cx="9144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[J </a:t>
            </a:r>
            <a:r>
              <a:rPr lang="en-GB" dirty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=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120 dB]</a:t>
            </a:r>
            <a:endParaRPr lang="sl-SI" dirty="0">
              <a:ln w="3175">
                <a:noFill/>
              </a:ln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Kolikšna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glasnost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mestu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prejšnjega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?</a:t>
            </a:r>
            <a:endParaRPr lang="sl-SI" sz="25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24"/>
              <p:cNvSpPr txBox="1"/>
              <p:nvPr/>
            </p:nvSpPr>
            <p:spPr>
              <a:xfrm>
                <a:off x="5220793" y="954491"/>
                <a:ext cx="85760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dB</m:t>
                      </m:r>
                      <m:r>
                        <a:rPr lang="en-GB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  <a:latin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793" y="954491"/>
                <a:ext cx="857607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ravokotnik 2"/>
          <p:cNvSpPr/>
          <p:nvPr/>
        </p:nvSpPr>
        <p:spPr>
          <a:xfrm>
            <a:off x="3713852" y="2238983"/>
            <a:ext cx="3013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Alexander G. Bell</a:t>
            </a:r>
          </a:p>
          <a:p>
            <a:pPr algn="ctr"/>
            <a:r>
              <a:rPr lang="en-GB" sz="24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(1847-1922)</a:t>
            </a:r>
          </a:p>
          <a:p>
            <a:pPr algn="ctr"/>
            <a:r>
              <a:rPr lang="en-GB" sz="2400" i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izumitelj</a:t>
            </a:r>
            <a:r>
              <a:rPr lang="en-GB" sz="2400" i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i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telefona</a:t>
            </a:r>
            <a:endParaRPr lang="sl-SI" sz="2400" i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4142655" y="1455976"/>
            <a:ext cx="30138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decibel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889" y="0"/>
            <a:ext cx="2609111" cy="339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59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1" grpId="0"/>
      <p:bldP spid="12" grpId="0"/>
      <p:bldP spid="13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8946595"/>
              </p:ext>
            </p:extLst>
          </p:nvPr>
        </p:nvGraphicFramePr>
        <p:xfrm>
          <a:off x="12588" y="1218122"/>
          <a:ext cx="9131412" cy="5422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8" name="Image" r:id="rId3" imgW="11974320" imgH="7111080" progId="Photoshop.Image.13">
                  <p:embed/>
                </p:oleObj>
              </mc:Choice>
              <mc:Fallback>
                <p:oleObj name="Image" r:id="rId3" imgW="11974320" imgH="71110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588" y="1218122"/>
                        <a:ext cx="9131412" cy="54226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Elektromagnetni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(EM)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spekter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3146788" y="2074276"/>
            <a:ext cx="142521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vidna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7718789" y="-27271"/>
            <a:ext cx="1425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UG 71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3859394" y="1169026"/>
            <a:ext cx="1425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IR</a:t>
            </a:r>
          </a:p>
        </p:txBody>
      </p:sp>
      <p:sp>
        <p:nvSpPr>
          <p:cNvPr id="9" name="Pravokotnik 2"/>
          <p:cNvSpPr/>
          <p:nvPr/>
        </p:nvSpPr>
        <p:spPr>
          <a:xfrm>
            <a:off x="2773303" y="1169025"/>
            <a:ext cx="10368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UV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5644400" y="1169024"/>
            <a:ext cx="321376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radijski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valovi</a:t>
            </a:r>
            <a:endParaRPr lang="en-GB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Pravokotnik 2"/>
          <p:cNvSpPr/>
          <p:nvPr/>
        </p:nvSpPr>
        <p:spPr>
          <a:xfrm>
            <a:off x="1368530" y="1132569"/>
            <a:ext cx="1312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X-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endParaRPr lang="en-GB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Pravokotnik 2"/>
          <p:cNvSpPr/>
          <p:nvPr/>
        </p:nvSpPr>
        <p:spPr>
          <a:xfrm>
            <a:off x="-36243" y="1132568"/>
            <a:ext cx="1312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γ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-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endParaRPr lang="en-GB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95720" y="5620388"/>
            <a:ext cx="1425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nižja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Pravokotnik 2"/>
          <p:cNvSpPr/>
          <p:nvPr/>
        </p:nvSpPr>
        <p:spPr>
          <a:xfrm>
            <a:off x="7643103" y="5657210"/>
            <a:ext cx="1425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višja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Pravokotnik 2"/>
          <p:cNvSpPr/>
          <p:nvPr/>
        </p:nvSpPr>
        <p:spPr>
          <a:xfrm>
            <a:off x="12588" y="2326738"/>
            <a:ext cx="8518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(m)</a:t>
            </a:r>
            <a:endParaRPr lang="sl-SI" sz="20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92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/>
      <p:bldP spid="14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246" y="955759"/>
            <a:ext cx="5799507" cy="5524429"/>
          </a:xfrm>
          <a:prstGeom prst="rect">
            <a:avLst/>
          </a:prstGeom>
        </p:spPr>
      </p:pic>
      <p:sp>
        <p:nvSpPr>
          <p:cNvPr id="6" name="Pravokotnik 5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Elektromagnetni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(EM) </a:t>
            </a:r>
            <a:r>
              <a:rPr lang="en-GB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spekter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9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57395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Elektromagnetni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(EM)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spekter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9205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(EMV) so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nihanja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električnega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magnetnega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polja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širjenje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potrebujejo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vakuumu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širijo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hitrostjo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c = 3 ∙ 10</a:t>
            </a:r>
            <a:r>
              <a:rPr lang="en-GB" sz="2400" baseline="300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8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m/s.</a:t>
            </a:r>
          </a:p>
        </p:txBody>
      </p:sp>
      <p:sp>
        <p:nvSpPr>
          <p:cNvPr id="4" name="Pravokotnik 2"/>
          <p:cNvSpPr/>
          <p:nvPr/>
        </p:nvSpPr>
        <p:spPr>
          <a:xfrm>
            <a:off x="0" y="2545795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EMV se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razlikujejo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imenih</a:t>
            </a:r>
            <a:endParaRPr lang="en-GB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(γ-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X-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žarki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UV,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vidna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IR,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radijski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valovi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),</a:t>
            </a:r>
          </a:p>
          <a:p>
            <a:pPr algn="ctr"/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izvorih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učinkih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4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4761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73" y="685266"/>
            <a:ext cx="8931414" cy="617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5814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37298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4632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61" y="325287"/>
            <a:ext cx="4382794" cy="2961998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2458" y="3534447"/>
            <a:ext cx="4806990" cy="32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257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 descr="https://745515a37222097b0902-74ef300a2b2b2d9e236c9459912aaf20.ssl.cf2.rackcdn.com/6b730d0ec04d03e62ee09c44b72d94d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22" y="110871"/>
            <a:ext cx="4606290" cy="306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2"/>
          <p:cNvSpPr/>
          <p:nvPr/>
        </p:nvSpPr>
        <p:spPr>
          <a:xfrm>
            <a:off x="6328226" y="4048529"/>
            <a:ext cx="281577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Guglielmo</a:t>
            </a:r>
            <a:endParaRPr lang="sl-SI" sz="2500" dirty="0" smtClean="0">
              <a:ln w="3175">
                <a:noFill/>
              </a:ln>
              <a:solidFill>
                <a:schemeClr val="bg1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Marconi</a:t>
            </a:r>
            <a:endParaRPr lang="en-GB" sz="2500" dirty="0" smtClean="0">
              <a:ln w="3175">
                <a:noFill/>
              </a:ln>
              <a:solidFill>
                <a:schemeClr val="bg1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solidFill>
                  <a:schemeClr val="bg1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(1874–1937)</a:t>
            </a:r>
            <a:endParaRPr lang="sl-SI" sz="2500" dirty="0">
              <a:ln w="3175">
                <a:noFill/>
              </a:ln>
              <a:solidFill>
                <a:schemeClr val="bg1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98" name="Picture 2" descr="https://upload.wikimedia.org/wikipedia/commons/0/0d/Guglielmo_Marcon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-1"/>
            <a:ext cx="3033712" cy="4038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Guglielmo Marconi Signature.sv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412" y="5526742"/>
            <a:ext cx="3873890" cy="86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054" y="3383574"/>
            <a:ext cx="3931920" cy="317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45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7491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064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://johnlewis.scene7.com/is/image/JohnLewis/231283644?$prod_exlrg$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699" y="3869213"/>
            <a:ext cx="3405825" cy="340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.ebayimg.com/00/s/NTY2WDg0OA==/z/mXcAAOSwl8NVYuN2/$_32.JPG?set_id=880000500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410" y="1"/>
            <a:ext cx="6631104" cy="442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esa.int/var/esa/storage/images/esa_multimedia/images/2006/04/deep_space_radio_antenna_in_cebreros/9679107-3-eng-GB/Deep_space_radio_antenna_in_Cebrero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99914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geeky-gadgets.com/wp-content/uploads/2009/12/GSM-Encryption-Gets-Hacked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84063"/>
            <a:ext cx="5099914" cy="377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otnik 2"/>
          <p:cNvSpPr/>
          <p:nvPr/>
        </p:nvSpPr>
        <p:spPr>
          <a:xfrm>
            <a:off x="5557302" y="5979526"/>
            <a:ext cx="3123824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[10 mm – 200 mm]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5507699" y="245476"/>
            <a:ext cx="3123824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[0,19 m – 5,5 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1051196" y="347076"/>
            <a:ext cx="3123824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[0,19 m – 5,5 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782107" y="5517861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[35,3 cm – 36,4 cm]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82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98227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641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950550" cy="2222184"/>
          </a:xfrm>
          <a:prstGeom prst="rect">
            <a:avLst/>
          </a:prstGeom>
        </p:spPr>
      </p:pic>
      <p:pic>
        <p:nvPicPr>
          <p:cNvPr id="3" name="Slika 2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8238" y="2330834"/>
            <a:ext cx="3895681" cy="2191321"/>
          </a:xfrm>
          <a:prstGeom prst="rect">
            <a:avLst/>
          </a:prstGeom>
        </p:spPr>
      </p:pic>
      <p:pic>
        <p:nvPicPr>
          <p:cNvPr id="4" name="Slika 3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9766" y="4387640"/>
            <a:ext cx="4254234" cy="239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16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ytimg.com/vi/WB5jmdJvQeU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44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theneweconomy.com/wp-content/uploads/2014/03/A-heat-loss-detection-device-used-with-an-infrared-thermal-came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693207" y="6083011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[25 </a:t>
            </a:r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μ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 – 750 nm]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56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cdn.zmescience.com/wp-content/uploads/2015/02/UV_and_Vis_Sunscre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0"/>
            <a:ext cx="8797925" cy="659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5265207" y="5524211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[1 nm – 400 nm]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05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700" y="1870575"/>
            <a:ext cx="5532599" cy="311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664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upload.wikimedia.org/wikipedia/commons/7/78/Medical_X-Ray_imaging_OPC06_nevi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50527" cy="472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449480" y="39021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[1pm - 1 nm]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 descr="http://www.zobozdravnica-katja.si/wp-content/uploads/2013/05/rentg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4556865"/>
            <a:ext cx="6515100" cy="228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19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079" y="1866764"/>
            <a:ext cx="5547841" cy="31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873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8413"/>
            <a:ext cx="9107805" cy="5120640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2614603" y="246748"/>
            <a:ext cx="3450605" cy="461665"/>
          </a:xfrm>
          <a:prstGeom prst="rect">
            <a:avLst/>
          </a:prstGeom>
          <a:solidFill>
            <a:schemeClr val="bg1">
              <a:alpha val="66000"/>
            </a:schemeClr>
          </a:solidFill>
          <a:effectLst>
            <a:softEdge rad="25400"/>
          </a:effectLst>
        </p:spPr>
        <p:txBody>
          <a:bodyPr wrap="square">
            <a:spAutoFit/>
          </a:bodyPr>
          <a:lstStyle/>
          <a:p>
            <a:pPr algn="ctr"/>
            <a:r>
              <a:rPr lang="el-GR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= [</a:t>
            </a:r>
            <a:r>
              <a:rPr lang="sl-SI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4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1pm]</a:t>
            </a:r>
            <a:endParaRPr lang="sl-SI" sz="2400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07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560" y="1113589"/>
            <a:ext cx="6806012" cy="45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5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768D48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18146" y="812801"/>
            <a:ext cx="5410955" cy="1657581"/>
          </a:xfrm>
          <a:prstGeom prst="rect">
            <a:avLst/>
          </a:prstGeom>
        </p:spPr>
      </p:pic>
      <p:pic>
        <p:nvPicPr>
          <p:cNvPr id="5" name="3C8119E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62194" y="3005842"/>
            <a:ext cx="4589214" cy="1523832"/>
          </a:xfrm>
          <a:prstGeom prst="rect">
            <a:avLst/>
          </a:prstGeom>
        </p:spPr>
      </p:pic>
      <p:pic>
        <p:nvPicPr>
          <p:cNvPr id="7" name="C9881D1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18146" y="4993305"/>
            <a:ext cx="5677311" cy="1755131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1645621" y="195403"/>
            <a:ext cx="5849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Motnja(hrib, dolina, zgoščina, razredčina), val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148012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eucbeniki.sio.si/nar7/1222/valovna_dolzina_prec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48" y="1440128"/>
            <a:ext cx="6120000" cy="205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eucbeniki.sio.si/nar7/1222/valovna_dolzina_vzdolz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48" y="4315277"/>
            <a:ext cx="6120000" cy="216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ravokotnik 2"/>
          <p:cNvSpPr/>
          <p:nvPr/>
        </p:nvSpPr>
        <p:spPr>
          <a:xfrm>
            <a:off x="0" y="26262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Glede na 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smer nihanja 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delimo valovanja v dve skupini.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-1" y="96307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Transverzalno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(prečno): nihanje je pravokotno na smer širjenja.</a:t>
            </a:r>
          </a:p>
        </p:txBody>
      </p:sp>
      <p:sp>
        <p:nvSpPr>
          <p:cNvPr id="6" name="Pravokotnik 2"/>
          <p:cNvSpPr/>
          <p:nvPr/>
        </p:nvSpPr>
        <p:spPr>
          <a:xfrm>
            <a:off x="-2" y="383822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Longitudinalno</a:t>
            </a:r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(vzdolžno): nihanje je v smeri širjenja.</a:t>
            </a:r>
          </a:p>
        </p:txBody>
      </p:sp>
      <p:sp>
        <p:nvSpPr>
          <p:cNvPr id="7" name="Pravokotnik 2"/>
          <p:cNvSpPr/>
          <p:nvPr/>
        </p:nvSpPr>
        <p:spPr>
          <a:xfrm>
            <a:off x="4759567" y="1823621"/>
            <a:ext cx="46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n w="31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000" dirty="0" smtClean="0">
              <a:ln w="3175">
                <a:noFill/>
              </a:ln>
              <a:solidFill>
                <a:srgbClr val="C0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3927229" y="2737667"/>
            <a:ext cx="46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n w="31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000" dirty="0" smtClean="0">
              <a:ln w="3175">
                <a:noFill/>
              </a:ln>
              <a:solidFill>
                <a:srgbClr val="C0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3927229" y="4675464"/>
            <a:ext cx="46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n w="31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000" dirty="0" smtClean="0">
              <a:ln w="3175">
                <a:noFill/>
              </a:ln>
              <a:solidFill>
                <a:srgbClr val="C0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Pravokotnik 2"/>
          <p:cNvSpPr/>
          <p:nvPr/>
        </p:nvSpPr>
        <p:spPr>
          <a:xfrm>
            <a:off x="5005753" y="5682205"/>
            <a:ext cx="4689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>
                <a:ln w="3175">
                  <a:noFill/>
                </a:ln>
                <a:solidFill>
                  <a:srgbClr val="C0000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λ</a:t>
            </a:r>
            <a:endParaRPr lang="sl-SI" sz="2000" dirty="0" smtClean="0">
              <a:ln w="3175">
                <a:noFill/>
              </a:ln>
              <a:solidFill>
                <a:srgbClr val="C0000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Pravokotnik 2"/>
          <p:cNvSpPr/>
          <p:nvPr/>
        </p:nvSpPr>
        <p:spPr>
          <a:xfrm>
            <a:off x="7450152" y="4966937"/>
            <a:ext cx="19067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npr. zvok,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vzmet</a:t>
            </a:r>
          </a:p>
        </p:txBody>
      </p:sp>
      <p:sp>
        <p:nvSpPr>
          <p:cNvPr id="12" name="Pravokotnik 2"/>
          <p:cNvSpPr/>
          <p:nvPr/>
        </p:nvSpPr>
        <p:spPr>
          <a:xfrm>
            <a:off x="7389754" y="1971676"/>
            <a:ext cx="190674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npr. vrv,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svetloba</a:t>
            </a:r>
          </a:p>
        </p:txBody>
      </p:sp>
    </p:spTree>
    <p:extLst>
      <p:ext uri="{BB962C8B-B14F-4D97-AF65-F5344CB8AC3E}">
        <p14:creationId xmlns:p14="http://schemas.microsoft.com/office/powerpoint/2010/main" val="178432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514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9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6B8516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66522" y="234287"/>
            <a:ext cx="5807075" cy="3886200"/>
          </a:xfrm>
          <a:prstGeom prst="rect">
            <a:avLst/>
          </a:prstGeom>
        </p:spPr>
      </p:pic>
      <p:pic>
        <p:nvPicPr>
          <p:cNvPr id="5" name="3AC6926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66521" y="4398042"/>
            <a:ext cx="5807075" cy="227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1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54878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6261</TotalTime>
  <Words>675</Words>
  <Application>Microsoft Office PowerPoint</Application>
  <PresentationFormat>Diaprojekcija na zaslonu (4:3)</PresentationFormat>
  <Paragraphs>131</Paragraphs>
  <Slides>47</Slides>
  <Notes>9</Notes>
  <HiddenSlides>0</HiddenSlides>
  <MMClips>11</MMClips>
  <ScaleCrop>false</ScaleCrop>
  <HeadingPairs>
    <vt:vector size="8" baseType="variant">
      <vt:variant>
        <vt:lpstr>Uporabljene pisave</vt:lpstr>
      </vt:variant>
      <vt:variant>
        <vt:i4>8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47</vt:i4>
      </vt:variant>
    </vt:vector>
  </HeadingPairs>
  <TitlesOfParts>
    <vt:vector size="57" baseType="lpstr">
      <vt:lpstr>Arial</vt:lpstr>
      <vt:lpstr>Calibri</vt:lpstr>
      <vt:lpstr>Calibri Light</vt:lpstr>
      <vt:lpstr>Cambria</vt:lpstr>
      <vt:lpstr>Cambria Math</vt:lpstr>
      <vt:lpstr>Symbol</vt:lpstr>
      <vt:lpstr>Times New Roman</vt:lpstr>
      <vt:lpstr>Verdana</vt:lpstr>
      <vt:lpstr>Office Theme</vt:lpstr>
      <vt:lpstr>Image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 Petek</cp:lastModifiedBy>
  <cp:revision>1029</cp:revision>
  <cp:lastPrinted>2019-01-04T07:01:52Z</cp:lastPrinted>
  <dcterms:created xsi:type="dcterms:W3CDTF">2015-11-23T20:51:38Z</dcterms:created>
  <dcterms:modified xsi:type="dcterms:W3CDTF">2021-03-10T10:08:22Z</dcterms:modified>
</cp:coreProperties>
</file>