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9"/>
  </p:notesMasterIdLst>
  <p:sldIdLst>
    <p:sldId id="256" r:id="rId2"/>
    <p:sldId id="281" r:id="rId3"/>
    <p:sldId id="278" r:id="rId4"/>
    <p:sldId id="273" r:id="rId5"/>
    <p:sldId id="272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6" r:id="rId14"/>
    <p:sldId id="286" r:id="rId15"/>
    <p:sldId id="284" r:id="rId16"/>
    <p:sldId id="285" r:id="rId17"/>
    <p:sldId id="28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CDEF7-2C10-44F3-B865-DEEC8E9315CB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37E53C-D5D0-49C3-9AA3-8AA96452B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192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7E53C-D5D0-49C3-9AA3-8AA96452BE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8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AFABE-877F-4401-9509-0FE674F87F20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9F36D-3429-47B8-BD9F-95147D77C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220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AFABE-877F-4401-9509-0FE674F87F20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9F36D-3429-47B8-BD9F-95147D77C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275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AFABE-877F-4401-9509-0FE674F87F20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9F36D-3429-47B8-BD9F-95147D77C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207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AFABE-877F-4401-9509-0FE674F87F20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9F36D-3429-47B8-BD9F-95147D77C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02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AFABE-877F-4401-9509-0FE674F87F20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9F36D-3429-47B8-BD9F-95147D77C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17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AFABE-877F-4401-9509-0FE674F87F20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9F36D-3429-47B8-BD9F-95147D77C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618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AFABE-877F-4401-9509-0FE674F87F20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9F36D-3429-47B8-BD9F-95147D77C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022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AFABE-877F-4401-9509-0FE674F87F20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9F36D-3429-47B8-BD9F-95147D77C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924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AFABE-877F-4401-9509-0FE674F87F20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9F36D-3429-47B8-BD9F-95147D77C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370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AFABE-877F-4401-9509-0FE674F87F20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9F36D-3429-47B8-BD9F-95147D77C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21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AFABE-877F-4401-9509-0FE674F87F20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9F36D-3429-47B8-BD9F-95147D77C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75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89AFABE-877F-4401-9509-0FE674F87F20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FE39F36D-3429-47B8-BD9F-95147D77C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660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17" Type="http://schemas.openxmlformats.org/officeDocument/2006/relationships/image" Target="../media/image34.png"/><Relationship Id="rId2" Type="http://schemas.openxmlformats.org/officeDocument/2006/relationships/image" Target="../media/image19.png"/><Relationship Id="rId16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png"/><Relationship Id="rId15" Type="http://schemas.openxmlformats.org/officeDocument/2006/relationships/image" Target="../media/image32.jpeg"/><Relationship Id="rId10" Type="http://schemas.openxmlformats.org/officeDocument/2006/relationships/image" Target="../media/image27.jpe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GEOMETRIJSKA TELESA</a:t>
            </a:r>
            <a:endParaRPr lang="en-US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l-SI" sz="3600" b="1" dirty="0" smtClean="0"/>
              <a:t>KOCKA IN KVADER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54729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OPIS STOŽCA</a:t>
            </a:r>
            <a:endParaRPr lang="en-US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800" dirty="0" smtClean="0"/>
              <a:t>Ima dve mejni ploskvi in rob.</a:t>
            </a:r>
          </a:p>
          <a:p>
            <a:r>
              <a:rPr lang="sl-SI" sz="2800" dirty="0" smtClean="0"/>
              <a:t>Na vrhu stožca je točka, ki jo imenujemo vrh.</a:t>
            </a:r>
          </a:p>
          <a:p>
            <a:r>
              <a:rPr lang="sl-SI" sz="2800" dirty="0" smtClean="0"/>
              <a:t>Ker nima oglišč, je okroglo telo.</a:t>
            </a:r>
            <a:endParaRPr lang="en-US" sz="2800" dirty="0"/>
          </a:p>
        </p:txBody>
      </p:sp>
      <p:pic>
        <p:nvPicPr>
          <p:cNvPr id="7170" name="Picture 2" descr="https://player.slideplayer.com/90/14736749/slides/slide_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86" t="9276" r="3478" b="12914"/>
          <a:stretch/>
        </p:blipFill>
        <p:spPr bwMode="auto">
          <a:xfrm>
            <a:off x="9088631" y="4126938"/>
            <a:ext cx="2095837" cy="244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84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OPIS  VALJA</a:t>
            </a:r>
            <a:endParaRPr lang="en-US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800" dirty="0" smtClean="0"/>
              <a:t>Ima 3 mejne ploskve in 2 robova.</a:t>
            </a:r>
          </a:p>
          <a:p>
            <a:r>
              <a:rPr lang="sl-SI" sz="2800" dirty="0" smtClean="0"/>
              <a:t>Ker nima oglišč, je okroglo telo</a:t>
            </a:r>
            <a:r>
              <a:rPr lang="sl-SI" dirty="0" smtClean="0"/>
              <a:t>.</a:t>
            </a:r>
            <a:endParaRPr lang="en-US" dirty="0"/>
          </a:p>
        </p:txBody>
      </p:sp>
      <p:pic>
        <p:nvPicPr>
          <p:cNvPr id="8194" name="Picture 2" descr="https://player.slideplayer.com/90/14736749/slides/slide_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48" t="8566" r="8346" b="7794"/>
          <a:stretch/>
        </p:blipFill>
        <p:spPr bwMode="auto">
          <a:xfrm>
            <a:off x="9437819" y="3973189"/>
            <a:ext cx="2133791" cy="260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24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LASTNOSTI KOCKE IN KVADRA</a:t>
            </a:r>
            <a:endParaRPr lang="en-US" b="1" dirty="0"/>
          </a:p>
        </p:txBody>
      </p:sp>
      <p:grpSp>
        <p:nvGrpSpPr>
          <p:cNvPr id="4" name="Group 3814"/>
          <p:cNvGrpSpPr/>
          <p:nvPr/>
        </p:nvGrpSpPr>
        <p:grpSpPr>
          <a:xfrm>
            <a:off x="4814762" y="356050"/>
            <a:ext cx="4916574" cy="6314968"/>
            <a:chOff x="0" y="0"/>
            <a:chExt cx="4133268" cy="5780728"/>
          </a:xfrm>
        </p:grpSpPr>
        <p:sp>
          <p:nvSpPr>
            <p:cNvPr id="5" name="Rectangle 138"/>
            <p:cNvSpPr/>
            <p:nvPr/>
          </p:nvSpPr>
          <p:spPr>
            <a:xfrm>
              <a:off x="4076954" y="5554726"/>
              <a:ext cx="56314" cy="22600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34950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 b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n-US" sz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pic>
          <p:nvPicPr>
            <p:cNvPr id="6" name="Picture 151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4099052" cy="1483360"/>
            </a:xfrm>
            <a:prstGeom prst="rect">
              <a:avLst/>
            </a:prstGeom>
          </p:spPr>
        </p:pic>
        <p:pic>
          <p:nvPicPr>
            <p:cNvPr id="7" name="Picture 153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1499362"/>
              <a:ext cx="4106926" cy="1334135"/>
            </a:xfrm>
            <a:prstGeom prst="rect">
              <a:avLst/>
            </a:prstGeom>
          </p:spPr>
        </p:pic>
        <p:pic>
          <p:nvPicPr>
            <p:cNvPr id="8" name="Picture 155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0" y="2948686"/>
              <a:ext cx="4083050" cy="1343025"/>
            </a:xfrm>
            <a:prstGeom prst="rect">
              <a:avLst/>
            </a:prstGeom>
          </p:spPr>
        </p:pic>
        <p:pic>
          <p:nvPicPr>
            <p:cNvPr id="9" name="Picture 157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0" y="4314698"/>
              <a:ext cx="4076065" cy="13766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377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111123" cy="4601183"/>
          </a:xfrm>
        </p:spPr>
        <p:txBody>
          <a:bodyPr/>
          <a:lstStyle/>
          <a:p>
            <a:r>
              <a:rPr lang="sl-SI" b="1" dirty="0" smtClean="0"/>
              <a:t/>
            </a:r>
            <a:br>
              <a:rPr lang="sl-SI" b="1" dirty="0" smtClean="0"/>
            </a:br>
            <a:r>
              <a:rPr lang="sl-SI" b="1" dirty="0" smtClean="0"/>
              <a:t>ZNAČILNOSTI TELES</a:t>
            </a:r>
            <a:endParaRPr lang="en-US" b="1" dirty="0"/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5918042"/>
              </p:ext>
            </p:extLst>
          </p:nvPr>
        </p:nvGraphicFramePr>
        <p:xfrm>
          <a:off x="3455298" y="1189529"/>
          <a:ext cx="8736701" cy="44311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74493">
                  <a:extLst>
                    <a:ext uri="{9D8B030D-6E8A-4147-A177-3AD203B41FA5}">
                      <a16:colId xmlns:a16="http://schemas.microsoft.com/office/drawing/2014/main" val="3729685300"/>
                    </a:ext>
                  </a:extLst>
                </a:gridCol>
                <a:gridCol w="1420003">
                  <a:extLst>
                    <a:ext uri="{9D8B030D-6E8A-4147-A177-3AD203B41FA5}">
                      <a16:colId xmlns:a16="http://schemas.microsoft.com/office/drawing/2014/main" val="1791293713"/>
                    </a:ext>
                  </a:extLst>
                </a:gridCol>
                <a:gridCol w="1595052">
                  <a:extLst>
                    <a:ext uri="{9D8B030D-6E8A-4147-A177-3AD203B41FA5}">
                      <a16:colId xmlns:a16="http://schemas.microsoft.com/office/drawing/2014/main" val="2621553746"/>
                    </a:ext>
                  </a:extLst>
                </a:gridCol>
                <a:gridCol w="1652826">
                  <a:extLst>
                    <a:ext uri="{9D8B030D-6E8A-4147-A177-3AD203B41FA5}">
                      <a16:colId xmlns:a16="http://schemas.microsoft.com/office/drawing/2014/main" val="1299667295"/>
                    </a:ext>
                  </a:extLst>
                </a:gridCol>
                <a:gridCol w="1294327">
                  <a:extLst>
                    <a:ext uri="{9D8B030D-6E8A-4147-A177-3AD203B41FA5}">
                      <a16:colId xmlns:a16="http://schemas.microsoft.com/office/drawing/2014/main" val="986254188"/>
                    </a:ext>
                  </a:extLst>
                </a:gridCol>
              </a:tblGrid>
              <a:tr h="2336391"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 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139065" marT="508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KOCKA </a:t>
                      </a:r>
                    </a:p>
                    <a:p>
                      <a:pPr marR="2089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 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139065" marT="508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KROGLA </a:t>
                      </a:r>
                    </a:p>
                    <a:p>
                      <a:pPr marR="195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 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139065" marT="508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KVADER </a:t>
                      </a:r>
                    </a:p>
                    <a:p>
                      <a:pPr marR="2336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 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139065" marT="508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VALJ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 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139065" marT="5080" marB="0"/>
                </a:tc>
                <a:extLst>
                  <a:ext uri="{0D108BD9-81ED-4DB2-BD59-A6C34878D82A}">
                    <a16:rowId xmlns:a16="http://schemas.microsoft.com/office/drawing/2014/main" val="2562306936"/>
                  </a:ext>
                </a:extLst>
              </a:tr>
              <a:tr h="1015820"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Število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mejnih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ploskev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139065" marT="508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6 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139065" marT="508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1 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139065" marT="508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6 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139065" marT="508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3 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139065" marT="5080" marB="0"/>
                </a:tc>
                <a:extLst>
                  <a:ext uri="{0D108BD9-81ED-4DB2-BD59-A6C34878D82A}">
                    <a16:rowId xmlns:a16="http://schemas.microsoft.com/office/drawing/2014/main" val="3919201353"/>
                  </a:ext>
                </a:extLst>
              </a:tr>
              <a:tr h="539460"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Število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robov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139065" marT="508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12 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139065" marT="508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0 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139065" marT="508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12 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139065" marT="508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2 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139065" marT="5080" marB="0"/>
                </a:tc>
                <a:extLst>
                  <a:ext uri="{0D108BD9-81ED-4DB2-BD59-A6C34878D82A}">
                    <a16:rowId xmlns:a16="http://schemas.microsoft.com/office/drawing/2014/main" val="3589167357"/>
                  </a:ext>
                </a:extLst>
              </a:tr>
              <a:tr h="539460"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Število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oglišč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139065" marT="508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8 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139065" marT="508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0 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139065" marT="508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8 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139065" marT="508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0 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139065" marT="5080" marB="0"/>
                </a:tc>
                <a:extLst>
                  <a:ext uri="{0D108BD9-81ED-4DB2-BD59-A6C34878D82A}">
                    <a16:rowId xmlns:a16="http://schemas.microsoft.com/office/drawing/2014/main" val="1646027817"/>
                  </a:ext>
                </a:extLst>
              </a:tr>
            </a:tbl>
          </a:graphicData>
        </a:graphic>
      </p:graphicFrame>
      <p:pic>
        <p:nvPicPr>
          <p:cNvPr id="11268" name="Picture 16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801" y="2094351"/>
            <a:ext cx="1145173" cy="99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1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696" y="2094350"/>
            <a:ext cx="994740" cy="99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17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102" y="2094351"/>
            <a:ext cx="994739" cy="99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5" name="Picture 17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1" flipV="1">
            <a:off x="11020999" y="2094351"/>
            <a:ext cx="994738" cy="99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1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/>
            </a:r>
            <a:br>
              <a:rPr lang="sl-SI" b="1" dirty="0" smtClean="0"/>
            </a:br>
            <a:r>
              <a:rPr lang="sl-SI" b="1" dirty="0" smtClean="0"/>
              <a:t>NA KATERA TELESA TE SPOMINJAJOPREDMETI?</a:t>
            </a:r>
            <a:endParaRPr lang="en-US" b="1" dirty="0"/>
          </a:p>
        </p:txBody>
      </p:sp>
      <p:pic>
        <p:nvPicPr>
          <p:cNvPr id="4" name="Picture 14" descr="GEOMETRIJSKA TELESA IN PREDMETI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3" t="557" r="2787" b="1924"/>
          <a:stretch/>
        </p:blipFill>
        <p:spPr bwMode="auto">
          <a:xfrm>
            <a:off x="9421297" y="1461448"/>
            <a:ext cx="1175970" cy="141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Omara Vera (več barv) | ugodno pohištvo - spletna trgovina Hiša Pohištv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5" t="-4" r="21764"/>
          <a:stretch/>
        </p:blipFill>
        <p:spPr bwMode="auto">
          <a:xfrm>
            <a:off x="4534855" y="925444"/>
            <a:ext cx="1000267" cy="176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PREDMETI IN GEOMETRIJSKO TEL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584" y="3398655"/>
            <a:ext cx="1080614" cy="108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Moj prvi pralni stroj | Baby Center Slovenij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2" t="237" r="11454" b="1094"/>
          <a:stretch/>
        </p:blipFill>
        <p:spPr bwMode="auto">
          <a:xfrm>
            <a:off x="5846181" y="3496455"/>
            <a:ext cx="1176772" cy="151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Bimbi Cubos Didácticos X 10 Cubos Articulo Nuevo | Mercado Libr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479" y="681542"/>
            <a:ext cx="1542574" cy="142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Nova izdaja knjige The Slovenia Book z... - Slovenia In Your Pocket |  Facebook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4" t="16553" r="32686" b="15297"/>
          <a:stretch/>
        </p:blipFill>
        <p:spPr bwMode="auto">
          <a:xfrm>
            <a:off x="8228124" y="487517"/>
            <a:ext cx="1035780" cy="11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0" descr="Slika:The Earth seen from Apollo 17.jpg - Wikipedija, prosta enciklopedij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20" y="5039860"/>
            <a:ext cx="934602" cy="93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ocka - - carola-corana - trendMe.ne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979" y="2630668"/>
            <a:ext cx="1049998" cy="108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NICI peresnica OKROGLA KENGURU PLIŠ 20X8X5 CM - Ceneje.si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8" t="24282" r="6078" b="23234"/>
          <a:stretch/>
        </p:blipFill>
        <p:spPr bwMode="auto">
          <a:xfrm>
            <a:off x="6020626" y="2259179"/>
            <a:ext cx="1925904" cy="98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0" descr="sosed Spoved gradu fizioterapevtski pripomočki za otroke -  hola-spanishlearning.com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0" t="14001" r="6069" b="19917"/>
          <a:stretch/>
        </p:blipFill>
        <p:spPr bwMode="auto">
          <a:xfrm>
            <a:off x="7769386" y="4783946"/>
            <a:ext cx="1270449" cy="94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2" descr="Kornet za sladoled GRANDIOZO| Makabo d.o.o.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3" t="11321" r="14626" b="9191"/>
          <a:stretch/>
        </p:blipFill>
        <p:spPr bwMode="auto">
          <a:xfrm>
            <a:off x="9501960" y="3240308"/>
            <a:ext cx="1095307" cy="114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Legendarna rubikova kocka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5975" y="4942905"/>
            <a:ext cx="1066587" cy="93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Valj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5" t="5333" r="24921"/>
          <a:stretch/>
        </p:blipFill>
        <p:spPr bwMode="auto">
          <a:xfrm>
            <a:off x="7453291" y="3650519"/>
            <a:ext cx="889484" cy="115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8" descr="BALONES DE BALONCESTO BALON PELOTAS DE BALONCESTO PELOTA REGLAMENTO BASKET  NBA | eBay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4660" y="2797625"/>
            <a:ext cx="885365" cy="88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8" descr="STOŽEC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1" t="5854" r="10896" b="6439"/>
          <a:stretch/>
        </p:blipFill>
        <p:spPr bwMode="auto">
          <a:xfrm>
            <a:off x="6244378" y="5267152"/>
            <a:ext cx="908868" cy="123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Valj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3" t="13026" r="20504" b="13380"/>
          <a:stretch/>
        </p:blipFill>
        <p:spPr bwMode="auto">
          <a:xfrm>
            <a:off x="10597267" y="500750"/>
            <a:ext cx="1057188" cy="124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70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NALOGE V </a:t>
            </a:r>
            <a:r>
              <a:rPr lang="sl-SI" b="1" dirty="0" smtClean="0"/>
              <a:t>UČBENIKU</a:t>
            </a:r>
            <a:endParaRPr lang="en-US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Odpri </a:t>
            </a:r>
            <a:r>
              <a:rPr lang="sl-SI" dirty="0"/>
              <a:t>U</a:t>
            </a:r>
            <a:r>
              <a:rPr lang="sl-SI" dirty="0" smtClean="0"/>
              <a:t> </a:t>
            </a:r>
            <a:r>
              <a:rPr lang="sl-SI" dirty="0" smtClean="0"/>
              <a:t>na strani </a:t>
            </a:r>
            <a:r>
              <a:rPr lang="sl-SI" dirty="0" smtClean="0"/>
              <a:t>115- </a:t>
            </a:r>
            <a:r>
              <a:rPr lang="sl-SI" dirty="0" smtClean="0"/>
              <a:t>poglavje Kocka in kvader.</a:t>
            </a:r>
          </a:p>
          <a:p>
            <a:r>
              <a:rPr lang="sl-SI" dirty="0" smtClean="0"/>
              <a:t>Reši </a:t>
            </a:r>
            <a:r>
              <a:rPr lang="sl-SI" dirty="0" smtClean="0">
                <a:solidFill>
                  <a:srgbClr val="006699"/>
                </a:solidFill>
              </a:rPr>
              <a:t>To znam, že nekaj </a:t>
            </a:r>
            <a:r>
              <a:rPr lang="sl-SI" dirty="0" smtClean="0">
                <a:solidFill>
                  <a:srgbClr val="006699"/>
                </a:solidFill>
              </a:rPr>
              <a:t>veljam </a:t>
            </a:r>
            <a:r>
              <a:rPr lang="sl-SI" dirty="0" smtClean="0"/>
              <a:t>– </a:t>
            </a:r>
            <a:r>
              <a:rPr lang="sl-SI" dirty="0" err="1" smtClean="0"/>
              <a:t>nal</a:t>
            </a:r>
            <a:r>
              <a:rPr lang="sl-SI" dirty="0" smtClean="0"/>
              <a:t>. 1.</a:t>
            </a:r>
            <a:endParaRPr lang="sl-SI" dirty="0" smtClean="0"/>
          </a:p>
          <a:p>
            <a:r>
              <a:rPr lang="sl-SI" dirty="0" smtClean="0"/>
              <a:t>Na strani </a:t>
            </a:r>
            <a:r>
              <a:rPr lang="sl-SI" dirty="0" smtClean="0"/>
              <a:t>116 </a:t>
            </a:r>
            <a:r>
              <a:rPr lang="sl-SI" dirty="0" smtClean="0"/>
              <a:t>in </a:t>
            </a:r>
            <a:r>
              <a:rPr lang="sl-SI" dirty="0" smtClean="0"/>
              <a:t>117 </a:t>
            </a:r>
            <a:r>
              <a:rPr lang="sl-SI" dirty="0" smtClean="0"/>
              <a:t>preberi </a:t>
            </a:r>
            <a:r>
              <a:rPr lang="sl-SI" dirty="0" smtClean="0">
                <a:solidFill>
                  <a:srgbClr val="006699"/>
                </a:solidFill>
              </a:rPr>
              <a:t>Učenost je modrost</a:t>
            </a:r>
            <a:r>
              <a:rPr lang="sl-SI" dirty="0" smtClean="0"/>
              <a:t>.</a:t>
            </a:r>
          </a:p>
          <a:p>
            <a:r>
              <a:rPr lang="sl-SI" dirty="0" smtClean="0"/>
              <a:t>Reši </a:t>
            </a:r>
            <a:r>
              <a:rPr lang="sl-SI" dirty="0" smtClean="0">
                <a:solidFill>
                  <a:srgbClr val="006699"/>
                </a:solidFill>
              </a:rPr>
              <a:t>Vaja dela mojstra </a:t>
            </a:r>
            <a:r>
              <a:rPr lang="sl-SI" dirty="0" smtClean="0"/>
              <a:t>str. </a:t>
            </a:r>
            <a:r>
              <a:rPr lang="sl-SI" dirty="0" smtClean="0"/>
              <a:t>117 – </a:t>
            </a:r>
            <a:r>
              <a:rPr lang="sl-SI" dirty="0" err="1" smtClean="0"/>
              <a:t>nal</a:t>
            </a:r>
            <a:r>
              <a:rPr lang="sl-SI" dirty="0" smtClean="0"/>
              <a:t>. 4., 5. </a:t>
            </a:r>
            <a:r>
              <a:rPr lang="sl-SI" dirty="0" smtClean="0"/>
              <a:t>in str. 118</a:t>
            </a:r>
            <a:r>
              <a:rPr lang="sl-SI" dirty="0" smtClean="0"/>
              <a:t> – </a:t>
            </a:r>
            <a:r>
              <a:rPr lang="sl-SI" dirty="0" err="1" smtClean="0"/>
              <a:t>nal</a:t>
            </a:r>
            <a:r>
              <a:rPr lang="sl-SI" dirty="0" smtClean="0"/>
              <a:t>. 8., 9., 10. in 11.</a:t>
            </a:r>
            <a:endParaRPr lang="en-US" dirty="0"/>
          </a:p>
        </p:txBody>
      </p:sp>
      <p:pic>
        <p:nvPicPr>
          <p:cNvPr id="4098" name="Picture 2" descr="MATEMATIKA 4, 2. del, samostojni delovni zvezek za matematiko v 4. razredu  osnovne šole: Karla Leban,Tadeja Drašler,Marina Rugelj,Tanja Bogataj,Lara  Kozarski: 9789610143628: Učbeniki in potrebščine 2020/21 | Emka.s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2765" y="4374081"/>
            <a:ext cx="1138280" cy="161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92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056723" cy="4601183"/>
          </a:xfrm>
        </p:spPr>
        <p:txBody>
          <a:bodyPr/>
          <a:lstStyle/>
          <a:p>
            <a:r>
              <a:rPr lang="sl-SI" b="1" dirty="0" smtClean="0"/>
              <a:t>ZAPIS V MATEMATIČNI ZVEZEK</a:t>
            </a:r>
            <a:endParaRPr lang="en-US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Napiši v zvezek </a:t>
            </a:r>
            <a:r>
              <a:rPr lang="sl-SI" dirty="0" smtClean="0"/>
              <a:t>naslov: </a:t>
            </a:r>
            <a:r>
              <a:rPr lang="sl-SI" b="1" dirty="0" smtClean="0">
                <a:solidFill>
                  <a:srgbClr val="FF0000"/>
                </a:solidFill>
              </a:rPr>
              <a:t>TELESA</a:t>
            </a:r>
          </a:p>
          <a:p>
            <a:r>
              <a:rPr lang="sl-SI" dirty="0" smtClean="0">
                <a:solidFill>
                  <a:schemeClr val="tx1"/>
                </a:solidFill>
              </a:rPr>
              <a:t>Prepiši 4</a:t>
            </a:r>
            <a:r>
              <a:rPr lang="sl-SI" dirty="0" smtClean="0">
                <a:solidFill>
                  <a:schemeClr val="tx1"/>
                </a:solidFill>
              </a:rPr>
              <a:t>., 5.,6. </a:t>
            </a:r>
            <a:r>
              <a:rPr lang="sl-SI" dirty="0" smtClean="0">
                <a:solidFill>
                  <a:schemeClr val="tx1"/>
                </a:solidFill>
              </a:rPr>
              <a:t>in </a:t>
            </a:r>
            <a:r>
              <a:rPr lang="sl-SI" dirty="0">
                <a:solidFill>
                  <a:schemeClr val="tx1"/>
                </a:solidFill>
              </a:rPr>
              <a:t>7</a:t>
            </a:r>
            <a:r>
              <a:rPr lang="sl-SI" dirty="0" smtClean="0">
                <a:solidFill>
                  <a:schemeClr val="tx1"/>
                </a:solidFill>
              </a:rPr>
              <a:t>. </a:t>
            </a:r>
            <a:r>
              <a:rPr lang="sl-SI" dirty="0" smtClean="0">
                <a:solidFill>
                  <a:schemeClr val="tx1"/>
                </a:solidFill>
              </a:rPr>
              <a:t>diaprojekcijo.</a:t>
            </a:r>
            <a:r>
              <a:rPr lang="sl-SI" b="1" dirty="0" smtClean="0">
                <a:solidFill>
                  <a:srgbClr val="FF0000"/>
                </a:solidFill>
              </a:rPr>
              <a:t>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146" name="Picture 2" descr="check bo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198" y="4272979"/>
            <a:ext cx="1452041" cy="145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42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ZA RADOVEDNE</a:t>
            </a:r>
            <a:endParaRPr lang="en-US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Preberi v </a:t>
            </a:r>
            <a:r>
              <a:rPr lang="sl-SI" dirty="0"/>
              <a:t>U</a:t>
            </a:r>
            <a:r>
              <a:rPr lang="sl-SI" dirty="0" smtClean="0"/>
              <a:t> </a:t>
            </a:r>
            <a:r>
              <a:rPr lang="sl-SI" dirty="0" smtClean="0"/>
              <a:t>str. </a:t>
            </a:r>
            <a:r>
              <a:rPr lang="sl-SI" dirty="0" smtClean="0"/>
              <a:t>119 </a:t>
            </a:r>
            <a:r>
              <a:rPr lang="sl-SI" dirty="0" smtClean="0">
                <a:solidFill>
                  <a:srgbClr val="FFC000"/>
                </a:solidFill>
              </a:rPr>
              <a:t>Kdor spi, rib ne ulovi.</a:t>
            </a:r>
          </a:p>
          <a:p>
            <a:r>
              <a:rPr lang="sl-SI" dirty="0" smtClean="0"/>
              <a:t>Preberi še </a:t>
            </a:r>
            <a:r>
              <a:rPr lang="sl-SI" dirty="0" smtClean="0">
                <a:solidFill>
                  <a:srgbClr val="008000"/>
                </a:solidFill>
              </a:rPr>
              <a:t>Več velja učena glava kakor kup zlata</a:t>
            </a:r>
            <a:r>
              <a:rPr lang="sl-SI" dirty="0" smtClean="0"/>
              <a:t>.</a:t>
            </a:r>
          </a:p>
          <a:p>
            <a:r>
              <a:rPr lang="sl-SI" dirty="0" smtClean="0">
                <a:solidFill>
                  <a:srgbClr val="008000"/>
                </a:solidFill>
              </a:rPr>
              <a:t>Domača naloga: U, str. 117, </a:t>
            </a:r>
            <a:r>
              <a:rPr lang="sl-SI" dirty="0" err="1" smtClean="0">
                <a:solidFill>
                  <a:srgbClr val="008000"/>
                </a:solidFill>
              </a:rPr>
              <a:t>nal</a:t>
            </a:r>
            <a:r>
              <a:rPr lang="sl-SI" dirty="0" smtClean="0">
                <a:solidFill>
                  <a:srgbClr val="008000"/>
                </a:solidFill>
              </a:rPr>
              <a:t>. 5., 6. in 7, kdor želi pa lahko naredi tudi v U str. 118, </a:t>
            </a:r>
            <a:r>
              <a:rPr lang="sl-SI" dirty="0" err="1" smtClean="0">
                <a:solidFill>
                  <a:srgbClr val="008000"/>
                </a:solidFill>
              </a:rPr>
              <a:t>nal</a:t>
            </a:r>
            <a:r>
              <a:rPr lang="sl-SI" dirty="0" smtClean="0">
                <a:solidFill>
                  <a:srgbClr val="008000"/>
                </a:solidFill>
              </a:rPr>
              <a:t>. 12. in 13.</a:t>
            </a:r>
            <a:endParaRPr lang="sl-SI" dirty="0" smtClean="0">
              <a:solidFill>
                <a:srgbClr val="008000"/>
              </a:solidFill>
            </a:endParaRPr>
          </a:p>
          <a:p>
            <a:r>
              <a:rPr lang="sl-SI" smtClean="0">
                <a:solidFill>
                  <a:schemeClr val="accent1">
                    <a:lumMod val="75000"/>
                  </a:schemeClr>
                </a:solidFill>
              </a:rPr>
              <a:t>IZZIV: </a:t>
            </a:r>
            <a:r>
              <a:rPr lang="sl-SI" smtClean="0"/>
              <a:t>Poišči </a:t>
            </a:r>
            <a:r>
              <a:rPr lang="sl-SI" dirty="0" smtClean="0"/>
              <a:t>doma ali v naravi primere različnih geometrijskih teles in iz njih sestavi različne skulpture (kipce).</a:t>
            </a:r>
          </a:p>
          <a:p>
            <a:r>
              <a:rPr lang="sl-SI" dirty="0" smtClean="0"/>
              <a:t>Če želiš, fotografiraj in mi fotografijo pošlji v </a:t>
            </a:r>
            <a:r>
              <a:rPr lang="sl-SI" dirty="0" err="1" smtClean="0"/>
              <a:t>Teamse</a:t>
            </a:r>
            <a:r>
              <a:rPr lang="sl-SI" dirty="0" smtClean="0"/>
              <a:t>.</a:t>
            </a:r>
          </a:p>
          <a:p>
            <a:endParaRPr lang="en-US" dirty="0"/>
          </a:p>
        </p:txBody>
      </p:sp>
      <p:pic>
        <p:nvPicPr>
          <p:cNvPr id="7170" name="Picture 2" descr="Bitmoji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1699" y="4287027"/>
            <a:ext cx="1437993" cy="143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12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KAJ JE TELO?</a:t>
            </a:r>
            <a:endParaRPr lang="en-US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800" dirty="0" smtClean="0"/>
              <a:t>Je z vseh strani omejen prostor.</a:t>
            </a:r>
          </a:p>
          <a:p>
            <a:r>
              <a:rPr lang="sl-SI" sz="2800" dirty="0" smtClean="0"/>
              <a:t>Razteza se v tri smeri: dolžino, širino in višino.</a:t>
            </a:r>
          </a:p>
          <a:p>
            <a:r>
              <a:rPr lang="sl-SI" sz="2800" dirty="0" smtClean="0"/>
              <a:t>Če ga postaviš na glavo, vidiš še njegovo spodnjo stran.</a:t>
            </a:r>
          </a:p>
          <a:p>
            <a:r>
              <a:rPr lang="sl-SI" sz="2800" dirty="0" smtClean="0"/>
              <a:t>Ogledaš in otipaš ga z vseh strani.</a:t>
            </a:r>
          </a:p>
          <a:p>
            <a:endParaRPr lang="sl-SI" dirty="0" smtClean="0"/>
          </a:p>
          <a:p>
            <a:endParaRPr lang="en-US" dirty="0"/>
          </a:p>
        </p:txBody>
      </p:sp>
      <p:pic>
        <p:nvPicPr>
          <p:cNvPr id="12290" name="Picture 2" descr="Geometrijska telesa, liki in simetrija na Promethean i-tabli | SIO Podpor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84" t="8284" r="27172" b="53273"/>
          <a:stretch/>
        </p:blipFill>
        <p:spPr bwMode="auto">
          <a:xfrm>
            <a:off x="9799455" y="4623382"/>
            <a:ext cx="1610315" cy="196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Raven puščični povezovalnik 5"/>
          <p:cNvCxnSpPr/>
          <p:nvPr/>
        </p:nvCxnSpPr>
        <p:spPr>
          <a:xfrm flipH="1">
            <a:off x="9079264" y="4984694"/>
            <a:ext cx="979136" cy="32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puščični povezovalnik 7"/>
          <p:cNvCxnSpPr/>
          <p:nvPr/>
        </p:nvCxnSpPr>
        <p:spPr>
          <a:xfrm flipH="1">
            <a:off x="8883707" y="6156691"/>
            <a:ext cx="979136" cy="32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ravokotnik 6"/>
          <p:cNvSpPr/>
          <p:nvPr/>
        </p:nvSpPr>
        <p:spPr>
          <a:xfrm>
            <a:off x="7889734" y="4879497"/>
            <a:ext cx="1189529" cy="32368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 smtClean="0">
                <a:solidFill>
                  <a:schemeClr val="tx1"/>
                </a:solidFill>
              </a:rPr>
              <a:t>LIK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7680728" y="5984748"/>
            <a:ext cx="1189529" cy="32368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 smtClean="0">
                <a:solidFill>
                  <a:schemeClr val="tx1"/>
                </a:solidFill>
              </a:rPr>
              <a:t>TELO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02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SPOZNALI BOMO:</a:t>
            </a:r>
            <a:r>
              <a:rPr lang="sl-SI" dirty="0" smtClean="0"/>
              <a:t/>
            </a:r>
            <a:br>
              <a:rPr lang="sl-SI" dirty="0" smtClean="0"/>
            </a:br>
            <a:endParaRPr lang="en-US" dirty="0"/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660755"/>
              </p:ext>
            </p:extLst>
          </p:nvPr>
        </p:nvGraphicFramePr>
        <p:xfrm>
          <a:off x="3836370" y="766495"/>
          <a:ext cx="7315200" cy="5245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3630403365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4074553924"/>
                    </a:ext>
                  </a:extLst>
                </a:gridCol>
              </a:tblGrid>
              <a:tr h="749412">
                <a:tc>
                  <a:txBody>
                    <a:bodyPr/>
                    <a:lstStyle/>
                    <a:p>
                      <a:pPr algn="ctr"/>
                      <a:r>
                        <a:rPr lang="sl-SI" sz="2800" dirty="0" smtClean="0"/>
                        <a:t>TELESA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 smtClean="0"/>
                        <a:t>POJMI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1057555"/>
                  </a:ext>
                </a:extLst>
              </a:tr>
              <a:tr h="749412">
                <a:tc>
                  <a:txBody>
                    <a:bodyPr/>
                    <a:lstStyle/>
                    <a:p>
                      <a:r>
                        <a:rPr lang="sl-SI" sz="2800" dirty="0" smtClean="0"/>
                        <a:t>Kocka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800" dirty="0" smtClean="0"/>
                        <a:t>Mejna ploskev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504645"/>
                  </a:ext>
                </a:extLst>
              </a:tr>
              <a:tr h="749412">
                <a:tc>
                  <a:txBody>
                    <a:bodyPr/>
                    <a:lstStyle/>
                    <a:p>
                      <a:r>
                        <a:rPr lang="sl-SI" sz="2800" dirty="0" smtClean="0"/>
                        <a:t>Kvader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800" dirty="0" smtClean="0"/>
                        <a:t>Rob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104692"/>
                  </a:ext>
                </a:extLst>
              </a:tr>
              <a:tr h="749412">
                <a:tc>
                  <a:txBody>
                    <a:bodyPr/>
                    <a:lstStyle/>
                    <a:p>
                      <a:r>
                        <a:rPr lang="sl-SI" sz="2800" dirty="0" smtClean="0"/>
                        <a:t>Krogla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800" dirty="0" smtClean="0"/>
                        <a:t>Oglišče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3760266"/>
                  </a:ext>
                </a:extLst>
              </a:tr>
              <a:tr h="749412">
                <a:tc>
                  <a:txBody>
                    <a:bodyPr/>
                    <a:lstStyle/>
                    <a:p>
                      <a:r>
                        <a:rPr lang="sl-SI" sz="2800" dirty="0" smtClean="0"/>
                        <a:t>Valj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0667785"/>
                  </a:ext>
                </a:extLst>
              </a:tr>
              <a:tr h="749412">
                <a:tc>
                  <a:txBody>
                    <a:bodyPr/>
                    <a:lstStyle/>
                    <a:p>
                      <a:r>
                        <a:rPr lang="sl-SI" sz="2800" dirty="0" smtClean="0"/>
                        <a:t>Piramida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1393459"/>
                  </a:ext>
                </a:extLst>
              </a:tr>
              <a:tr h="749412">
                <a:tc>
                  <a:txBody>
                    <a:bodyPr/>
                    <a:lstStyle/>
                    <a:p>
                      <a:r>
                        <a:rPr lang="sl-SI" sz="2800" dirty="0" smtClean="0"/>
                        <a:t>Stožec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180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602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DELITEV TELES </a:t>
            </a:r>
            <a:endParaRPr lang="en-US" b="1" dirty="0"/>
          </a:p>
        </p:txBody>
      </p:sp>
      <p:pic>
        <p:nvPicPr>
          <p:cNvPr id="5" name="Picture 92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22931" y="4254892"/>
            <a:ext cx="6315075" cy="1704975"/>
          </a:xfrm>
          <a:prstGeom prst="rect">
            <a:avLst/>
          </a:prstGeom>
        </p:spPr>
      </p:pic>
      <p:pic>
        <p:nvPicPr>
          <p:cNvPr id="4" name="Picture 90"/>
          <p:cNvPicPr/>
          <p:nvPr/>
        </p:nvPicPr>
        <p:blipFill>
          <a:blip r:embed="rId4"/>
          <a:stretch>
            <a:fillRect/>
          </a:stretch>
        </p:blipFill>
        <p:spPr>
          <a:xfrm>
            <a:off x="3422931" y="776834"/>
            <a:ext cx="6182316" cy="1950181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4352166" y="2819314"/>
            <a:ext cx="1440382" cy="445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KVADER</a:t>
            </a:r>
            <a:endParaRPr lang="en-US" dirty="0"/>
          </a:p>
        </p:txBody>
      </p:sp>
      <p:sp>
        <p:nvSpPr>
          <p:cNvPr id="6" name="Pravokotnik 5"/>
          <p:cNvSpPr/>
          <p:nvPr/>
        </p:nvSpPr>
        <p:spPr>
          <a:xfrm>
            <a:off x="6124322" y="2823360"/>
            <a:ext cx="1440382" cy="445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KOCKA</a:t>
            </a:r>
            <a:endParaRPr lang="en-US" dirty="0"/>
          </a:p>
        </p:txBody>
      </p:sp>
      <p:sp>
        <p:nvSpPr>
          <p:cNvPr id="7" name="Pravokotnik 6"/>
          <p:cNvSpPr/>
          <p:nvPr/>
        </p:nvSpPr>
        <p:spPr>
          <a:xfrm>
            <a:off x="7896478" y="2823360"/>
            <a:ext cx="1440382" cy="445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PIRAMIDA</a:t>
            </a:r>
            <a:endParaRPr lang="en-US" dirty="0"/>
          </a:p>
        </p:txBody>
      </p:sp>
      <p:sp>
        <p:nvSpPr>
          <p:cNvPr id="8" name="Pravokotnik 7"/>
          <p:cNvSpPr/>
          <p:nvPr/>
        </p:nvSpPr>
        <p:spPr>
          <a:xfrm>
            <a:off x="4875452" y="6070963"/>
            <a:ext cx="1440382" cy="445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VALJ</a:t>
            </a:r>
            <a:endParaRPr lang="en-US" dirty="0"/>
          </a:p>
        </p:txBody>
      </p:sp>
      <p:sp>
        <p:nvSpPr>
          <p:cNvPr id="9" name="Pravokotnik 8"/>
          <p:cNvSpPr/>
          <p:nvPr/>
        </p:nvSpPr>
        <p:spPr>
          <a:xfrm>
            <a:off x="6746060" y="6070963"/>
            <a:ext cx="1440382" cy="445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KROGLA</a:t>
            </a:r>
            <a:endParaRPr lang="en-US" dirty="0"/>
          </a:p>
        </p:txBody>
      </p:sp>
      <p:sp>
        <p:nvSpPr>
          <p:cNvPr id="10" name="Pravokotnik 9"/>
          <p:cNvSpPr/>
          <p:nvPr/>
        </p:nvSpPr>
        <p:spPr>
          <a:xfrm>
            <a:off x="8462920" y="6072899"/>
            <a:ext cx="1440382" cy="445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STOŽEC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55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PLOSKEV</a:t>
            </a:r>
            <a:br>
              <a:rPr lang="sl-SI" dirty="0" smtClean="0"/>
            </a:br>
            <a:r>
              <a:rPr lang="sl-SI" dirty="0" smtClean="0"/>
              <a:t>ROB</a:t>
            </a:r>
            <a:br>
              <a:rPr lang="sl-SI" dirty="0" smtClean="0"/>
            </a:br>
            <a:r>
              <a:rPr lang="sl-SI" dirty="0" smtClean="0"/>
              <a:t>OGLIŠČE</a:t>
            </a:r>
            <a:endParaRPr lang="en-US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800" i="1" dirty="0" smtClean="0"/>
              <a:t>MEJNA PLOSKEV-je površina, običajno v obliki lika.</a:t>
            </a:r>
          </a:p>
          <a:p>
            <a:r>
              <a:rPr lang="sl-SI" sz="2800" i="1" dirty="0" smtClean="0"/>
              <a:t>Več ploskev skupaj sestavlja GEOMETRIJSKO TELO.</a:t>
            </a:r>
          </a:p>
          <a:p>
            <a:r>
              <a:rPr lang="sl-SI" sz="2800" i="1" dirty="0" smtClean="0"/>
              <a:t>ROB je daljica, v kateri se stikata dve MEJNI PLOSKVI.</a:t>
            </a:r>
          </a:p>
          <a:p>
            <a:r>
              <a:rPr lang="sl-SI" sz="2800" i="1" dirty="0" smtClean="0"/>
              <a:t>OGLIŠČE je točka, kjer se stikata dva robova</a:t>
            </a:r>
            <a:r>
              <a:rPr lang="sl-SI" sz="2800" dirty="0" smtClean="0"/>
              <a:t>.</a:t>
            </a:r>
          </a:p>
          <a:p>
            <a:endParaRPr lang="sl-SI" dirty="0" smtClean="0"/>
          </a:p>
          <a:p>
            <a:endParaRPr lang="en-US" dirty="0"/>
          </a:p>
        </p:txBody>
      </p:sp>
      <p:pic>
        <p:nvPicPr>
          <p:cNvPr id="4" name="Picture 80"/>
          <p:cNvPicPr/>
          <p:nvPr/>
        </p:nvPicPr>
        <p:blipFill>
          <a:blip r:embed="rId2"/>
          <a:stretch>
            <a:fillRect/>
          </a:stretch>
        </p:blipFill>
        <p:spPr>
          <a:xfrm>
            <a:off x="5724905" y="4960419"/>
            <a:ext cx="3702315" cy="1897582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5866726" y="5725020"/>
            <a:ext cx="1319001" cy="1039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Raven povezovalnik 6"/>
          <p:cNvCxnSpPr/>
          <p:nvPr/>
        </p:nvCxnSpPr>
        <p:spPr>
          <a:xfrm>
            <a:off x="7606513" y="5405480"/>
            <a:ext cx="8092" cy="99532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Diagram poteka: povezovalnik 7"/>
          <p:cNvSpPr/>
          <p:nvPr/>
        </p:nvSpPr>
        <p:spPr>
          <a:xfrm flipH="1" flipV="1">
            <a:off x="7568886" y="5332651"/>
            <a:ext cx="45719" cy="7282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2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OPIS KOCKE</a:t>
            </a:r>
            <a:endParaRPr lang="en-US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800" i="1" dirty="0" smtClean="0"/>
              <a:t>Ima vse robove enako dolge (skladne).</a:t>
            </a:r>
          </a:p>
          <a:p>
            <a:r>
              <a:rPr lang="sl-SI" sz="2800" i="1" dirty="0" smtClean="0"/>
              <a:t>Mejne ploskve kocke so v obliki kvadrata.</a:t>
            </a:r>
          </a:p>
          <a:p>
            <a:r>
              <a:rPr lang="sl-SI" sz="2800" i="1" dirty="0" smtClean="0"/>
              <a:t>Ima 6 mejnih ploskev, 12 robov in 8 oglišč.</a:t>
            </a:r>
          </a:p>
          <a:p>
            <a:r>
              <a:rPr lang="sl-SI" sz="2800" i="1" dirty="0" smtClean="0"/>
              <a:t>Ker ima oglišča, je oglato telo</a:t>
            </a:r>
            <a:r>
              <a:rPr lang="sl-SI" sz="2800" dirty="0" smtClean="0"/>
              <a:t>.</a:t>
            </a:r>
            <a:endParaRPr lang="en-US" sz="2800" dirty="0"/>
          </a:p>
        </p:txBody>
      </p:sp>
      <p:pic>
        <p:nvPicPr>
          <p:cNvPr id="3074" name="Picture 2" descr="https://player.slideplayer.com/90/14736749/slides/slide_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37" t="10261" r="1318" b="10804"/>
          <a:stretch/>
        </p:blipFill>
        <p:spPr bwMode="auto">
          <a:xfrm>
            <a:off x="9191055" y="4130984"/>
            <a:ext cx="2662280" cy="272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34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OPIS KVADRA</a:t>
            </a:r>
            <a:endParaRPr lang="en-US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800" i="1" dirty="0" smtClean="0"/>
              <a:t>Mejne ploskve kvadra so v obliki pravokotnika.</a:t>
            </a:r>
          </a:p>
          <a:p>
            <a:r>
              <a:rPr lang="sl-SI" sz="2800" i="1" dirty="0" smtClean="0"/>
              <a:t>Ima 6 mejnih ploskev, 12 robov in 8 oglišč.</a:t>
            </a:r>
          </a:p>
          <a:p>
            <a:r>
              <a:rPr lang="sl-SI" sz="2800" i="1" dirty="0" smtClean="0"/>
              <a:t>Ker ima oglišča, je oglato telo.</a:t>
            </a:r>
          </a:p>
          <a:p>
            <a:endParaRPr lang="en-US" dirty="0"/>
          </a:p>
        </p:txBody>
      </p:sp>
      <p:pic>
        <p:nvPicPr>
          <p:cNvPr id="4098" name="Picture 2" descr="https://player.slideplayer.com/90/14736749/slides/slide_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7" t="23783" r="2666" b="9539"/>
          <a:stretch/>
        </p:blipFill>
        <p:spPr bwMode="auto">
          <a:xfrm>
            <a:off x="8787950" y="3986015"/>
            <a:ext cx="2306230" cy="199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79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OPIS KROGLE</a:t>
            </a:r>
            <a:endParaRPr lang="en-US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869267" y="864108"/>
            <a:ext cx="7888459" cy="5120640"/>
          </a:xfrm>
        </p:spPr>
        <p:txBody>
          <a:bodyPr/>
          <a:lstStyle/>
          <a:p>
            <a:r>
              <a:rPr lang="sl-SI" sz="2800" dirty="0" smtClean="0"/>
              <a:t>Omejena je z eno mejno ploskvijo, okrogle oblike.</a:t>
            </a:r>
          </a:p>
          <a:p>
            <a:r>
              <a:rPr lang="sl-SI" sz="2800" dirty="0" smtClean="0"/>
              <a:t>Nima robov.</a:t>
            </a:r>
          </a:p>
          <a:p>
            <a:r>
              <a:rPr lang="sl-SI" sz="2800" dirty="0"/>
              <a:t>K</a:t>
            </a:r>
            <a:r>
              <a:rPr lang="sl-SI" sz="2800" dirty="0" smtClean="0"/>
              <a:t>er nima oglišč, je okroglo telo</a:t>
            </a:r>
            <a:r>
              <a:rPr lang="sl-SI" dirty="0" smtClean="0"/>
              <a:t>.</a:t>
            </a:r>
            <a:endParaRPr lang="en-US" dirty="0"/>
          </a:p>
        </p:txBody>
      </p:sp>
      <p:pic>
        <p:nvPicPr>
          <p:cNvPr id="5122" name="Picture 2" descr="https://player.slideplayer.com/90/14736749/slides/slide_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1" t="32460" r="10701" b="14314"/>
          <a:stretch/>
        </p:blipFill>
        <p:spPr bwMode="auto">
          <a:xfrm>
            <a:off x="9071170" y="4115487"/>
            <a:ext cx="1901629" cy="186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99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OPIS PIRAMIDE</a:t>
            </a:r>
            <a:endParaRPr lang="en-US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800" dirty="0" smtClean="0"/>
              <a:t>Ta ima 5 mejnih ploskev, 5 oglišč in 8 robov.</a:t>
            </a:r>
          </a:p>
          <a:p>
            <a:r>
              <a:rPr lang="sl-SI" sz="2800" dirty="0" smtClean="0"/>
              <a:t>Poznamo različne piramide.</a:t>
            </a:r>
          </a:p>
          <a:p>
            <a:r>
              <a:rPr lang="sl-SI" sz="2800" dirty="0" smtClean="0"/>
              <a:t>Ker ima oglišča, je oglato telo</a:t>
            </a:r>
            <a:r>
              <a:rPr lang="sl-SI" dirty="0" smtClean="0"/>
              <a:t>.</a:t>
            </a:r>
            <a:endParaRPr lang="en-US" dirty="0"/>
          </a:p>
        </p:txBody>
      </p:sp>
      <p:pic>
        <p:nvPicPr>
          <p:cNvPr id="6146" name="Picture 2" descr="https://player.slideplayer.com/90/14736749/slides/slide_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98" t="9013" r="1368" b="15596"/>
          <a:stretch/>
        </p:blipFill>
        <p:spPr bwMode="auto">
          <a:xfrm>
            <a:off x="9176368" y="4500538"/>
            <a:ext cx="2281954" cy="229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50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kvir">
  <a:themeElements>
    <a:clrScheme name="Okvir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kvir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kvir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Okvir</Template>
  <TotalTime>294</TotalTime>
  <Words>487</Words>
  <Application>Microsoft Office PowerPoint</Application>
  <PresentationFormat>Širokozaslonsko</PresentationFormat>
  <Paragraphs>100</Paragraphs>
  <Slides>17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17</vt:i4>
      </vt:variant>
    </vt:vector>
  </HeadingPairs>
  <TitlesOfParts>
    <vt:vector size="23" baseType="lpstr">
      <vt:lpstr>Arial</vt:lpstr>
      <vt:lpstr>Calibri</vt:lpstr>
      <vt:lpstr>Corbel</vt:lpstr>
      <vt:lpstr>Times New Roman</vt:lpstr>
      <vt:lpstr>Wingdings 2</vt:lpstr>
      <vt:lpstr>Okvir</vt:lpstr>
      <vt:lpstr>GEOMETRIJSKA TELESA</vt:lpstr>
      <vt:lpstr>KAJ JE TELO?</vt:lpstr>
      <vt:lpstr>SPOZNALI BOMO: </vt:lpstr>
      <vt:lpstr>DELITEV TELES </vt:lpstr>
      <vt:lpstr>PLOSKEV ROB OGLIŠČE</vt:lpstr>
      <vt:lpstr>OPIS KOCKE</vt:lpstr>
      <vt:lpstr>OPIS KVADRA</vt:lpstr>
      <vt:lpstr>OPIS KROGLE</vt:lpstr>
      <vt:lpstr>OPIS PIRAMIDE</vt:lpstr>
      <vt:lpstr>OPIS STOŽCA</vt:lpstr>
      <vt:lpstr>OPIS  VALJA</vt:lpstr>
      <vt:lpstr>LASTNOSTI KOCKE IN KVADRA</vt:lpstr>
      <vt:lpstr> ZNAČILNOSTI TELES</vt:lpstr>
      <vt:lpstr> NA KATERA TELESA TE SPOMINJAJOPREDMETI?</vt:lpstr>
      <vt:lpstr>NALOGE V UČBENIKU</vt:lpstr>
      <vt:lpstr>ZAPIS V MATEMATIČNI ZVEZEK</vt:lpstr>
      <vt:lpstr>ZA RADOVEDNE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ASRock</dc:creator>
  <cp:lastModifiedBy>Mateja</cp:lastModifiedBy>
  <cp:revision>26</cp:revision>
  <dcterms:created xsi:type="dcterms:W3CDTF">2021-01-16T15:03:22Z</dcterms:created>
  <dcterms:modified xsi:type="dcterms:W3CDTF">2021-01-19T19:22:52Z</dcterms:modified>
</cp:coreProperties>
</file>